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6"/>
  </p:notesMasterIdLst>
  <p:handoutMasterIdLst>
    <p:handoutMasterId r:id="rId27"/>
  </p:handoutMasterIdLst>
  <p:sldIdLst>
    <p:sldId id="503" r:id="rId2"/>
    <p:sldId id="276" r:id="rId3"/>
    <p:sldId id="353" r:id="rId4"/>
    <p:sldId id="497" r:id="rId5"/>
    <p:sldId id="634" r:id="rId6"/>
    <p:sldId id="610" r:id="rId7"/>
    <p:sldId id="635" r:id="rId8"/>
    <p:sldId id="657" r:id="rId9"/>
    <p:sldId id="636" r:id="rId10"/>
    <p:sldId id="641" r:id="rId11"/>
    <p:sldId id="637" r:id="rId12"/>
    <p:sldId id="638" r:id="rId13"/>
    <p:sldId id="645" r:id="rId14"/>
    <p:sldId id="643" r:id="rId15"/>
    <p:sldId id="639" r:id="rId16"/>
    <p:sldId id="652" r:id="rId17"/>
    <p:sldId id="649" r:id="rId18"/>
    <p:sldId id="653" r:id="rId19"/>
    <p:sldId id="656" r:id="rId20"/>
    <p:sldId id="658" r:id="rId21"/>
    <p:sldId id="659" r:id="rId22"/>
    <p:sldId id="633" r:id="rId23"/>
    <p:sldId id="504" r:id="rId24"/>
    <p:sldId id="50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теративни (циклични) модели" id="{66DCFE1F-60FD-44F2-BE82-706DDBC14898}">
          <p14:sldIdLst>
            <p14:sldId id="353"/>
            <p14:sldId id="497"/>
            <p14:sldId id="634"/>
          </p14:sldIdLst>
        </p14:section>
        <p14:section name="Agile и Scrum" id="{EB44CA50-B176-0C4C-B0D0-5459023C7783}">
          <p14:sldIdLst>
            <p14:sldId id="610"/>
            <p14:sldId id="635"/>
            <p14:sldId id="657"/>
            <p14:sldId id="636"/>
            <p14:sldId id="641"/>
            <p14:sldId id="637"/>
            <p14:sldId id="638"/>
            <p14:sldId id="645"/>
            <p14:sldId id="643"/>
          </p14:sldIdLst>
        </p14:section>
        <p14:section name="Пример" id="{C1DF9EB4-CE77-CA44-907B-BD32599A00F3}">
          <p14:sldIdLst>
            <p14:sldId id="639"/>
            <p14:sldId id="652"/>
            <p14:sldId id="649"/>
            <p14:sldId id="653"/>
            <p14:sldId id="656"/>
            <p14:sldId id="658"/>
            <p14:sldId id="659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B4BF2F8-D32F-9387-A6CE-368ED6EFDCF0}" name="Zaraliev" initials="KZ" userId="S::Zaraliev@students.softuni.bg::e1c6524a-140e-4108-9ad5-21636343196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75" autoAdjust="0"/>
    <p:restoredTop sz="95188" autoAdjust="0"/>
  </p:normalViewPr>
  <p:slideViewPr>
    <p:cSldViewPr showGuides="1">
      <p:cViewPr varScale="1">
        <p:scale>
          <a:sx n="109" d="100"/>
          <a:sy n="109" d="100"/>
        </p:scale>
        <p:origin x="240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4.09.25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97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25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41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57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46349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6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69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41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1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технологии"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en-US" sz="4400" dirty="0"/>
              <a:t>Agile, Scrum, Kanban</a:t>
            </a:r>
            <a:endParaRPr lang="bg-BG" sz="20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dirty="0"/>
              <a:t>Итеративни модели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403" y="3056137"/>
            <a:ext cx="1897168" cy="849053"/>
          </a:xfrm>
          <a:prstGeom prst="rect">
            <a:avLst/>
          </a:prstGeom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6465E12-5139-43D9-8525-4C045D4274E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7" b="18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6B2158-AD20-B89D-3B52-8E73F5398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ED7D1-9209-79C9-75A9-DCEBE42B25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Демонстрация на завършените задачи </a:t>
            </a:r>
            <a:r>
              <a:rPr lang="bg-BG" b="1" dirty="0"/>
              <a:t>(</a:t>
            </a:r>
            <a:r>
              <a:rPr lang="en-GB" b="1" dirty="0"/>
              <a:t>Sprint Review)</a:t>
            </a:r>
          </a:p>
          <a:p>
            <a:pPr lvl="1"/>
            <a:r>
              <a:rPr lang="bg-BG" dirty="0"/>
              <a:t>В </a:t>
            </a:r>
            <a:r>
              <a:rPr lang="bg-BG" b="1" dirty="0"/>
              <a:t>края на спринта </a:t>
            </a:r>
            <a:r>
              <a:rPr lang="bg-BG" dirty="0"/>
              <a:t>екипът </a:t>
            </a:r>
            <a:r>
              <a:rPr lang="bg-BG" b="1" dirty="0">
                <a:solidFill>
                  <a:schemeClr val="bg1"/>
                </a:solidFill>
              </a:rPr>
              <a:t>представя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завършените задачи </a:t>
            </a:r>
            <a:r>
              <a:rPr lang="bg-BG" dirty="0"/>
              <a:t>на заинтересованите страни и получава </a:t>
            </a:r>
            <a:r>
              <a:rPr lang="bg-BG" b="1" dirty="0"/>
              <a:t>обратна връзка</a:t>
            </a:r>
            <a:endParaRPr lang="en-US" b="1" dirty="0"/>
          </a:p>
          <a:p>
            <a:r>
              <a:rPr lang="bg-BG" b="1" dirty="0">
                <a:solidFill>
                  <a:schemeClr val="bg1"/>
                </a:solidFill>
              </a:rPr>
              <a:t>Анализ на работата и подобрения </a:t>
            </a:r>
            <a:r>
              <a:rPr lang="bg-BG" b="1" dirty="0"/>
              <a:t>(</a:t>
            </a:r>
            <a:r>
              <a:rPr lang="en-GB" b="1" dirty="0"/>
              <a:t>Sprint Retrospective)</a:t>
            </a:r>
          </a:p>
          <a:p>
            <a:pPr lvl="1"/>
            <a:r>
              <a:rPr lang="bg-BG" dirty="0"/>
              <a:t>Екипът обсъжда </a:t>
            </a:r>
            <a:r>
              <a:rPr lang="bg-BG" b="1" dirty="0">
                <a:solidFill>
                  <a:schemeClr val="bg1"/>
                </a:solidFill>
              </a:rPr>
              <a:t>какво е минало добре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какво може да се подобри</a:t>
            </a:r>
            <a:r>
              <a:rPr lang="bg-BG" b="1" dirty="0"/>
              <a:t>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какви действия да се предприемат </a:t>
            </a:r>
            <a:r>
              <a:rPr lang="bg-BG" dirty="0"/>
              <a:t>за </a:t>
            </a:r>
            <a:r>
              <a:rPr lang="bg-BG" b="1" dirty="0"/>
              <a:t>следващия спринт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C3D8D5-C5AD-152C-A473-FF36BDC2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Етапи на </a:t>
            </a:r>
            <a:r>
              <a:rPr lang="en-US" dirty="0"/>
              <a:t>Scrum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26244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Продуктов собственик </a:t>
            </a:r>
            <a:r>
              <a:rPr lang="bg-BG" sz="3200" b="1" dirty="0"/>
              <a:t>(</a:t>
            </a:r>
            <a:r>
              <a:rPr lang="en-GB" sz="3200" b="1" dirty="0"/>
              <a:t>Product Owner)</a:t>
            </a:r>
            <a:r>
              <a:rPr lang="en-GB" sz="3200" dirty="0"/>
              <a:t> </a:t>
            </a:r>
          </a:p>
          <a:p>
            <a:pPr lvl="1"/>
            <a:r>
              <a:rPr lang="bg-BG" dirty="0"/>
              <a:t>Отговаря за </a:t>
            </a:r>
            <a:r>
              <a:rPr lang="bg-BG" b="1" dirty="0"/>
              <a:t>продукта</a:t>
            </a:r>
            <a:r>
              <a:rPr lang="bg-BG" dirty="0"/>
              <a:t> и приоритизира </a:t>
            </a:r>
            <a:r>
              <a:rPr lang="bg-BG" b="1" dirty="0"/>
              <a:t>задачите</a:t>
            </a:r>
          </a:p>
          <a:p>
            <a:r>
              <a:rPr lang="en-GB" sz="3200" b="1" dirty="0">
                <a:solidFill>
                  <a:schemeClr val="bg1"/>
                </a:solidFill>
              </a:rPr>
              <a:t>Scrum Master</a:t>
            </a:r>
            <a:endParaRPr lang="en-GB" sz="3200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Следи за правилното прилагане на </a:t>
            </a:r>
            <a:r>
              <a:rPr lang="en-GB" b="1" dirty="0"/>
              <a:t>Scrum </a:t>
            </a:r>
            <a:r>
              <a:rPr lang="bg-BG" b="1" dirty="0"/>
              <a:t>принципите</a:t>
            </a:r>
          </a:p>
          <a:p>
            <a:r>
              <a:rPr lang="bg-BG" b="1" dirty="0">
                <a:solidFill>
                  <a:schemeClr val="bg1"/>
                </a:solidFill>
              </a:rPr>
              <a:t>Разработчици </a:t>
            </a:r>
          </a:p>
          <a:p>
            <a:pPr lvl="1"/>
            <a:r>
              <a:rPr lang="bg-BG" b="1" dirty="0"/>
              <a:t>Изграждат</a:t>
            </a:r>
            <a:r>
              <a:rPr lang="bg-BG" dirty="0"/>
              <a:t> и </a:t>
            </a:r>
            <a:r>
              <a:rPr lang="bg-BG" b="1" dirty="0"/>
              <a:t>тестват</a:t>
            </a:r>
            <a:r>
              <a:rPr lang="bg-BG" dirty="0"/>
              <a:t> софтуера</a:t>
            </a:r>
          </a:p>
          <a:p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Роли в екипа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CACD1-9512-1CB6-5C8E-7014202A9B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8" t="63123" r="5645"/>
          <a:stretch/>
        </p:blipFill>
        <p:spPr>
          <a:xfrm>
            <a:off x="6541123" y="4501137"/>
            <a:ext cx="5227223" cy="234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6E321-46BB-64F6-93A2-C6CC475373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Недостатъци</a:t>
            </a:r>
            <a:r>
              <a:rPr lang="en-BG" dirty="0"/>
              <a:t>: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dirty="0"/>
              <a:t>Изисква </a:t>
            </a:r>
            <a:r>
              <a:rPr lang="bg-BG" b="1" dirty="0">
                <a:solidFill>
                  <a:schemeClr val="bg1"/>
                </a:solidFill>
              </a:rPr>
              <a:t>активно участие </a:t>
            </a:r>
            <a:r>
              <a:rPr lang="bg-BG" dirty="0"/>
              <a:t>от </a:t>
            </a:r>
            <a:r>
              <a:rPr lang="bg-BG" b="1" dirty="0"/>
              <a:t>клиента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Възможен </a:t>
            </a:r>
            <a:r>
              <a:rPr lang="bg-BG" b="1" dirty="0">
                <a:solidFill>
                  <a:schemeClr val="bg1"/>
                </a:solidFill>
              </a:rPr>
              <a:t>хаос</a:t>
            </a:r>
            <a:r>
              <a:rPr lang="bg-BG" b="1" dirty="0"/>
              <a:t> </a:t>
            </a:r>
            <a:r>
              <a:rPr lang="bg-BG" dirty="0"/>
              <a:t>без </a:t>
            </a:r>
            <a:r>
              <a:rPr lang="bg-BG" b="1" dirty="0"/>
              <a:t>опитен </a:t>
            </a:r>
            <a:r>
              <a:rPr lang="en-GB" b="1" dirty="0"/>
              <a:t>Scrum Master</a:t>
            </a:r>
            <a:endParaRPr lang="bg-BG" b="1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Трудно прогнозиране </a:t>
            </a:r>
            <a:r>
              <a:rPr lang="bg-BG" dirty="0"/>
              <a:t>на </a:t>
            </a:r>
            <a:r>
              <a:rPr lang="bg-BG" b="1" dirty="0"/>
              <a:t>крайния</a:t>
            </a:r>
            <a:r>
              <a:rPr lang="bg-BG" dirty="0"/>
              <a:t> </a:t>
            </a:r>
            <a:r>
              <a:rPr lang="bg-BG" b="1" dirty="0"/>
              <a:t>срок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3CFA4F-F455-D028-F3DD-E8D07A210B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Предимства</a:t>
            </a:r>
            <a:r>
              <a:rPr lang="bg-BG" dirty="0"/>
              <a:t>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Гъвкавост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адаптивност</a:t>
            </a:r>
            <a:r>
              <a:rPr lang="bg-BG" dirty="0"/>
              <a:t> към </a:t>
            </a:r>
            <a:r>
              <a:rPr lang="bg-BG" b="1" dirty="0"/>
              <a:t>промени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Честа обратна връзка </a:t>
            </a:r>
            <a:r>
              <a:rPr lang="bg-BG" dirty="0"/>
              <a:t>от </a:t>
            </a:r>
            <a:r>
              <a:rPr lang="bg-BG" b="1" dirty="0"/>
              <a:t>клиента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Подобрена комуникация </a:t>
            </a:r>
            <a:r>
              <a:rPr lang="bg-BG" dirty="0"/>
              <a:t>в </a:t>
            </a:r>
            <a:r>
              <a:rPr lang="bg-BG" b="1" dirty="0"/>
              <a:t>екипа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Предимства и недостатъци на </a:t>
            </a:r>
            <a:r>
              <a:rPr lang="en-US" dirty="0"/>
              <a:t>Scrum</a:t>
            </a:r>
          </a:p>
        </p:txBody>
      </p:sp>
    </p:spTree>
    <p:extLst>
      <p:ext uri="{BB962C8B-B14F-4D97-AF65-F5344CB8AC3E}">
        <p14:creationId xmlns:p14="http://schemas.microsoft.com/office/powerpoint/2010/main" val="20426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E3063D-7FB9-6A41-8500-0B8EF046A6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ECBD8E2-D937-057E-0E55-C8985032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Процесът </a:t>
            </a:r>
            <a:r>
              <a:rPr lang="en-US" dirty="0"/>
              <a:t>Scrum</a:t>
            </a:r>
            <a:endParaRPr lang="en-BG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CE6721C-9E6E-14A3-1067-5EDE69508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2124000"/>
            <a:ext cx="11781782" cy="3686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70CD684C-D8AF-552A-91BE-ED2A5BA9E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2124000"/>
            <a:ext cx="11781782" cy="36864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827D003-CF6A-C20A-7049-24C152B11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2124000"/>
            <a:ext cx="11781782" cy="36864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DCF2616-CBF0-49B7-80B9-D47D7BA333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2124000"/>
            <a:ext cx="11781782" cy="36864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3DABB8F-BD3D-E977-BBB4-53903BA090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2124000"/>
            <a:ext cx="11781782" cy="36864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F9608EE-CB52-1FF1-71D3-F768404513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2124000"/>
            <a:ext cx="11781782" cy="36864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480D8AB-6BAD-9533-E1D2-7FF24BE2C0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2124000"/>
            <a:ext cx="11781782" cy="36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7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9C4E3C-59DB-FF31-2C00-8966CEC40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F1DC9D-48E3-7617-A0F0-B0F938AB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vs. Kanban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F471AB-97AE-8FA1-B72D-028D1CFF8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"/>
          <a:stretch/>
        </p:blipFill>
        <p:spPr>
          <a:xfrm>
            <a:off x="470999" y="2079000"/>
            <a:ext cx="11277253" cy="32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Scrum </a:t>
            </a:r>
            <a:r>
              <a:rPr lang="bg-BG" sz="4000" dirty="0"/>
              <a:t>табло </a:t>
            </a:r>
            <a:r>
              <a:rPr lang="en-US" sz="4000" dirty="0"/>
              <a:t>с Trello</a:t>
            </a:r>
            <a:endParaRPr lang="bg-BG" sz="40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Пример</a:t>
            </a:r>
            <a:endParaRPr lang="en-US" sz="5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6326C2-FF7E-2AE4-63E2-F9721B7434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0" t="15178" r="17488" b="65722"/>
          <a:stretch/>
        </p:blipFill>
        <p:spPr>
          <a:xfrm>
            <a:off x="4749483" y="1835927"/>
            <a:ext cx="2693034" cy="160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6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dirty="0"/>
              <a:t>Влизаме в </a:t>
            </a:r>
            <a:r>
              <a:rPr lang="bg-BG" sz="3600" b="1" dirty="0"/>
              <a:t>сайта</a:t>
            </a:r>
            <a:r>
              <a:rPr lang="bg-BG" sz="3600" dirty="0"/>
              <a:t> на </a:t>
            </a:r>
            <a:r>
              <a:rPr lang="en-US" sz="3600" b="1" dirty="0"/>
              <a:t>Trello</a:t>
            </a:r>
            <a:r>
              <a:rPr lang="en-US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4000" dirty="0">
                <a:sym typeface="Wingdings" panose="05000000000000000000" pitchFamily="2" charset="2"/>
              </a:rPr>
              <a:t> </a:t>
            </a:r>
            <a:r>
              <a:rPr lang="en-US" sz="3600" dirty="0">
                <a:hlinkClick r:id="rId3"/>
              </a:rPr>
              <a:t>https://trello.com</a:t>
            </a:r>
            <a:endParaRPr lang="en-US" sz="3600" dirty="0"/>
          </a:p>
          <a:p>
            <a:pPr>
              <a:buClr>
                <a:schemeClr val="tx1"/>
              </a:buClr>
            </a:pPr>
            <a:r>
              <a:rPr lang="bg-BG" sz="3600" dirty="0"/>
              <a:t>Въвеждаме нашия </a:t>
            </a:r>
            <a:r>
              <a:rPr lang="en-US" sz="3600" b="1" dirty="0"/>
              <a:t>e-mail</a:t>
            </a:r>
          </a:p>
          <a:p>
            <a:pPr>
              <a:buClr>
                <a:schemeClr val="tx1"/>
              </a:buClr>
            </a:pPr>
            <a:r>
              <a:rPr lang="bg-BG" sz="3600" dirty="0"/>
              <a:t>Кликаме върху </a:t>
            </a:r>
            <a:r>
              <a:rPr lang="en-US" sz="3600" b="1" dirty="0"/>
              <a:t>[</a:t>
            </a:r>
            <a:r>
              <a:rPr lang="en-US" sz="3600" b="1" dirty="0">
                <a:solidFill>
                  <a:schemeClr val="bg1"/>
                </a:solidFill>
              </a:rPr>
              <a:t>Sign up</a:t>
            </a:r>
            <a:r>
              <a:rPr lang="en-US" sz="3600" b="1" dirty="0"/>
              <a:t>]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профил в </a:t>
            </a:r>
            <a:r>
              <a:rPr lang="en-US" dirty="0"/>
              <a:t>Trello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B18B10-039D-4A04-7C3E-1DA1FF261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620" y="4149000"/>
            <a:ext cx="8422759" cy="10010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126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Create</a:t>
            </a:r>
            <a:r>
              <a:rPr lang="en-US" sz="3200" b="1" dirty="0"/>
              <a:t>]</a:t>
            </a:r>
            <a:r>
              <a:rPr lang="bg-BG" sz="3200" b="1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bg-BG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ym typeface="Wingdings" panose="05000000000000000000" pitchFamily="2" charset="2"/>
              </a:rPr>
              <a:t>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Create Board</a:t>
            </a:r>
            <a:r>
              <a:rPr lang="en-US" sz="3200" b="1" dirty="0">
                <a:sym typeface="Wingdings" panose="05000000000000000000" pitchFamily="2" charset="2"/>
              </a:rPr>
              <a:t>]</a:t>
            </a:r>
            <a:endParaRPr lang="bg-BG" sz="3200" b="1" dirty="0">
              <a:sym typeface="Wingdings" panose="05000000000000000000" pitchFamily="2" charset="2"/>
            </a:endParaRPr>
          </a:p>
          <a:p>
            <a:r>
              <a:rPr lang="bg-BG" sz="3200" dirty="0">
                <a:sym typeface="Wingdings" panose="05000000000000000000" pitchFamily="2" charset="2"/>
              </a:rPr>
              <a:t>Можем да изберем </a:t>
            </a:r>
            <a:r>
              <a:rPr lang="bg-BG" sz="3200" b="1" dirty="0">
                <a:sym typeface="Wingdings" panose="05000000000000000000" pitchFamily="2" charset="2"/>
              </a:rPr>
              <a:t>фон</a:t>
            </a:r>
            <a:r>
              <a:rPr lang="bg-BG" sz="3200" dirty="0">
                <a:sym typeface="Wingdings" panose="05000000000000000000" pitchFamily="2" charset="2"/>
              </a:rPr>
              <a:t> на таблото и </a:t>
            </a:r>
            <a:r>
              <a:rPr lang="bg-BG" sz="3200" b="1" dirty="0">
                <a:sym typeface="Wingdings" panose="05000000000000000000" pitchFamily="2" charset="2"/>
              </a:rPr>
              <a:t>видимост</a:t>
            </a:r>
            <a:endParaRPr lang="en-US" sz="3200" b="1" dirty="0"/>
          </a:p>
          <a:p>
            <a:r>
              <a:rPr lang="bg-BG" sz="3200" dirty="0"/>
              <a:t>Задаваме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 на нашия </a:t>
            </a:r>
            <a:r>
              <a:rPr lang="bg-BG" sz="3200" b="1" dirty="0"/>
              <a:t>проект</a:t>
            </a:r>
            <a:r>
              <a:rPr lang="bg-BG" sz="3200" dirty="0"/>
              <a:t> и 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Create</a:t>
            </a:r>
            <a:r>
              <a:rPr lang="en-US" sz="3200" b="1" dirty="0"/>
              <a:t>]</a:t>
            </a:r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в </a:t>
            </a:r>
            <a:r>
              <a:rPr lang="en-US" dirty="0"/>
              <a:t>Trello</a:t>
            </a:r>
            <a:endParaRPr lang="en-BG" dirty="0"/>
          </a:p>
        </p:txBody>
      </p:sp>
      <p:sp>
        <p:nvSpPr>
          <p:cNvPr id="13" name="Arrow: Right 10">
            <a:extLst>
              <a:ext uri="{FF2B5EF4-FFF2-40B4-BE49-F238E27FC236}">
                <a16:creationId xmlns:a16="http://schemas.microsoft.com/office/drawing/2014/main" id="{E2CD7E38-D035-4138-5650-65D051A6A7AA}"/>
              </a:ext>
            </a:extLst>
          </p:cNvPr>
          <p:cNvSpPr/>
          <p:nvPr/>
        </p:nvSpPr>
        <p:spPr>
          <a:xfrm>
            <a:off x="5160915" y="4237533"/>
            <a:ext cx="1870170" cy="13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9B9BA7-45E8-9198-B257-E024036E0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93" y="3540523"/>
            <a:ext cx="4137985" cy="274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F2A4B7-9D8F-63EB-B94F-7C9CA866A4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51" b="7553"/>
          <a:stretch/>
        </p:blipFill>
        <p:spPr>
          <a:xfrm>
            <a:off x="7896000" y="3165574"/>
            <a:ext cx="3163547" cy="34948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721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5796413" cy="5528766"/>
          </a:xfrm>
        </p:spPr>
        <p:txBody>
          <a:bodyPr/>
          <a:lstStyle/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Add List</a:t>
            </a:r>
            <a:r>
              <a:rPr lang="en-US" sz="3200" b="1" dirty="0"/>
              <a:t>]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bg-BG" sz="3200" dirty="0"/>
              <a:t>пишем </a:t>
            </a:r>
            <a:r>
              <a:rPr lang="en-US" sz="3200" b="1" dirty="0">
                <a:solidFill>
                  <a:schemeClr val="bg1"/>
                </a:solidFill>
              </a:rPr>
              <a:t>Backlog</a:t>
            </a:r>
            <a:r>
              <a:rPr lang="en-US" sz="3200" b="1" dirty="0"/>
              <a:t> </a:t>
            </a:r>
            <a:endParaRPr lang="bg-BG" sz="3200" b="1" dirty="0"/>
          </a:p>
          <a:p>
            <a:r>
              <a:rPr lang="bg-BG" dirty="0"/>
              <a:t>Създаваме още </a:t>
            </a:r>
            <a:r>
              <a:rPr lang="bg-BG" b="1" dirty="0"/>
              <a:t>колони</a:t>
            </a:r>
            <a:r>
              <a:rPr lang="bg-BG" dirty="0"/>
              <a:t> със следните имена:</a:t>
            </a:r>
            <a:endParaRPr lang="en-US" dirty="0"/>
          </a:p>
          <a:p>
            <a:pPr lvl="1"/>
            <a:r>
              <a:rPr lang="en-GB" b="1" dirty="0">
                <a:solidFill>
                  <a:schemeClr val="bg1"/>
                </a:solidFill>
              </a:rPr>
              <a:t>To Do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GB" b="1" dirty="0">
                <a:solidFill>
                  <a:schemeClr val="bg1"/>
                </a:solidFill>
              </a:rPr>
              <a:t>In Progress</a:t>
            </a:r>
            <a:endParaRPr lang="en-GB" dirty="0">
              <a:solidFill>
                <a:schemeClr val="bg1"/>
              </a:solidFill>
            </a:endParaRPr>
          </a:p>
          <a:p>
            <a:pPr lvl="1"/>
            <a:r>
              <a:rPr lang="en-GB" b="1" dirty="0">
                <a:solidFill>
                  <a:schemeClr val="bg1"/>
                </a:solidFill>
              </a:rPr>
              <a:t>Review</a:t>
            </a:r>
            <a:r>
              <a:rPr lang="en-GB" b="1" dirty="0"/>
              <a:t> / </a:t>
            </a:r>
            <a:r>
              <a:rPr lang="en-GB" b="1" dirty="0">
                <a:solidFill>
                  <a:schemeClr val="bg1"/>
                </a:solidFill>
              </a:rPr>
              <a:t>Testing</a:t>
            </a:r>
            <a:endParaRPr lang="bg-BG" dirty="0">
              <a:solidFill>
                <a:schemeClr val="bg1"/>
              </a:solidFill>
            </a:endParaRPr>
          </a:p>
          <a:p>
            <a:pPr lvl="1"/>
            <a:r>
              <a:rPr lang="en-GB" b="1" dirty="0">
                <a:solidFill>
                  <a:schemeClr val="bg1"/>
                </a:solidFill>
              </a:rPr>
              <a:t>Done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колони</a:t>
            </a:r>
            <a:endParaRPr lang="en-B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2473B4-E6D7-4821-5D1D-39E23E82C5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36" t="10017" b="42949"/>
          <a:stretch/>
        </p:blipFill>
        <p:spPr>
          <a:xfrm>
            <a:off x="7421994" y="1196125"/>
            <a:ext cx="4333183" cy="18411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6C0613-17E0-1E59-AB9B-BE9FDB628C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8" t="10671" b="36570"/>
          <a:stretch/>
        </p:blipFill>
        <p:spPr>
          <a:xfrm>
            <a:off x="7423067" y="4059000"/>
            <a:ext cx="4331036" cy="20567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9CFA1369-C31D-ED80-6673-738479A88F6C}"/>
              </a:ext>
            </a:extLst>
          </p:cNvPr>
          <p:cNvSpPr/>
          <p:nvPr/>
        </p:nvSpPr>
        <p:spPr>
          <a:xfrm rot="5400000">
            <a:off x="9159484" y="3020516"/>
            <a:ext cx="1247030" cy="10739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1126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D25FEE-61D9-A4DA-C244-40C8F5163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6B837-4EBC-7339-CC7D-8219ED6C8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Add a card</a:t>
            </a:r>
            <a:r>
              <a:rPr lang="en-US" sz="3200" b="1" dirty="0"/>
              <a:t>] </a:t>
            </a:r>
            <a:r>
              <a:rPr lang="bg-BG" sz="3200" dirty="0"/>
              <a:t>на </a:t>
            </a:r>
            <a:r>
              <a:rPr lang="bg-BG" sz="3200" b="1" dirty="0"/>
              <a:t>всяка колона </a:t>
            </a:r>
            <a:r>
              <a:rPr lang="bg-BG" sz="3200" dirty="0"/>
              <a:t>и задаваме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 на </a:t>
            </a:r>
            <a:r>
              <a:rPr lang="bg-BG" sz="3200" b="1" dirty="0"/>
              <a:t>задачата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3A082-97E2-2BE8-2E0E-9B7391C3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задачи към всеки етап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18B25C-3428-CC1F-ADFB-B48D08A61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2" y="2946896"/>
            <a:ext cx="11818096" cy="22986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7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​​</a:t>
            </a:r>
            <a:r>
              <a:rPr lang="bg-BG" sz="4000" b="1" dirty="0">
                <a:solidFill>
                  <a:schemeClr val="bg1"/>
                </a:solidFill>
              </a:rPr>
              <a:t>Итеративни</a:t>
            </a:r>
            <a:r>
              <a:rPr lang="bg-BG" sz="4000" dirty="0"/>
              <a:t> </a:t>
            </a:r>
            <a:r>
              <a:rPr lang="bg-BG" sz="4000" b="1" dirty="0">
                <a:solidFill>
                  <a:schemeClr val="bg1"/>
                </a:solidFill>
              </a:rPr>
              <a:t>модели</a:t>
            </a:r>
          </a:p>
          <a:p>
            <a:pPr lvl="1">
              <a:buClr>
                <a:schemeClr val="tx1"/>
              </a:buClr>
            </a:pPr>
            <a:r>
              <a:rPr lang="bg-BG" sz="3600" b="1" dirty="0"/>
              <a:t>Описание</a:t>
            </a:r>
            <a:r>
              <a:rPr lang="bg-BG" sz="3600" dirty="0"/>
              <a:t> и </a:t>
            </a:r>
            <a:r>
              <a:rPr lang="bg-BG" sz="3600" b="1" dirty="0"/>
              <a:t>примери</a:t>
            </a:r>
            <a:endParaRPr lang="en-US" sz="3600" b="1" dirty="0"/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en-US" sz="4000" b="1" dirty="0">
                <a:solidFill>
                  <a:schemeClr val="bg1"/>
                </a:solidFill>
              </a:rPr>
              <a:t>Agile</a:t>
            </a:r>
            <a:r>
              <a:rPr lang="en-US" sz="4000" dirty="0"/>
              <a:t> </a:t>
            </a:r>
            <a:r>
              <a:rPr lang="bg-BG" sz="4000" dirty="0"/>
              <a:t>и </a:t>
            </a:r>
            <a:r>
              <a:rPr lang="en-US" sz="4000" b="1" dirty="0">
                <a:solidFill>
                  <a:schemeClr val="bg1"/>
                </a:solidFill>
              </a:rPr>
              <a:t>Scrum</a:t>
            </a:r>
            <a:endParaRPr lang="bg-BG" sz="4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4000" b="1" dirty="0"/>
              <a:t>Ключови думи</a:t>
            </a:r>
            <a:r>
              <a:rPr lang="bg-BG" sz="4000" dirty="0"/>
              <a:t>, </a:t>
            </a:r>
            <a:r>
              <a:rPr lang="bg-BG" sz="4000" b="1" dirty="0"/>
              <a:t>етапи</a:t>
            </a:r>
            <a:r>
              <a:rPr lang="bg-BG" sz="4000" dirty="0"/>
              <a:t>, </a:t>
            </a:r>
            <a:r>
              <a:rPr lang="bg-BG" sz="4000" b="1" dirty="0"/>
              <a:t>роли</a:t>
            </a:r>
            <a:r>
              <a:rPr lang="bg-BG" sz="4000" dirty="0"/>
              <a:t>, </a:t>
            </a:r>
            <a:r>
              <a:rPr lang="bg-BG" sz="4000" b="1" dirty="0"/>
              <a:t>предимства</a:t>
            </a:r>
            <a:r>
              <a:rPr lang="bg-BG" sz="4000" dirty="0"/>
              <a:t> и </a:t>
            </a:r>
            <a:r>
              <a:rPr lang="bg-BG" sz="4000" b="1" dirty="0"/>
              <a:t>недостатъци</a:t>
            </a:r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bg-BG" sz="4000" b="1" dirty="0"/>
              <a:t>Пример</a:t>
            </a:r>
            <a:r>
              <a:rPr lang="bg-BG" sz="4000" dirty="0"/>
              <a:t>:</a:t>
            </a:r>
            <a:r>
              <a:rPr lang="en-US" sz="4000" dirty="0"/>
              <a:t> Scrum </a:t>
            </a:r>
            <a:r>
              <a:rPr lang="bg-BG" sz="4000" dirty="0"/>
              <a:t>табло </a:t>
            </a:r>
            <a:r>
              <a:rPr lang="en-US" sz="4000" dirty="0"/>
              <a:t>с Trello</a:t>
            </a:r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D25FEE-61D9-A4DA-C244-40C8F5163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6B837-4EBC-7339-CC7D-8219ED6C8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Кликаме върху </a:t>
            </a:r>
            <a:r>
              <a:rPr lang="bg-BG" sz="3200" b="1" dirty="0"/>
              <a:t>задача</a:t>
            </a:r>
            <a:r>
              <a:rPr lang="bg-BG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bg-BG" sz="3200" dirty="0"/>
              <a:t> </a:t>
            </a:r>
            <a:r>
              <a:rPr lang="en-US" sz="3200" b="1" dirty="0"/>
              <a:t>[</a:t>
            </a:r>
            <a:r>
              <a:rPr lang="en-GB" sz="3200" b="1" dirty="0">
                <a:solidFill>
                  <a:schemeClr val="bg1"/>
                </a:solidFill>
              </a:rPr>
              <a:t>Dates</a:t>
            </a:r>
            <a:r>
              <a:rPr lang="en-GB" sz="3200" b="1" dirty="0"/>
              <a:t>]</a:t>
            </a:r>
            <a:r>
              <a:rPr lang="en-GB" sz="3200" dirty="0"/>
              <a:t> </a:t>
            </a:r>
            <a:r>
              <a:rPr lang="bg-BG" sz="3200" dirty="0"/>
              <a:t>и избираме </a:t>
            </a:r>
            <a:r>
              <a:rPr lang="bg-BG" sz="3200" b="1" dirty="0"/>
              <a:t>първоначална</a:t>
            </a:r>
            <a:r>
              <a:rPr lang="bg-BG" sz="3200" dirty="0"/>
              <a:t> и </a:t>
            </a:r>
            <a:r>
              <a:rPr lang="bg-BG" sz="3200" b="1" dirty="0"/>
              <a:t>крайна дата </a:t>
            </a:r>
            <a:r>
              <a:rPr lang="bg-BG" sz="3200" dirty="0"/>
              <a:t>за </a:t>
            </a:r>
            <a:r>
              <a:rPr lang="bg-BG" sz="3200" b="1" dirty="0">
                <a:solidFill>
                  <a:schemeClr val="bg1"/>
                </a:solidFill>
              </a:rPr>
              <a:t>спринта</a:t>
            </a:r>
            <a:r>
              <a:rPr lang="bg-BG" sz="3200" dirty="0"/>
              <a:t> (напр. </a:t>
            </a:r>
            <a:r>
              <a:rPr lang="bg-BG" sz="3200" b="1" dirty="0"/>
              <a:t>2 седмици</a:t>
            </a:r>
            <a:r>
              <a:rPr lang="bg-BG" sz="3200" dirty="0"/>
              <a:t>)</a:t>
            </a:r>
            <a:endParaRPr lang="en-US" sz="3200" dirty="0"/>
          </a:p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Save</a:t>
            </a:r>
            <a:r>
              <a:rPr lang="en-US" sz="3200" b="1" dirty="0"/>
              <a:t>]</a:t>
            </a:r>
          </a:p>
          <a:p>
            <a:r>
              <a:rPr lang="bg-BG" sz="3200" dirty="0"/>
              <a:t>Правим това за </a:t>
            </a:r>
            <a:r>
              <a:rPr lang="bg-BG" sz="3200" b="1" dirty="0"/>
              <a:t>всяка задача</a:t>
            </a:r>
          </a:p>
          <a:p>
            <a:endParaRPr lang="bg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3A082-97E2-2BE8-2E0E-9B7391C3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срок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E45CE-132F-C572-3A54-465AEF6133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261" y="2343250"/>
            <a:ext cx="4084726" cy="41680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C2BA00-7DFA-3FC6-9B9A-6483DC87E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13" y="4508999"/>
            <a:ext cx="2835196" cy="49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619F3B70-588E-311C-4E35-E4F267B31C47}"/>
              </a:ext>
            </a:extLst>
          </p:cNvPr>
          <p:cNvSpPr/>
          <p:nvPr/>
        </p:nvSpPr>
        <p:spPr>
          <a:xfrm>
            <a:off x="4566000" y="4081011"/>
            <a:ext cx="1870170" cy="13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5578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D25FEE-61D9-A4DA-C244-40C8F5163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3A082-97E2-2BE8-2E0E-9B7391C3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A9D4D3-E9A3-9D7C-7038-00EA1FFC4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9" y="2371500"/>
            <a:ext cx="11906362" cy="211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922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977574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Итеративни модели </a:t>
            </a:r>
            <a:r>
              <a:rPr lang="en-US" sz="4700" dirty="0"/>
              <a:t>==</a:t>
            </a:r>
            <a:r>
              <a:rPr lang="bg-BG" sz="4700" dirty="0"/>
              <a:t> разработването на софтуер протича в </a:t>
            </a:r>
            <a:r>
              <a:rPr lang="bg-BG" sz="4700" b="1" dirty="0"/>
              <a:t>повтарящи се фази</a:t>
            </a:r>
            <a:endParaRPr lang="en-US" sz="4700" b="1" dirty="0"/>
          </a:p>
          <a:p>
            <a:pPr marL="360363" indent="-360363" fontAlgn="base">
              <a:buClr>
                <a:schemeClr val="bg2"/>
              </a:buClr>
            </a:pP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Agile</a:t>
            </a:r>
            <a:r>
              <a:rPr lang="en-US" sz="4700" dirty="0"/>
              <a:t> == </a:t>
            </a:r>
            <a:r>
              <a:rPr lang="bg-BG" sz="4700" b="1" dirty="0"/>
              <a:t>общата философия </a:t>
            </a:r>
            <a:r>
              <a:rPr lang="bg-BG" sz="4700" dirty="0"/>
              <a:t>за </a:t>
            </a:r>
            <a:r>
              <a:rPr lang="bg-BG" sz="4700" b="1" dirty="0"/>
              <a:t>гъвкаво управление </a:t>
            </a:r>
            <a:r>
              <a:rPr lang="bg-BG" sz="4700" dirty="0"/>
              <a:t>на </a:t>
            </a:r>
            <a:r>
              <a:rPr lang="bg-BG" sz="4700" b="1" dirty="0"/>
              <a:t>проекти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Scrum</a:t>
            </a:r>
            <a:r>
              <a:rPr lang="en-US" sz="4700" dirty="0"/>
              <a:t> ==</a:t>
            </a:r>
            <a:r>
              <a:rPr lang="bg-BG" sz="4700" dirty="0"/>
              <a:t> една от най-популярните </a:t>
            </a:r>
            <a:r>
              <a:rPr lang="en-US" sz="4700" b="1" dirty="0"/>
              <a:t>Agile </a:t>
            </a:r>
            <a:r>
              <a:rPr lang="bg-BG" sz="4700" b="1" dirty="0"/>
              <a:t>методологии</a:t>
            </a:r>
            <a:endParaRPr lang="bg-BG" sz="45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bg2"/>
                </a:solidFill>
              </a:rPr>
              <a:t>Sprint Planning</a:t>
            </a:r>
            <a:r>
              <a:rPr lang="en-US" sz="4400" dirty="0">
                <a:solidFill>
                  <a:schemeClr val="bg2"/>
                </a:solidFill>
              </a:rPr>
              <a:t>, </a:t>
            </a:r>
            <a:r>
              <a:rPr lang="en-US" sz="4400" b="1" dirty="0">
                <a:solidFill>
                  <a:schemeClr val="bg2"/>
                </a:solidFill>
              </a:rPr>
              <a:t>Daily Stand-up</a:t>
            </a:r>
            <a:r>
              <a:rPr lang="en-US" sz="4400" dirty="0">
                <a:solidFill>
                  <a:schemeClr val="bg2"/>
                </a:solidFill>
              </a:rPr>
              <a:t>, </a:t>
            </a:r>
            <a:r>
              <a:rPr lang="en-US" sz="4400" b="1" dirty="0">
                <a:solidFill>
                  <a:schemeClr val="bg2"/>
                </a:solidFill>
              </a:rPr>
              <a:t>Sprint Review</a:t>
            </a:r>
            <a:r>
              <a:rPr lang="en-US" sz="4400" dirty="0">
                <a:solidFill>
                  <a:schemeClr val="bg2"/>
                </a:solidFill>
              </a:rPr>
              <a:t>, </a:t>
            </a:r>
            <a:r>
              <a:rPr lang="en-US" sz="4400" b="1" dirty="0">
                <a:solidFill>
                  <a:schemeClr val="bg2"/>
                </a:solidFill>
              </a:rPr>
              <a:t>Sprint Retrospective</a:t>
            </a:r>
            <a:endParaRPr lang="bg-BG" sz="4400" b="1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 Owner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dirty="0">
                <a:solidFill>
                  <a:schemeClr val="bg2"/>
                </a:solidFill>
              </a:rPr>
              <a:t>отговаря за </a:t>
            </a:r>
            <a:r>
              <a:rPr lang="bg-BG" sz="4400" b="1" dirty="0">
                <a:solidFill>
                  <a:schemeClr val="bg2"/>
                </a:solidFill>
              </a:rPr>
              <a:t>цялостното разработване </a:t>
            </a:r>
            <a:r>
              <a:rPr lang="bg-BG" sz="4400" dirty="0">
                <a:solidFill>
                  <a:schemeClr val="bg2"/>
                </a:solidFill>
              </a:rPr>
              <a:t>на </a:t>
            </a:r>
            <a:r>
              <a:rPr lang="bg-BG" sz="4400" b="1" dirty="0">
                <a:solidFill>
                  <a:schemeClr val="bg2"/>
                </a:solidFill>
              </a:rPr>
              <a:t>проекта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Scrum Master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dirty="0">
                <a:solidFill>
                  <a:schemeClr val="bg2"/>
                </a:solidFill>
              </a:rPr>
              <a:t>следи за прилагането на </a:t>
            </a:r>
            <a:r>
              <a:rPr lang="en-US" sz="4400" b="1" dirty="0">
                <a:solidFill>
                  <a:schemeClr val="bg2"/>
                </a:solidFill>
              </a:rPr>
              <a:t>Scrum </a:t>
            </a:r>
            <a:r>
              <a:rPr lang="bg-BG" sz="4400" b="1" dirty="0">
                <a:solidFill>
                  <a:schemeClr val="bg2"/>
                </a:solidFill>
              </a:rPr>
              <a:t>принципите</a:t>
            </a:r>
            <a:endParaRPr lang="en-US" sz="4400" b="1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Разработчици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b="1" dirty="0">
                <a:solidFill>
                  <a:schemeClr val="bg2"/>
                </a:solidFill>
              </a:rPr>
              <a:t>изпълняват задачите </a:t>
            </a:r>
            <a:r>
              <a:rPr lang="bg-BG" sz="4400" dirty="0">
                <a:solidFill>
                  <a:schemeClr val="bg2"/>
                </a:solidFill>
              </a:rPr>
              <a:t>по </a:t>
            </a:r>
            <a:r>
              <a:rPr lang="bg-BG" sz="4400" b="1" dirty="0">
                <a:solidFill>
                  <a:schemeClr val="bg2"/>
                </a:solidFill>
              </a:rPr>
              <a:t>проекта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Процес в повтарящи се фази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Итеративни модели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BC5CFE-F978-7E5D-469E-976B2B910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00" y="1269000"/>
            <a:ext cx="2754000" cy="27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Подход</a:t>
            </a:r>
            <a:r>
              <a:rPr lang="bg-BG" sz="3600" dirty="0"/>
              <a:t> за </a:t>
            </a:r>
            <a:r>
              <a:rPr lang="bg-BG" sz="3600" b="1" dirty="0"/>
              <a:t>управление на проекти</a:t>
            </a:r>
            <a:r>
              <a:rPr lang="bg-BG" sz="3600" dirty="0"/>
              <a:t>, при който </a:t>
            </a:r>
            <a:r>
              <a:rPr lang="bg-BG" sz="3600" b="1" dirty="0"/>
              <a:t>процесът</a:t>
            </a:r>
            <a:r>
              <a:rPr lang="bg-BG" sz="3600" dirty="0"/>
              <a:t> е разделен на </a:t>
            </a:r>
            <a:r>
              <a:rPr lang="bg-BG" sz="3600" b="1" dirty="0">
                <a:solidFill>
                  <a:schemeClr val="bg1"/>
                </a:solidFill>
              </a:rPr>
              <a:t>повтарящи се фази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b="1" dirty="0"/>
              <a:t>итерации</a:t>
            </a:r>
            <a:r>
              <a:rPr lang="en-US" sz="3600" dirty="0"/>
              <a:t>/</a:t>
            </a:r>
            <a:r>
              <a:rPr lang="bg-BG" sz="3600" b="1" dirty="0"/>
              <a:t>цикли</a:t>
            </a:r>
            <a:r>
              <a:rPr lang="en-US" sz="3600" dirty="0"/>
              <a:t>)</a:t>
            </a:r>
            <a:endParaRPr lang="bg-BG" sz="3600" dirty="0"/>
          </a:p>
          <a:p>
            <a:pPr>
              <a:buClr>
                <a:schemeClr val="tx1"/>
              </a:buClr>
            </a:pPr>
            <a:r>
              <a:rPr lang="bg-BG" sz="3600" dirty="0"/>
              <a:t>Използват се </a:t>
            </a:r>
            <a:r>
              <a:rPr lang="bg-BG" sz="3600" b="1" dirty="0"/>
              <a:t>гъвкавите методологии </a:t>
            </a:r>
            <a:r>
              <a:rPr lang="bg-BG" sz="3600" dirty="0"/>
              <a:t>като </a:t>
            </a:r>
            <a:r>
              <a:rPr lang="en-US" sz="3600" b="1" dirty="0">
                <a:solidFill>
                  <a:schemeClr val="bg1"/>
                </a:solidFill>
              </a:rPr>
              <a:t>Agile</a:t>
            </a:r>
            <a:r>
              <a:rPr lang="bg-BG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Scrum</a:t>
            </a:r>
            <a:r>
              <a:rPr lang="bg-BG" sz="3600" dirty="0"/>
              <a:t> и </a:t>
            </a:r>
            <a:r>
              <a:rPr lang="en-US" sz="3600" b="1" dirty="0">
                <a:solidFill>
                  <a:schemeClr val="bg1"/>
                </a:solidFill>
              </a:rPr>
              <a:t>Kanban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Итеративни модели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F50603-FFED-ED3F-1205-61DBBC29D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00" y="2893845"/>
            <a:ext cx="3960000" cy="397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Agile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Работата се осъществява на </a:t>
            </a:r>
            <a:r>
              <a:rPr lang="bg-BG" sz="3200" b="1" dirty="0"/>
              <a:t>кратки интервали</a:t>
            </a:r>
          </a:p>
          <a:p>
            <a:pPr lvl="1"/>
            <a:r>
              <a:rPr lang="bg-BG" sz="3200" dirty="0"/>
              <a:t>Включва </a:t>
            </a:r>
            <a:r>
              <a:rPr lang="bg-BG" sz="3200" b="1" dirty="0"/>
              <a:t>ежедневна комуникация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срещи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b="1" dirty="0"/>
              <a:t>дейлита</a:t>
            </a:r>
            <a:r>
              <a:rPr lang="en-US" sz="3200" dirty="0"/>
              <a:t>)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Scrum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Agile </a:t>
            </a:r>
            <a:r>
              <a:rPr lang="bg-BG" sz="3200" b="1" dirty="0"/>
              <a:t>рамка</a:t>
            </a:r>
            <a:r>
              <a:rPr lang="bg-BG" sz="3200" dirty="0"/>
              <a:t>, която организира работата чрез </a:t>
            </a:r>
            <a:r>
              <a:rPr lang="bg-BG" sz="3200" b="1" dirty="0"/>
              <a:t>кратки итерации</a:t>
            </a:r>
            <a:r>
              <a:rPr lang="bg-BG" sz="3200" dirty="0"/>
              <a:t>, наречени </a:t>
            </a:r>
            <a:r>
              <a:rPr lang="bg-BG" sz="3200" b="1" dirty="0">
                <a:solidFill>
                  <a:schemeClr val="bg1"/>
                </a:solidFill>
              </a:rPr>
              <a:t>спринтове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Kanban</a:t>
            </a:r>
            <a:endParaRPr lang="bg-BG" sz="3400" b="1" dirty="0"/>
          </a:p>
          <a:p>
            <a:pPr lvl="1"/>
            <a:r>
              <a:rPr lang="en-GB" b="1" dirty="0"/>
              <a:t>Agile </a:t>
            </a:r>
            <a:r>
              <a:rPr lang="bg-BG" b="1" dirty="0"/>
              <a:t>методология</a:t>
            </a:r>
            <a:r>
              <a:rPr lang="bg-BG" dirty="0"/>
              <a:t>,</a:t>
            </a:r>
            <a:r>
              <a:rPr lang="bg-BG" b="1" dirty="0"/>
              <a:t> </a:t>
            </a:r>
            <a:r>
              <a:rPr lang="bg-BG" dirty="0"/>
              <a:t>която се фокусира върху </a:t>
            </a:r>
            <a:r>
              <a:rPr lang="bg-BG" b="1" dirty="0">
                <a:solidFill>
                  <a:schemeClr val="bg1"/>
                </a:solidFill>
              </a:rPr>
              <a:t>визуализацията</a:t>
            </a:r>
            <a:r>
              <a:rPr lang="bg-BG" b="1" dirty="0"/>
              <a:t> </a:t>
            </a:r>
            <a:r>
              <a:rPr lang="bg-BG" dirty="0"/>
              <a:t>на </a:t>
            </a:r>
            <a:r>
              <a:rPr lang="bg-BG" b="1" dirty="0"/>
              <a:t>задачите</a:t>
            </a:r>
            <a:r>
              <a:rPr lang="bg-BG" dirty="0"/>
              <a:t> и </a:t>
            </a:r>
            <a:r>
              <a:rPr lang="bg-BG" b="1" dirty="0"/>
              <a:t>оптимизацията</a:t>
            </a:r>
            <a:r>
              <a:rPr lang="bg-BG" dirty="0"/>
              <a:t> на потока на работа</a:t>
            </a:r>
            <a:endParaRPr lang="bg-BG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Итеративни модели </a:t>
            </a:r>
            <a:r>
              <a:rPr lang="en-GB" sz="4000" dirty="0"/>
              <a:t>–</a:t>
            </a:r>
            <a:r>
              <a:rPr lang="bg-BG" dirty="0"/>
              <a:t> Примери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/>
              <a:t>Гъвкавият подход за управление на проекти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600" dirty="0"/>
              <a:t>Agile</a:t>
            </a:r>
            <a:r>
              <a:rPr lang="bg-BG" sz="5600" dirty="0"/>
              <a:t> и </a:t>
            </a:r>
            <a:r>
              <a:rPr lang="en-US" sz="5600" dirty="0"/>
              <a:t>Scrum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46C89D-AFCF-B8C1-D582-2E4139459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479" y="1179000"/>
            <a:ext cx="2805042" cy="280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94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/>
              <a:t>Гъвкав подход </a:t>
            </a:r>
            <a:r>
              <a:rPr lang="bg-BG" dirty="0"/>
              <a:t>за управление на проекти</a:t>
            </a:r>
          </a:p>
          <a:p>
            <a:pPr>
              <a:buClr>
                <a:schemeClr val="tx1"/>
              </a:buClr>
            </a:pPr>
            <a:r>
              <a:rPr lang="bg-BG" dirty="0"/>
              <a:t>Фокусира се върху </a:t>
            </a:r>
            <a:r>
              <a:rPr lang="bg-BG" b="1" dirty="0">
                <a:solidFill>
                  <a:schemeClr val="bg1"/>
                </a:solidFill>
              </a:rPr>
              <a:t>бърза адаптация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непрекъснато усъвършенстване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активно взаимодействие</a:t>
            </a:r>
            <a:r>
              <a:rPr lang="bg-BG" dirty="0"/>
              <a:t> с </a:t>
            </a:r>
            <a:r>
              <a:rPr lang="bg-BG" b="1" dirty="0"/>
              <a:t>клиентите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Agile </a:t>
            </a:r>
            <a:r>
              <a:rPr lang="bg-BG" dirty="0"/>
              <a:t>е </a:t>
            </a:r>
            <a:r>
              <a:rPr lang="bg-BG" b="1" dirty="0"/>
              <a:t>общата философия</a:t>
            </a:r>
            <a:r>
              <a:rPr lang="bg-BG" dirty="0"/>
              <a:t>, а </a:t>
            </a:r>
            <a:r>
              <a:rPr lang="en-GB" b="1" dirty="0">
                <a:solidFill>
                  <a:schemeClr val="bg1"/>
                </a:solidFill>
              </a:rPr>
              <a:t>Scrum</a:t>
            </a:r>
            <a:r>
              <a:rPr lang="en-GB" dirty="0"/>
              <a:t> </a:t>
            </a:r>
            <a:r>
              <a:rPr lang="bg-BG" dirty="0"/>
              <a:t>е една от най-популярните </a:t>
            </a:r>
            <a:r>
              <a:rPr lang="en-GB" b="1" dirty="0"/>
              <a:t>Agile </a:t>
            </a:r>
            <a:r>
              <a:rPr lang="bg-BG" b="1" dirty="0"/>
              <a:t>методологии</a:t>
            </a:r>
            <a:endParaRPr lang="bg-BG" sz="34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Agile</a:t>
            </a:r>
            <a:r>
              <a:rPr lang="bg-BG" dirty="0"/>
              <a:t> и </a:t>
            </a:r>
            <a:r>
              <a:rPr lang="en-US" dirty="0"/>
              <a:t>Scrum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4F16C-2253-ED76-5190-4AEA323C3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5323" y="1800599"/>
            <a:ext cx="5218256" cy="34734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352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Sprint </a:t>
            </a:r>
            <a:r>
              <a:rPr lang="en-GB" b="1" dirty="0"/>
              <a:t>(</a:t>
            </a:r>
            <a:r>
              <a:rPr lang="bg-BG" b="1" dirty="0"/>
              <a:t>Спринт</a:t>
            </a:r>
            <a:r>
              <a:rPr lang="en-GB" b="1" dirty="0"/>
              <a:t>)</a:t>
            </a:r>
          </a:p>
          <a:p>
            <a:pPr lvl="1"/>
            <a:r>
              <a:rPr lang="bg-BG" sz="3200" b="1" dirty="0">
                <a:solidFill>
                  <a:schemeClr val="bg1"/>
                </a:solidFill>
              </a:rPr>
              <a:t>Времеви период </a:t>
            </a:r>
            <a:r>
              <a:rPr lang="en-US" sz="3200" dirty="0"/>
              <a:t>(</a:t>
            </a:r>
            <a:r>
              <a:rPr lang="bg-BG" sz="3200" dirty="0"/>
              <a:t>от </a:t>
            </a:r>
            <a:r>
              <a:rPr lang="bg-BG" sz="3200" b="1" dirty="0"/>
              <a:t>1</a:t>
            </a:r>
            <a:r>
              <a:rPr lang="bg-BG" sz="3200" dirty="0"/>
              <a:t> до </a:t>
            </a:r>
            <a:r>
              <a:rPr lang="bg-BG" sz="3200" b="1" dirty="0"/>
              <a:t>4</a:t>
            </a:r>
            <a:r>
              <a:rPr lang="bg-BG" sz="3200" dirty="0"/>
              <a:t> </a:t>
            </a:r>
            <a:r>
              <a:rPr lang="bg-BG" sz="3200" b="1" dirty="0"/>
              <a:t>седмици</a:t>
            </a:r>
            <a:r>
              <a:rPr lang="en-US" sz="3200" dirty="0"/>
              <a:t>)</a:t>
            </a:r>
            <a:r>
              <a:rPr lang="bg-BG" sz="3200" dirty="0"/>
              <a:t>,в който </a:t>
            </a:r>
            <a:r>
              <a:rPr lang="bg-BG" sz="3200" b="1" dirty="0"/>
              <a:t>екипът</a:t>
            </a:r>
            <a:r>
              <a:rPr lang="bg-BG" sz="3200" dirty="0"/>
              <a:t> работи по определен брой </a:t>
            </a:r>
            <a:r>
              <a:rPr lang="bg-BG" sz="3200" b="1" dirty="0"/>
              <a:t>задачи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Backlog</a:t>
            </a:r>
            <a:r>
              <a:rPr lang="en-US" b="1" dirty="0"/>
              <a:t> (</a:t>
            </a:r>
            <a:r>
              <a:rPr lang="bg-BG" b="1" dirty="0"/>
              <a:t>Беклог</a:t>
            </a:r>
            <a:r>
              <a:rPr lang="en-US" b="1" dirty="0"/>
              <a:t>)</a:t>
            </a:r>
            <a:endParaRPr lang="en-GB" b="1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Списък</a:t>
            </a:r>
            <a:r>
              <a:rPr lang="bg-BG" dirty="0"/>
              <a:t> със </a:t>
            </a:r>
            <a:r>
              <a:rPr lang="bg-BG" b="1" dirty="0"/>
              <a:t>задачи</a:t>
            </a:r>
            <a:r>
              <a:rPr lang="bg-BG" dirty="0"/>
              <a:t> и </a:t>
            </a:r>
            <a:r>
              <a:rPr lang="bg-BG" b="1" dirty="0"/>
              <a:t>изисквания</a:t>
            </a:r>
            <a:r>
              <a:rPr lang="bg-BG" dirty="0"/>
              <a:t>, които трябва да бъдат изпълнени в </a:t>
            </a:r>
            <a:r>
              <a:rPr lang="bg-BG" b="1" dirty="0"/>
              <a:t>проекта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</a:rPr>
              <a:t>Product Backlog </a:t>
            </a:r>
            <a:r>
              <a:rPr lang="en-GB" sz="3200" dirty="0"/>
              <a:t>–</a:t>
            </a:r>
            <a:r>
              <a:rPr lang="en-US" sz="3200" dirty="0"/>
              <a:t> </a:t>
            </a:r>
            <a:r>
              <a:rPr lang="bg-BG" sz="3200" dirty="0"/>
              <a:t>за </a:t>
            </a:r>
            <a:r>
              <a:rPr lang="bg-BG" sz="3200" b="1" dirty="0"/>
              <a:t>целия продукт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</a:rPr>
              <a:t>Sprint Backlog </a:t>
            </a:r>
            <a:r>
              <a:rPr lang="en-GB" sz="3200" dirty="0"/>
              <a:t>–</a:t>
            </a:r>
            <a:r>
              <a:rPr lang="en-US" sz="3200" dirty="0"/>
              <a:t> </a:t>
            </a:r>
            <a:r>
              <a:rPr lang="bg-BG" sz="3200" dirty="0"/>
              <a:t>за </a:t>
            </a:r>
            <a:r>
              <a:rPr lang="bg-BG" sz="3200" b="1" dirty="0"/>
              <a:t>конкретния спринт</a:t>
            </a:r>
            <a:endParaRPr lang="en-US" sz="3200" b="1" dirty="0"/>
          </a:p>
          <a:p>
            <a:r>
              <a:rPr lang="en-US" b="1" dirty="0">
                <a:solidFill>
                  <a:schemeClr val="bg1"/>
                </a:solidFill>
              </a:rPr>
              <a:t>User Story </a:t>
            </a:r>
            <a:r>
              <a:rPr lang="en-US" b="1" dirty="0"/>
              <a:t>(</a:t>
            </a:r>
            <a:r>
              <a:rPr lang="bg-BG" b="1" dirty="0"/>
              <a:t>Потребителска история</a:t>
            </a:r>
            <a:r>
              <a:rPr lang="en-US" b="1" dirty="0"/>
              <a:t>)</a:t>
            </a:r>
            <a:endParaRPr lang="bg-BG" b="1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Кратко описание </a:t>
            </a:r>
            <a:r>
              <a:rPr lang="bg-BG" dirty="0"/>
              <a:t>на </a:t>
            </a:r>
            <a:r>
              <a:rPr lang="bg-BG" b="1" dirty="0"/>
              <a:t>нужда</a:t>
            </a:r>
            <a:r>
              <a:rPr lang="bg-BG" dirty="0"/>
              <a:t> или </a:t>
            </a:r>
            <a:r>
              <a:rPr lang="bg-BG" b="1" dirty="0"/>
              <a:t>изискване</a:t>
            </a:r>
            <a:r>
              <a:rPr lang="bg-BG" dirty="0"/>
              <a:t> от гледна точка на </a:t>
            </a:r>
            <a:r>
              <a:rPr lang="bg-BG" b="1" dirty="0"/>
              <a:t>потребителя</a:t>
            </a:r>
            <a:endParaRPr lang="en-US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Ключови думи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52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Планиране на спринта </a:t>
            </a:r>
            <a:r>
              <a:rPr lang="bg-BG" b="1" dirty="0"/>
              <a:t>(</a:t>
            </a:r>
            <a:r>
              <a:rPr lang="en-GB" b="1" dirty="0"/>
              <a:t>Sprint Planning)</a:t>
            </a:r>
          </a:p>
          <a:p>
            <a:pPr lvl="1"/>
            <a:r>
              <a:rPr lang="bg-BG" sz="3200" b="1" dirty="0"/>
              <a:t>Избират</a:t>
            </a:r>
            <a:r>
              <a:rPr lang="bg-BG" sz="3200" dirty="0"/>
              <a:t> се задачи от </a:t>
            </a:r>
            <a:r>
              <a:rPr lang="bg-BG" sz="3200" b="1" dirty="0">
                <a:solidFill>
                  <a:schemeClr val="bg1"/>
                </a:solidFill>
              </a:rPr>
              <a:t>беклога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b="1" dirty="0"/>
              <a:t>списък със задачи и функционалности</a:t>
            </a:r>
            <a:r>
              <a:rPr lang="en-US" sz="3200" dirty="0"/>
              <a:t>)</a:t>
            </a:r>
            <a:r>
              <a:rPr lang="bg-BG" sz="3200" dirty="0"/>
              <a:t> и се </a:t>
            </a:r>
            <a:r>
              <a:rPr lang="bg-BG" sz="3200" b="1" dirty="0"/>
              <a:t>планират</a:t>
            </a:r>
            <a:r>
              <a:rPr lang="bg-BG" sz="3200" dirty="0"/>
              <a:t> за следващите </a:t>
            </a:r>
            <a:r>
              <a:rPr lang="en-US" sz="3200" b="1" dirty="0">
                <a:solidFill>
                  <a:schemeClr val="bg1"/>
                </a:solidFill>
              </a:rPr>
              <a:t>2</a:t>
            </a:r>
            <a:r>
              <a:rPr lang="bg-BG" sz="3200" b="1" dirty="0">
                <a:solidFill>
                  <a:schemeClr val="bg1"/>
                </a:solidFill>
              </a:rPr>
              <a:t>-4 седмици</a:t>
            </a:r>
          </a:p>
          <a:p>
            <a:r>
              <a:rPr lang="bg-BG" b="1" dirty="0">
                <a:solidFill>
                  <a:schemeClr val="bg1"/>
                </a:solidFill>
              </a:rPr>
              <a:t>Ежедневни </a:t>
            </a:r>
            <a:r>
              <a:rPr lang="en-GB" b="1" dirty="0">
                <a:solidFill>
                  <a:schemeClr val="bg1"/>
                </a:solidFill>
              </a:rPr>
              <a:t>Scrum </a:t>
            </a:r>
            <a:r>
              <a:rPr lang="bg-BG" b="1" dirty="0">
                <a:solidFill>
                  <a:schemeClr val="bg1"/>
                </a:solidFill>
              </a:rPr>
              <a:t>срещи </a:t>
            </a:r>
            <a:r>
              <a:rPr lang="bg-BG" b="1" dirty="0"/>
              <a:t>(</a:t>
            </a:r>
            <a:r>
              <a:rPr lang="en-GB" b="1" dirty="0"/>
              <a:t>Daily Stand-up)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Кратки срещи </a:t>
            </a:r>
            <a:r>
              <a:rPr lang="bg-BG" dirty="0"/>
              <a:t>(</a:t>
            </a:r>
            <a:r>
              <a:rPr lang="bg-BG" b="1" dirty="0"/>
              <a:t>до 15 минути</a:t>
            </a:r>
            <a:r>
              <a:rPr lang="bg-BG" dirty="0"/>
              <a:t>), в които </a:t>
            </a:r>
            <a:r>
              <a:rPr lang="bg-BG" b="1" dirty="0"/>
              <a:t>всеки член </a:t>
            </a:r>
            <a:r>
              <a:rPr lang="bg-BG" dirty="0"/>
              <a:t>на екипа отговаря на </a:t>
            </a:r>
            <a:r>
              <a:rPr lang="bg-BG" b="1" dirty="0"/>
              <a:t>три въпроса</a:t>
            </a:r>
            <a:r>
              <a:rPr lang="bg-BG" dirty="0"/>
              <a:t>:</a:t>
            </a:r>
            <a:endParaRPr lang="en-US" dirty="0"/>
          </a:p>
          <a:p>
            <a:pPr lvl="2"/>
            <a:r>
              <a:rPr lang="bg-BG" b="1" dirty="0"/>
              <a:t>Какво направих вчера? </a:t>
            </a:r>
            <a:endParaRPr lang="en-US" b="1" dirty="0"/>
          </a:p>
          <a:p>
            <a:pPr lvl="2"/>
            <a:r>
              <a:rPr lang="bg-BG" b="1" dirty="0"/>
              <a:t>Какво ще правя днес? </a:t>
            </a:r>
            <a:endParaRPr lang="en-US" b="1" dirty="0"/>
          </a:p>
          <a:p>
            <a:pPr lvl="2"/>
            <a:r>
              <a:rPr lang="bg-BG" b="1" dirty="0"/>
              <a:t>Има ли пречки?</a:t>
            </a:r>
            <a:endParaRPr lang="bg-BG" sz="30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Етапи на </a:t>
            </a:r>
            <a:r>
              <a:rPr lang="en-US" dirty="0"/>
              <a:t>Scrum (1)</a:t>
            </a:r>
          </a:p>
        </p:txBody>
      </p:sp>
    </p:spTree>
    <p:extLst>
      <p:ext uri="{BB962C8B-B14F-4D97-AF65-F5344CB8AC3E}">
        <p14:creationId xmlns:p14="http://schemas.microsoft.com/office/powerpoint/2010/main" val="600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23389</TotalTime>
  <Words>1114</Words>
  <Application>Microsoft Macintosh PowerPoint</Application>
  <PresentationFormat>Widescreen</PresentationFormat>
  <Paragraphs>162</Paragraphs>
  <Slides>24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SoftUni</vt:lpstr>
      <vt:lpstr>Итеративни модели</vt:lpstr>
      <vt:lpstr>Съдържание</vt:lpstr>
      <vt:lpstr>Итеративни модели</vt:lpstr>
      <vt:lpstr>Итеративни модели</vt:lpstr>
      <vt:lpstr>Итеративни модели – Примери</vt:lpstr>
      <vt:lpstr>Agile и Scrum</vt:lpstr>
      <vt:lpstr>Agile и Scrum</vt:lpstr>
      <vt:lpstr>Ключови думи</vt:lpstr>
      <vt:lpstr>Етапи на Scrum (1)</vt:lpstr>
      <vt:lpstr>Етапи на Scrum (2)</vt:lpstr>
      <vt:lpstr>Роли в екипа</vt:lpstr>
      <vt:lpstr>Предимства и недостатъци на Scrum</vt:lpstr>
      <vt:lpstr>Процесът Scrum</vt:lpstr>
      <vt:lpstr>Scrum vs. Kanban</vt:lpstr>
      <vt:lpstr>Пример</vt:lpstr>
      <vt:lpstr>Създаване на профил в Trello</vt:lpstr>
      <vt:lpstr>Създаване на проект в Trello</vt:lpstr>
      <vt:lpstr>Добавяне на колони</vt:lpstr>
      <vt:lpstr>Добавяне на задачи към всеки етап</vt:lpstr>
      <vt:lpstr>Добавяне на срок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Итеративни модели</dc:title>
  <dc:subject>Модул 4: Информационни технологии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241</cp:revision>
  <dcterms:created xsi:type="dcterms:W3CDTF">2018-05-23T13:08:44Z</dcterms:created>
  <dcterms:modified xsi:type="dcterms:W3CDTF">2025-09-04T07:04:39Z</dcterms:modified>
  <cp:category/>
</cp:coreProperties>
</file>