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627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496" r:id="rId19"/>
    <p:sldId id="497" r:id="rId20"/>
    <p:sldId id="494" r:id="rId21"/>
    <p:sldId id="312" r:id="rId22"/>
    <p:sldId id="315" r:id="rId23"/>
    <p:sldId id="326" r:id="rId24"/>
    <p:sldId id="504" r:id="rId25"/>
    <p:sldId id="5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3F43DBE-7BD6-4DB7-8936-7BAFFEF8AAC2}">
          <p14:sldIdLst>
            <p14:sldId id="627"/>
            <p14:sldId id="292"/>
          </p14:sldIdLst>
        </p14:section>
        <p14:section name="Наследяване" id="{30F7CC53-ED1D-41C4-98DA-BCBF04CD5079}">
          <p14:sldIdLst>
            <p14:sldId id="294"/>
            <p14:sldId id="295"/>
            <p14:sldId id="296"/>
          </p14:sldIdLst>
        </p14:section>
        <p14:section name="Класови йерархии" id="{24A19106-BAF2-4D92-A29C-BB3D45B59737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Достъп до членовете на базовия клас" id="{BF85563F-71D2-484B-9E00-FBBF3F1F281A}">
          <p14:sldIdLst>
            <p14:sldId id="306"/>
            <p14:sldId id="307"/>
            <p14:sldId id="308"/>
            <p14:sldId id="496"/>
            <p14:sldId id="497"/>
          </p14:sldIdLst>
        </p14:section>
        <p14:section name="Преизползване на класове" id="{7B7E2104-5DBE-428A-985B-7C2E584C4012}">
          <p14:sldIdLst>
            <p14:sldId id="494"/>
            <p14:sldId id="312"/>
            <p14:sldId id="315"/>
          </p14:sldIdLst>
        </p14:section>
        <p14:section name="Обобщение" id="{C4493D9F-7CFB-429F-AC24-FCC3CFEDF9DC}">
          <p14:sldIdLst>
            <p14:sldId id="32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7" autoAdjust="0"/>
    <p:restoredTop sz="95215" autoAdjust="0"/>
  </p:normalViewPr>
  <p:slideViewPr>
    <p:cSldViewPr showGuides="1">
      <p:cViewPr varScale="1">
        <p:scale>
          <a:sx n="117" d="100"/>
          <a:sy n="117" d="100"/>
        </p:scale>
        <p:origin x="184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3.10.23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5065332-8174-6151-AA2A-D3AE56517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984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3E15926-D393-02F0-0FF0-C9A9A68ED2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5733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A8237FC-6D4F-5A29-1DAB-019FAB15D7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7987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330A954-84C5-A8A4-5A8B-DC9D0B83FB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7095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9102126-0499-A589-7865-F0C266A901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99808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22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8CE3AB84-1A1B-34E2-8D06-5C08B53A98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8463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36C807-4BE8-99A3-A811-2F964B927C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7204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44C4BF0-867B-65D2-B54A-C117273060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8586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EF45944-6D4C-D29A-BC39-6CD65CEC58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5713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FED89F9-DBFB-B94C-F280-23F52CB2F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26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40CBA51-1E00-8A8C-3C34-329F147829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624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67AA7CFD-ED18-C9D4-49E8-8AFC3B827D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4291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1A06FF0-1CD8-3245-B81A-99031DA464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10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10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67350D8-A4F8-A714-FE3F-4A54A3D7AD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482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9724A7F-F438-D903-C31B-EC3D2DED62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9088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230C0D9-1E88-CE9C-8A1F-0A9348CF03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373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13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A6C248D4-3D9D-E533-BEFE-B1B60C5C0C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296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4#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4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4#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269000"/>
            <a:ext cx="11083636" cy="1236558"/>
          </a:xfrm>
        </p:spPr>
        <p:txBody>
          <a:bodyPr>
            <a:noAutofit/>
          </a:bodyPr>
          <a:lstStyle/>
          <a:p>
            <a:r>
              <a:rPr lang="ru-RU" dirty="0"/>
              <a:t>Ползи от капсулацията на данни в ООП,</a:t>
            </a:r>
            <a:br>
              <a:rPr lang="ru-RU" dirty="0"/>
            </a:br>
            <a:r>
              <a:rPr lang="ru-RU" dirty="0"/>
              <a:t>скриване на детайлите в Private полета и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Наследяване на класове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928694-AE2E-93EE-A11C-46074B970B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714" y="2763786"/>
            <a:ext cx="2090402" cy="20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sz="3200" noProof="1"/>
              <a:t>Можете да достъпите наследените членове както обикновено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Използване на наследени членове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7597" y="2011062"/>
            <a:ext cx="792480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Person { public void </a:t>
            </a:r>
            <a:r>
              <a:rPr lang="en-US" sz="2600" dirty="0">
                <a:solidFill>
                  <a:schemeClr val="bg1"/>
                </a:solidFill>
              </a:rPr>
              <a:t>Sleep() </a:t>
            </a:r>
            <a:r>
              <a:rPr lang="en-US" sz="2600" dirty="0"/>
              <a:t>{ … } }</a:t>
            </a:r>
          </a:p>
          <a:p>
            <a:r>
              <a:rPr lang="en-US" sz="2600" dirty="0"/>
              <a:t>class Student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  <a:p>
            <a:r>
              <a:rPr lang="en-US" sz="2600" dirty="0"/>
              <a:t>class Employee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337597" y="4019016"/>
            <a:ext cx="79248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Student student = new Student();</a:t>
            </a:r>
          </a:p>
          <a:p>
            <a:r>
              <a:rPr lang="en-US" sz="2600" dirty="0"/>
              <a:t>student.</a:t>
            </a:r>
            <a:r>
              <a:rPr lang="en-US" sz="2600" dirty="0">
                <a:solidFill>
                  <a:schemeClr val="bg1"/>
                </a:solidFill>
              </a:rPr>
              <a:t>Sleep()</a:t>
            </a:r>
            <a:r>
              <a:rPr lang="en-US" sz="2600" dirty="0"/>
              <a:t>;</a:t>
            </a:r>
            <a:endParaRPr lang="en-GB" sz="2600" dirty="0"/>
          </a:p>
          <a:p>
            <a:r>
              <a:rPr lang="en-US" sz="2600" dirty="0"/>
              <a:t>Employee</a:t>
            </a:r>
            <a:r>
              <a:rPr lang="en-US" sz="2400" dirty="0"/>
              <a:t> </a:t>
            </a:r>
            <a:r>
              <a:rPr lang="en-US" sz="2600" dirty="0"/>
              <a:t>employee</a:t>
            </a:r>
            <a:r>
              <a:rPr lang="en-US" sz="2000" dirty="0"/>
              <a:t> </a:t>
            </a:r>
            <a:r>
              <a:rPr lang="en-US" sz="2600" dirty="0"/>
              <a:t>=</a:t>
            </a:r>
            <a:r>
              <a:rPr lang="en-US" sz="2000" dirty="0"/>
              <a:t> </a:t>
            </a:r>
            <a:r>
              <a:rPr lang="en-US" sz="2600" dirty="0"/>
              <a:t>new</a:t>
            </a:r>
            <a:r>
              <a:rPr lang="en-US" sz="2000" dirty="0"/>
              <a:t> </a:t>
            </a:r>
            <a:r>
              <a:rPr lang="en-US" sz="2600" dirty="0"/>
              <a:t>Employee();</a:t>
            </a:r>
          </a:p>
          <a:p>
            <a:r>
              <a:rPr lang="en-GB" sz="2600" dirty="0"/>
              <a:t>employee.</a:t>
            </a:r>
            <a:r>
              <a:rPr lang="en-GB" sz="2600" dirty="0">
                <a:solidFill>
                  <a:schemeClr val="bg1"/>
                </a:solidFill>
              </a:rPr>
              <a:t>Sleep()</a:t>
            </a:r>
            <a:r>
              <a:rPr lang="en-GB" sz="2600" dirty="0"/>
              <a:t>;</a:t>
            </a:r>
            <a:endParaRPr lang="en-US" sz="2600" dirty="0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D4111A13-FA33-45D9-997B-C10170C48A01}"/>
              </a:ext>
            </a:extLst>
          </p:cNvPr>
          <p:cNvSpPr/>
          <p:nvPr/>
        </p:nvSpPr>
        <p:spPr bwMode="auto">
          <a:xfrm>
            <a:off x="5466001" y="2578944"/>
            <a:ext cx="3104999" cy="2425056"/>
          </a:xfrm>
          <a:prstGeom prst="bentUpArrow">
            <a:avLst>
              <a:gd name="adj1" fmla="val 7517"/>
              <a:gd name="adj2" fmla="val 9897"/>
              <a:gd name="adj3" fmla="val 1106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C902EA1E-80B7-4B5E-A6B8-8DE4EAA2874D}"/>
              </a:ext>
            </a:extLst>
          </p:cNvPr>
          <p:cNvSpPr/>
          <p:nvPr/>
        </p:nvSpPr>
        <p:spPr bwMode="auto">
          <a:xfrm>
            <a:off x="5646000" y="2578944"/>
            <a:ext cx="3330000" cy="3505056"/>
          </a:xfrm>
          <a:prstGeom prst="bentUpArrow">
            <a:avLst>
              <a:gd name="adj1" fmla="val 5510"/>
              <a:gd name="adj2" fmla="val 6634"/>
              <a:gd name="adj3" fmla="val 80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E01B673-519C-4ED7-E8DE-B9D775711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38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Конструкторите </a:t>
            </a:r>
            <a:r>
              <a:rPr lang="bg-BG" b="1" dirty="0">
                <a:solidFill>
                  <a:schemeClr val="bg1"/>
                </a:solidFill>
              </a:rPr>
              <a:t>не се наследяват</a:t>
            </a:r>
            <a:endParaRPr lang="en-US" b="1" dirty="0">
              <a:solidFill>
                <a:schemeClr val="bg1"/>
              </a:solidFill>
            </a:endParaRPr>
          </a:p>
          <a:p>
            <a:pPr marL="361950" indent="-361950">
              <a:lnSpc>
                <a:spcPct val="110000"/>
              </a:lnSpc>
            </a:pPr>
            <a:r>
              <a:rPr lang="bg-BG" dirty="0"/>
              <a:t>Могат да се </a:t>
            </a:r>
            <a:r>
              <a:rPr lang="bg-BG" b="1" dirty="0">
                <a:solidFill>
                  <a:schemeClr val="bg1"/>
                </a:solidFill>
              </a:rPr>
              <a:t>преизползват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дъщерните класове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Преизползване на конструктори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65400" y="2709000"/>
            <a:ext cx="9061200" cy="35728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private School school;</a:t>
            </a:r>
          </a:p>
          <a:p>
            <a:r>
              <a:rPr lang="en-US" sz="2800" dirty="0"/>
              <a:t>  public Student(string name, School school)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: base</a:t>
            </a:r>
            <a:r>
              <a:rPr lang="en-US" sz="2800" dirty="0"/>
              <a:t>(name) {</a:t>
            </a:r>
            <a:r>
              <a:rPr lang="en-US" sz="2800" noProof="1"/>
              <a:t>this.school</a:t>
            </a:r>
            <a:r>
              <a:rPr lang="en-US" sz="2800" dirty="0"/>
              <a:t> = school;} 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54CA658-5B74-4027-84A3-93334D65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00" y="5659599"/>
            <a:ext cx="4140000" cy="919401"/>
          </a:xfrm>
          <a:prstGeom prst="wedgeRoundRectCallout">
            <a:avLst>
              <a:gd name="adj1" fmla="val -61105"/>
              <a:gd name="adj2" fmla="val -59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 конструктора на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 клас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80CDFF8-969B-1C31-63ED-BA6E5B552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8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Инстанцията на производния клас </a:t>
            </a:r>
            <a:r>
              <a:rPr lang="bg-BG" sz="3200" b="1" dirty="0">
                <a:solidFill>
                  <a:schemeClr val="bg1"/>
                </a:solidFill>
              </a:rPr>
              <a:t>съдържа</a:t>
            </a:r>
            <a:r>
              <a:rPr lang="en-GB" sz="3200" dirty="0"/>
              <a:t> </a:t>
            </a:r>
            <a:r>
              <a:rPr lang="bg-BG" sz="3200" dirty="0"/>
              <a:t>инстанция на базовия клас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 – Разширяване (</a:t>
            </a:r>
            <a:r>
              <a:rPr lang="en-US" dirty="0"/>
              <a:t>Extends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538448" y="2471431"/>
            <a:ext cx="5195506" cy="413889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Study():void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551000" y="2484000"/>
            <a:ext cx="9512448" cy="242583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GB" sz="2800" b="1" dirty="0">
                <a:solidFill>
                  <a:schemeClr val="bg2"/>
                </a:solidFill>
              </a:rPr>
              <a:t>Employee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Work():void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781157" y="2724130"/>
            <a:ext cx="4710089" cy="20333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Sleep():void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FB12655-A5C5-64F7-5C57-BC0DED1C5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592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noProof="1"/>
              <a:t>Наследяването има </a:t>
            </a:r>
            <a:r>
              <a:rPr lang="bg-BG" b="1" noProof="1">
                <a:solidFill>
                  <a:schemeClr val="bg1"/>
                </a:solidFill>
              </a:rPr>
              <a:t>преходна връзка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Преходна връзка (</a:t>
            </a:r>
            <a:r>
              <a:rPr lang="en-US" sz="4000" dirty="0"/>
              <a:t>Transitive Relation</a:t>
            </a:r>
            <a:r>
              <a:rPr lang="bg-BG" sz="4000" dirty="0"/>
              <a:t>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0274" y="1854000"/>
            <a:ext cx="7590726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Person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CollegeStudent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Student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91973" y="3796966"/>
            <a:ext cx="1752600" cy="5334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3646009" y="6036438"/>
            <a:ext cx="2438400" cy="51480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CollegeStudent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2103581" y="4874575"/>
            <a:ext cx="1974799" cy="5241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6" name="Connector: Elbow 5"/>
          <p:cNvCxnSpPr>
            <a:cxnSpLocks/>
            <a:stCxn id="21" idx="0"/>
            <a:endCxn id="9" idx="2"/>
          </p:cNvCxnSpPr>
          <p:nvPr/>
        </p:nvCxnSpPr>
        <p:spPr>
          <a:xfrm rot="16200000" flipV="1">
            <a:off x="1957523" y="3741117"/>
            <a:ext cx="544209" cy="172270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cxnSpLocks/>
            <a:stCxn id="12" idx="0"/>
            <a:endCxn id="21" idx="2"/>
          </p:cNvCxnSpPr>
          <p:nvPr/>
        </p:nvCxnSpPr>
        <p:spPr>
          <a:xfrm rot="16200000" flipV="1">
            <a:off x="3659214" y="4830443"/>
            <a:ext cx="637763" cy="177422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9EF1EBF6-A682-DC8F-7E62-02A951E3E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91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sz="3200" dirty="0"/>
              <a:t>В</a:t>
            </a:r>
            <a:r>
              <a:rPr lang="en-US" sz="3200" dirty="0"/>
              <a:t> C# </a:t>
            </a:r>
            <a:r>
              <a:rPr lang="bg-BG" sz="3200" dirty="0"/>
              <a:t>няма </a:t>
            </a:r>
            <a:r>
              <a:rPr lang="bg-BG" sz="3200" b="1" dirty="0">
                <a:solidFill>
                  <a:schemeClr val="bg1"/>
                </a:solidFill>
              </a:rPr>
              <a:t>множествено </a:t>
            </a:r>
            <a:r>
              <a:rPr lang="bg-BG" sz="3200" dirty="0"/>
              <a:t>наследяване</a:t>
            </a:r>
            <a:endParaRPr lang="en-US" sz="3200" dirty="0"/>
          </a:p>
          <a:p>
            <a:pPr marL="404867" indent="-361950">
              <a:lnSpc>
                <a:spcPct val="110000"/>
              </a:lnSpc>
            </a:pP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множество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могат да бъдат имплементирани</a:t>
            </a:r>
            <a:endParaRPr lang="en-US" sz="3200" dirty="0"/>
          </a:p>
          <a:p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Множествено наследяване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743201" y="3429001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419600" y="4953002"/>
            <a:ext cx="3505200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CollegeStudent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767238" y="3435179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Arrow: Right 20"/>
          <p:cNvSpPr/>
          <p:nvPr/>
        </p:nvSpPr>
        <p:spPr>
          <a:xfrm rot="20013444">
            <a:off x="6183346" y="4373100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20"/>
          <p:cNvSpPr/>
          <p:nvPr/>
        </p:nvSpPr>
        <p:spPr>
          <a:xfrm rot="12336925">
            <a:off x="4761908" y="4389498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ultiplication Sign 3"/>
          <p:cNvSpPr/>
          <p:nvPr/>
        </p:nvSpPr>
        <p:spPr>
          <a:xfrm>
            <a:off x="5561801" y="4182354"/>
            <a:ext cx="1219200" cy="10668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6766D2-DE67-050D-8975-39AD22B7E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68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51" y="1524000"/>
            <a:ext cx="2205300" cy="22098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8CF8D8A-A6A0-22DC-C2D1-73489F1D0FE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Ключовата дума </a:t>
            </a:r>
            <a:r>
              <a:rPr lang="en-US"/>
              <a:t>Base</a:t>
            </a:r>
            <a:endParaRPr lang="bg-BG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FFD15CCD-A6DF-A20F-0D39-07FAEB2FC4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400" dirty="0"/>
              <a:t>Достъп до членовете на родителския клас</a:t>
            </a:r>
            <a:endParaRPr lang="bg-BG" sz="4400" dirty="0"/>
          </a:p>
        </p:txBody>
      </p:sp>
    </p:spTree>
    <p:extLst>
      <p:ext uri="{BB962C8B-B14F-4D97-AF65-F5344CB8AC3E}">
        <p14:creationId xmlns:p14="http://schemas.microsoft.com/office/powerpoint/2010/main" val="353379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Използвайте ключовата дума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Достъп до членовете на базовия клас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0316" y="2087468"/>
            <a:ext cx="11005684" cy="3656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class Person { … }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/>
              <a:t>class Employee : Person </a:t>
            </a:r>
            <a:endParaRPr lang="bg-BG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public void Fire(string reasons)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  </a:t>
            </a:r>
            <a:r>
              <a:rPr lang="en-US" noProof="1"/>
              <a:t>Console.Writeline</a:t>
            </a:r>
            <a:r>
              <a:rPr lang="en-US" dirty="0"/>
              <a:t>($"{</a:t>
            </a:r>
            <a:r>
              <a:rPr lang="en-US" dirty="0">
                <a:solidFill>
                  <a:schemeClr val="bg1"/>
                </a:solidFill>
              </a:rPr>
              <a:t>base.name</a:t>
            </a:r>
            <a:r>
              <a:rPr lang="en-US" dirty="0"/>
              <a:t>}</a:t>
            </a:r>
            <a:r>
              <a:rPr lang="en-US" dirty="0">
                <a:latin typeface="+mn-lt"/>
              </a:rPr>
              <a:t> got fired</a:t>
            </a:r>
            <a:r>
              <a:rPr lang="bg-BG" dirty="0">
                <a:latin typeface="+mn-lt"/>
              </a:rPr>
              <a:t> </a:t>
            </a:r>
            <a:r>
              <a:rPr lang="en-US" dirty="0">
                <a:latin typeface="+mn-lt"/>
              </a:rPr>
              <a:t>because of </a:t>
            </a:r>
            <a:r>
              <a:rPr lang="en-US" dirty="0"/>
              <a:t>{</a:t>
            </a:r>
            <a:r>
              <a:rPr lang="en-US" dirty="0">
                <a:solidFill>
                  <a:schemeClr val="bg1"/>
                </a:solidFill>
              </a:rPr>
              <a:t>reasons</a:t>
            </a:r>
            <a:r>
              <a:rPr lang="en-US" dirty="0"/>
              <a:t>}");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F4B27745-3502-DD5B-5825-1D649093E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66713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Създайте два класа</a:t>
            </a:r>
            <a:r>
              <a:rPr lang="en-US" sz="3400" dirty="0"/>
              <a:t>: </a:t>
            </a:r>
            <a:r>
              <a:rPr lang="en-US" sz="3400" b="1" dirty="0">
                <a:solidFill>
                  <a:schemeClr val="bg1"/>
                </a:solidFill>
              </a:rPr>
              <a:t>Animal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Dog</a:t>
            </a:r>
            <a:r>
              <a:rPr lang="en-US" sz="34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Куче</a:t>
            </a:r>
            <a:r>
              <a:rPr lang="en-US" dirty="0"/>
              <a:t> </a:t>
            </a:r>
            <a:r>
              <a:rPr lang="bg-BG" dirty="0"/>
              <a:t>наследява</a:t>
            </a:r>
            <a:r>
              <a:rPr lang="en-US" dirty="0"/>
              <a:t> </a:t>
            </a:r>
            <a:r>
              <a:rPr lang="bg-BG" dirty="0"/>
              <a:t>животно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2464" y="2079000"/>
            <a:ext cx="2467299" cy="1245469"/>
            <a:chOff x="-306388" y="2077297"/>
            <a:chExt cx="3131324" cy="1245469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04604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6000" y="4143029"/>
            <a:ext cx="2475000" cy="1238236"/>
            <a:chOff x="-307954" y="2077297"/>
            <a:chExt cx="3132890" cy="1238236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954" y="2697371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7" name="Arrow: Right 29"/>
          <p:cNvSpPr/>
          <p:nvPr/>
        </p:nvSpPr>
        <p:spPr>
          <a:xfrm rot="16200000">
            <a:off x="1309076" y="3430567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DBC3938-8F36-4D61-9B37-3933C1197B4A}"/>
              </a:ext>
            </a:extLst>
          </p:cNvPr>
          <p:cNvSpPr txBox="1">
            <a:spLocks/>
          </p:cNvSpPr>
          <p:nvPr/>
        </p:nvSpPr>
        <p:spPr>
          <a:xfrm>
            <a:off x="3261000" y="2874508"/>
            <a:ext cx="3758919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1600" dirty="0"/>
              <a:t> </a:t>
            </a:r>
            <a:r>
              <a:rPr lang="en-US" sz="2600" dirty="0"/>
              <a:t>dog</a:t>
            </a:r>
            <a:r>
              <a:rPr lang="en-US" sz="1600" dirty="0"/>
              <a:t> </a:t>
            </a:r>
            <a:r>
              <a:rPr lang="en-US" sz="2600" dirty="0"/>
              <a:t>=</a:t>
            </a:r>
            <a:r>
              <a:rPr lang="en-US" sz="1600" dirty="0"/>
              <a:t> </a:t>
            </a:r>
            <a:r>
              <a:rPr lang="en-US" sz="2600" dirty="0"/>
              <a:t>new</a:t>
            </a:r>
            <a:r>
              <a:rPr lang="en-US" sz="1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noProof="1"/>
              <a:t>dog.Eat();</a:t>
            </a:r>
          </a:p>
          <a:p>
            <a:r>
              <a:rPr lang="en-US" sz="2600" noProof="1"/>
              <a:t>dog.Bark();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CE0696D-467D-4A55-848B-EC641106C822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https://judge.softuni.org/Contests/Practice/Index/4064#0</a:t>
            </a:r>
            <a:endParaRPr lang="en-US" dirty="0"/>
          </a:p>
        </p:txBody>
      </p:sp>
      <p:sp>
        <p:nvSpPr>
          <p:cNvPr id="14" name="Arrow: Right 29"/>
          <p:cNvSpPr/>
          <p:nvPr/>
        </p:nvSpPr>
        <p:spPr>
          <a:xfrm>
            <a:off x="2733514" y="347976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 txBox="1">
            <a:spLocks/>
          </p:cNvSpPr>
          <p:nvPr/>
        </p:nvSpPr>
        <p:spPr>
          <a:xfrm>
            <a:off x="7041000" y="1854000"/>
            <a:ext cx="4916115" cy="3558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Animal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</a:rPr>
              <a:t>Eat()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"eating…"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</a:rPr>
              <a:t>Bark()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"barking…"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наследява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3B17C16-2BD5-0807-569A-0A2B8A8DE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417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8124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Създайте класовете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Puppy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Puppy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</a:rPr>
              <a:t>Dog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Верижно наследяване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https://judge.softuni.org/Contests/Practice/Index/4064#1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436000" y="1383727"/>
            <a:ext cx="2460860" cy="1245817"/>
            <a:chOff x="-306388" y="2077297"/>
            <a:chExt cx="3131324" cy="1334956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-306388" y="2749861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37094" y="3059283"/>
            <a:ext cx="2459766" cy="1237606"/>
            <a:chOff x="-306388" y="2077297"/>
            <a:chExt cx="3131324" cy="138806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-306388" y="277204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36000" y="4713727"/>
            <a:ext cx="2460860" cy="1227782"/>
            <a:chOff x="-306388" y="2077297"/>
            <a:chExt cx="3131324" cy="1395771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Puppy</a:t>
              </a: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-306388" y="277032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+Weep():void</a:t>
              </a:r>
            </a:p>
          </p:txBody>
        </p:sp>
      </p:grpSp>
      <p:sp>
        <p:nvSpPr>
          <p:cNvPr id="29" name="Arrow: Right 29"/>
          <p:cNvSpPr/>
          <p:nvPr/>
        </p:nvSpPr>
        <p:spPr>
          <a:xfrm rot="16200000">
            <a:off x="9479611" y="2558432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2AB7BB1E-8C8B-47B7-A9C1-E03A9AA721CE}"/>
              </a:ext>
            </a:extLst>
          </p:cNvPr>
          <p:cNvSpPr txBox="1">
            <a:spLocks/>
          </p:cNvSpPr>
          <p:nvPr/>
        </p:nvSpPr>
        <p:spPr>
          <a:xfrm>
            <a:off x="2010166" y="3661353"/>
            <a:ext cx="479116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Puppy</a:t>
            </a:r>
            <a:r>
              <a:rPr lang="en-US" sz="1800" dirty="0"/>
              <a:t> </a:t>
            </a:r>
            <a:r>
              <a:rPr lang="en-US" sz="2600" noProof="1"/>
              <a:t>puppy</a:t>
            </a:r>
            <a:r>
              <a:rPr lang="en-US" sz="1800" dirty="0"/>
              <a:t> </a:t>
            </a:r>
            <a:r>
              <a:rPr lang="en-US" sz="2600" dirty="0"/>
              <a:t>=</a:t>
            </a:r>
            <a:r>
              <a:rPr lang="en-US" sz="1800" dirty="0"/>
              <a:t> </a:t>
            </a:r>
            <a:r>
              <a:rPr lang="en-US" sz="2600" dirty="0"/>
              <a:t>new</a:t>
            </a:r>
            <a:r>
              <a:rPr lang="en-US" sz="18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Puppy()</a:t>
            </a:r>
            <a:r>
              <a:rPr lang="en-US" sz="2600" dirty="0"/>
              <a:t>;</a:t>
            </a:r>
          </a:p>
          <a:p>
            <a:r>
              <a:rPr lang="en-US" sz="2600" dirty="0"/>
              <a:t>puppy.Eat();</a:t>
            </a:r>
          </a:p>
          <a:p>
            <a:r>
              <a:rPr lang="en-US" sz="2600" dirty="0"/>
              <a:t>puppy.Bark();</a:t>
            </a:r>
          </a:p>
          <a:p>
            <a:r>
              <a:rPr lang="en-US" sz="2600" dirty="0"/>
              <a:t>puppy.Weep();</a:t>
            </a:r>
          </a:p>
        </p:txBody>
      </p:sp>
      <p:sp>
        <p:nvSpPr>
          <p:cNvPr id="31" name="Arrow: Right 29"/>
          <p:cNvSpPr/>
          <p:nvPr/>
        </p:nvSpPr>
        <p:spPr>
          <a:xfrm rot="10800000">
            <a:off x="7401001" y="523851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rrow: Right 29"/>
          <p:cNvSpPr/>
          <p:nvPr/>
        </p:nvSpPr>
        <p:spPr>
          <a:xfrm rot="16200000">
            <a:off x="9479610" y="4228580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1AE7973-177F-C2D7-5BF2-AD217516C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61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Създайте класовете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dirty="0"/>
              <a:t>: 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dirty="0"/>
              <a:t> </a:t>
            </a:r>
            <a:r>
              <a:rPr lang="bg-BG" dirty="0"/>
              <a:t>трябва да наследят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Наследствена</a:t>
            </a:r>
            <a:r>
              <a:rPr lang="en-US" dirty="0"/>
              <a:t> </a:t>
            </a:r>
            <a:r>
              <a:rPr lang="bg-BG" dirty="0"/>
              <a:t>йерархия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90649" y="2844000"/>
            <a:ext cx="2942872" cy="1225645"/>
            <a:chOff x="-306388" y="2077297"/>
            <a:chExt cx="3131324" cy="131334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28246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1999" y="4906889"/>
            <a:ext cx="2631088" cy="1248190"/>
            <a:chOff x="-306388" y="2077297"/>
            <a:chExt cx="3131324" cy="1399933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-306388" y="2783918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4" name="Arrow: Right 29"/>
          <p:cNvSpPr/>
          <p:nvPr/>
        </p:nvSpPr>
        <p:spPr>
          <a:xfrm>
            <a:off x="6400801" y="4134437"/>
            <a:ext cx="586385" cy="5506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0217" y="4905689"/>
            <a:ext cx="2505783" cy="1239036"/>
            <a:chOff x="-306388" y="2077297"/>
            <a:chExt cx="3131324" cy="1408563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Cat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-306388" y="2783120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+Meow():void</a:t>
              </a:r>
            </a:p>
          </p:txBody>
        </p:sp>
      </p:grpSp>
      <p:sp>
        <p:nvSpPr>
          <p:cNvPr id="18" name="Arrow: Right 29"/>
          <p:cNvSpPr/>
          <p:nvPr/>
        </p:nvSpPr>
        <p:spPr>
          <a:xfrm rot="16200000">
            <a:off x="2011569" y="4194015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8696C07-7236-499B-8EDD-666A9A40B93A}"/>
              </a:ext>
            </a:extLst>
          </p:cNvPr>
          <p:cNvSpPr txBox="1">
            <a:spLocks/>
          </p:cNvSpPr>
          <p:nvPr/>
        </p:nvSpPr>
        <p:spPr>
          <a:xfrm>
            <a:off x="7413918" y="2565739"/>
            <a:ext cx="4244683" cy="3788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2600" dirty="0"/>
              <a:t> dog = new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dirty="0"/>
              <a:t>dog.Eat();</a:t>
            </a:r>
          </a:p>
          <a:p>
            <a:r>
              <a:rPr lang="en-US" sz="2600" dirty="0"/>
              <a:t>dog.Bark();</a:t>
            </a:r>
          </a:p>
          <a:p>
            <a:endParaRPr lang="en-US" sz="1600" dirty="0"/>
          </a:p>
          <a:p>
            <a:r>
              <a:rPr lang="en-US" sz="2600" dirty="0">
                <a:solidFill>
                  <a:schemeClr val="bg1"/>
                </a:solidFill>
              </a:rPr>
              <a:t>Cat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  <a:p>
            <a:r>
              <a:rPr lang="en-US" sz="2600" dirty="0"/>
              <a:t>cat.Eat();</a:t>
            </a:r>
          </a:p>
          <a:p>
            <a:r>
              <a:rPr lang="en-US" sz="2600" dirty="0"/>
              <a:t>cat.Meow();</a:t>
            </a:r>
          </a:p>
        </p:txBody>
      </p:sp>
      <p:sp>
        <p:nvSpPr>
          <p:cNvPr id="20" name="Arrow: Right 29"/>
          <p:cNvSpPr/>
          <p:nvPr/>
        </p:nvSpPr>
        <p:spPr>
          <a:xfrm rot="16200000">
            <a:off x="4018191" y="4186900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44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https://judge.softuni.org/Contests/Practice/Index/4064#2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859606E-51A7-5816-6FC0-5D87AE03F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19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50338"/>
            <a:ext cx="11818096" cy="544500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dirty="0"/>
              <a:t>͏</a:t>
            </a:r>
            <a:r>
              <a:rPr lang="bg-BG" sz="3600" b="1" dirty="0"/>
              <a:t>Наследяване</a:t>
            </a:r>
          </a:p>
          <a:p>
            <a:pPr lvl="1">
              <a:lnSpc>
                <a:spcPct val="110000"/>
              </a:lnSpc>
            </a:pPr>
            <a:r>
              <a:rPr lang="bg-BG" sz="3400" dirty="0"/>
              <a:t>Клас-наследник разширява базов клас</a:t>
            </a:r>
          </a:p>
          <a:p>
            <a:pPr lvl="1">
              <a:lnSpc>
                <a:spcPct val="110000"/>
              </a:lnSpc>
            </a:pPr>
            <a:r>
              <a:rPr lang="bg-BG" sz="3400" dirty="0"/>
              <a:t>Наследява данни и действия и добавя нови</a:t>
            </a:r>
            <a:endParaRPr lang="en-US" sz="3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dirty="0"/>
              <a:t>͏</a:t>
            </a:r>
            <a:r>
              <a:rPr lang="bg-BG" sz="3600" b="1" dirty="0"/>
              <a:t>Йерархия от класове</a:t>
            </a:r>
            <a:endParaRPr lang="bg-BG" sz="3600" dirty="0"/>
          </a:p>
          <a:p>
            <a:pPr lvl="1">
              <a:lnSpc>
                <a:spcPct val="110000"/>
              </a:lnSpc>
            </a:pPr>
            <a:r>
              <a:rPr lang="bg-BG" sz="3400" dirty="0"/>
              <a:t>Дърво от наследявания в ООП</a:t>
            </a:r>
            <a:endParaRPr lang="en-US" sz="3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sz="3600" dirty="0"/>
              <a:t>Достъп до </a:t>
            </a:r>
            <a:r>
              <a:rPr lang="bg-BG" sz="3600" b="1" dirty="0"/>
              <a:t>базови членове </a:t>
            </a:r>
            <a:r>
              <a:rPr lang="bg-BG" sz="3600" dirty="0"/>
              <a:t>на класа:</a:t>
            </a:r>
            <a:r>
              <a:rPr lang="en-US" sz="3600" dirty="0"/>
              <a:t> </a:t>
            </a:r>
            <a:r>
              <a:rPr lang="en-US" sz="3600" b="1" dirty="0"/>
              <a:t>base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dirty="0"/>
              <a:t>͏</a:t>
            </a:r>
            <a:r>
              <a:rPr lang="bg-BG" sz="3600" b="1" dirty="0"/>
              <a:t>Преизползване на код</a:t>
            </a:r>
            <a:r>
              <a:rPr lang="bg-BG" sz="3600" dirty="0"/>
              <a:t> (</a:t>
            </a:r>
            <a:r>
              <a:rPr lang="en-US" sz="3600" dirty="0"/>
              <a:t>code reuse)</a:t>
            </a:r>
            <a:endParaRPr lang="bg-BG" sz="3600" b="1" dirty="0"/>
          </a:p>
          <a:p>
            <a:pPr lvl="1">
              <a:lnSpc>
                <a:spcPct val="110000"/>
              </a:lnSpc>
            </a:pPr>
            <a:r>
              <a:rPr lang="bg-BG" sz="3400" dirty="0"/>
              <a:t>Общите данни методи отиват в базовия клас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5540E9-07D5-A828-F964-944AB40F5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7BA8BB63-75E6-0CC2-AAEB-A7E9791B4F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Общи данни и методи се изнасят в базовия клас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4ADE10E-B43E-4C6D-1CDC-172D666FC7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Преизползване на код на ниво клас</a:t>
            </a:r>
          </a:p>
        </p:txBody>
      </p:sp>
    </p:spTree>
    <p:extLst>
      <p:ext uri="{BB962C8B-B14F-4D97-AF65-F5344CB8AC3E}">
        <p14:creationId xmlns:p14="http://schemas.microsoft.com/office/powerpoint/2010/main" val="422944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noProof="1"/>
              <a:t>Производните класове </a:t>
            </a:r>
            <a:r>
              <a:rPr lang="bg-BG" b="1" noProof="1">
                <a:solidFill>
                  <a:schemeClr val="bg1"/>
                </a:solidFill>
              </a:rPr>
              <a:t>имат достъп до всички публични </a:t>
            </a:r>
            <a:r>
              <a:rPr lang="bg-BG" noProof="1"/>
              <a:t>и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защитени</a:t>
            </a:r>
            <a:r>
              <a:rPr lang="en-US" noProof="1"/>
              <a:t> </a:t>
            </a:r>
            <a:r>
              <a:rPr lang="bg-BG" noProof="1"/>
              <a:t>членове</a:t>
            </a:r>
            <a:endParaRPr lang="en-US" noProof="1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Вътрешните</a:t>
            </a:r>
            <a:r>
              <a:rPr lang="en-US" noProof="1"/>
              <a:t> </a:t>
            </a:r>
            <a:r>
              <a:rPr lang="bg-BG" noProof="1"/>
              <a:t>членове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</a:rPr>
              <a:t>могат да се достъпят в същия проект 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Частните</a:t>
            </a:r>
            <a:r>
              <a:rPr lang="en-US" noProof="1"/>
              <a:t> </a:t>
            </a:r>
            <a:r>
              <a:rPr lang="bg-BG" noProof="1"/>
              <a:t>полета </a:t>
            </a:r>
            <a:r>
              <a:rPr lang="bg-BG" b="1" noProof="1">
                <a:solidFill>
                  <a:schemeClr val="bg1"/>
                </a:solidFill>
              </a:rPr>
              <a:t>не се наследяват </a:t>
            </a:r>
            <a:r>
              <a:rPr lang="bg-BG" noProof="1"/>
              <a:t>от подкласовете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 и модификатори за достъп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8587" y="3496292"/>
            <a:ext cx="6006259" cy="317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class Person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private</a:t>
            </a:r>
            <a:r>
              <a:rPr lang="en-US" sz="2600" dirty="0">
                <a:solidFill>
                  <a:schemeClr val="tx1"/>
                </a:solidFill>
              </a:rPr>
              <a:t> string id;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string name;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protected</a:t>
            </a:r>
            <a:r>
              <a:rPr lang="en-US" sz="2600" dirty="0">
                <a:solidFill>
                  <a:schemeClr val="tx1"/>
                </a:solidFill>
              </a:rPr>
              <a:t> string address;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public</a:t>
            </a:r>
            <a:r>
              <a:rPr lang="en-US" sz="2600" dirty="0">
                <a:solidFill>
                  <a:schemeClr val="tx1"/>
                </a:solidFill>
              </a:rPr>
              <a:t> void Sleep();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284FC8B-D4E0-ABA5-BF79-0B91010A7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11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bg-BG" sz="3000" dirty="0"/>
              <a:t>дефинира метод, който </a:t>
            </a:r>
            <a:r>
              <a:rPr lang="bg-BG" sz="3000" b="1" dirty="0">
                <a:solidFill>
                  <a:schemeClr val="bg1"/>
                </a:solidFill>
              </a:rPr>
              <a:t>може да бъде презаписан</a:t>
            </a:r>
            <a:endParaRPr lang="en-US" sz="3000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Виртуални методи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1928688"/>
            <a:ext cx="6477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virtual</a:t>
            </a:r>
            <a:r>
              <a:rPr lang="en-US" sz="2600" dirty="0"/>
              <a:t> void Eat() { …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44925" y="4208844"/>
            <a:ext cx="6475275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Dog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Animal</a:t>
            </a:r>
          </a:p>
          <a:p>
            <a:r>
              <a:rPr lang="en-US" sz="2600" dirty="0"/>
              <a:t>{   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override</a:t>
            </a:r>
            <a:r>
              <a:rPr lang="en-US" sz="2600" dirty="0"/>
              <a:t> void Eat() {}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94A8D0A-8176-D637-D50A-1590935E7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502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359000"/>
            <a:ext cx="891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16098" y="1789423"/>
            <a:ext cx="8108838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Наследяването ни позволява да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преизползваме код</a:t>
            </a:r>
          </a:p>
          <a:p>
            <a:pPr lvl="1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Общият код отива в базовия клас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Наследяването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води до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йерархии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Подкласа наследява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членовете от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суперкласа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може да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презаписва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dirty="0">
                <a:solidFill>
                  <a:schemeClr val="bg2"/>
                </a:solidFill>
              </a:rPr>
              <a:t>(подменя) методи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3423EBA-53C0-B1E8-C727-8E949F555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75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0FB8081-F315-A3E6-0A98-3360EAE38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6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3439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39" y="2743200"/>
            <a:ext cx="1143000" cy="1143000"/>
          </a:xfrm>
          <a:prstGeom prst="rect">
            <a:avLst/>
          </a:prstGeom>
        </p:spPr>
      </p:pic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5384940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81753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4614" y="2819402"/>
            <a:ext cx="1066799" cy="1066799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E24315F-8B3E-FBA0-2761-7EA58A124A4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Клас-наследник разширява базов клас</a:t>
            </a:r>
          </a:p>
        </p:txBody>
      </p:sp>
      <p:sp>
        <p:nvSpPr>
          <p:cNvPr id="9" name="Заглавие 8">
            <a:extLst>
              <a:ext uri="{FF2B5EF4-FFF2-40B4-BE49-F238E27FC236}">
                <a16:creationId xmlns:a16="http://schemas.microsoft.com/office/drawing/2014/main" id="{835DB5D3-7D02-9A9A-0581-AE600BE0C6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Наследяване на класове</a:t>
            </a:r>
          </a:p>
        </p:txBody>
      </p:sp>
    </p:spTree>
    <p:extLst>
      <p:ext uri="{BB962C8B-B14F-4D97-AF65-F5344CB8AC3E}">
        <p14:creationId xmlns:p14="http://schemas.microsoft.com/office/powerpoint/2010/main" val="67018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000" y="1230234"/>
            <a:ext cx="12216000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Суперклас</a:t>
            </a:r>
            <a:r>
              <a:rPr lang="en-US" sz="3600" b="1" dirty="0">
                <a:solidFill>
                  <a:schemeClr val="bg1"/>
                </a:solidFill>
              </a:rPr>
              <a:t> (superclass) </a:t>
            </a:r>
            <a:r>
              <a:rPr lang="en-US" sz="3600" dirty="0"/>
              <a:t>– </a:t>
            </a:r>
            <a:r>
              <a:rPr lang="bg-BG" sz="3600" b="1" dirty="0"/>
              <a:t>родителски</a:t>
            </a:r>
            <a:r>
              <a:rPr lang="bg-BG" sz="3600" dirty="0"/>
              <a:t> клас</a:t>
            </a:r>
            <a:r>
              <a:rPr lang="en-US" sz="3600" dirty="0"/>
              <a:t>, </a:t>
            </a:r>
            <a:r>
              <a:rPr lang="bg-BG" sz="3600" b="1" dirty="0"/>
              <a:t>базов</a:t>
            </a:r>
            <a:r>
              <a:rPr lang="bg-BG" sz="3600" dirty="0"/>
              <a:t> клас</a:t>
            </a:r>
            <a:r>
              <a:rPr lang="en-US" sz="3600" dirty="0"/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600" dirty="0"/>
              <a:t>Класът предава своите </a:t>
            </a:r>
            <a:r>
              <a:rPr lang="bg-BG" sz="3600" b="1" dirty="0">
                <a:solidFill>
                  <a:schemeClr val="bg1"/>
                </a:solidFill>
              </a:rPr>
              <a:t>членове</a:t>
            </a:r>
            <a:r>
              <a:rPr lang="en-US" sz="3600" dirty="0"/>
              <a:t> </a:t>
            </a:r>
            <a:r>
              <a:rPr lang="bg-BG" sz="3600" dirty="0"/>
              <a:t>на </a:t>
            </a:r>
            <a:r>
              <a:rPr lang="bg-BG" sz="3600" b="1" dirty="0">
                <a:solidFill>
                  <a:schemeClr val="bg1"/>
                </a:solidFill>
              </a:rPr>
              <a:t>класа дете (</a:t>
            </a:r>
            <a:r>
              <a:rPr lang="en-US" sz="3600" b="1" dirty="0">
                <a:solidFill>
                  <a:schemeClr val="bg1"/>
                </a:solidFill>
              </a:rPr>
              <a:t>child)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Подклас (</a:t>
            </a:r>
            <a:r>
              <a:rPr lang="en-US" sz="3600" b="1" dirty="0">
                <a:solidFill>
                  <a:schemeClr val="bg1"/>
                </a:solidFill>
              </a:rPr>
              <a:t>subclass) </a:t>
            </a:r>
            <a:r>
              <a:rPr lang="en-US" sz="3600" dirty="0"/>
              <a:t>– </a:t>
            </a:r>
            <a:r>
              <a:rPr lang="bg-BG" sz="3600" b="1" dirty="0"/>
              <a:t>дете</a:t>
            </a:r>
            <a:r>
              <a:rPr lang="en-US" sz="3600" b="1" dirty="0"/>
              <a:t>/</a:t>
            </a:r>
            <a:r>
              <a:rPr lang="bg-BG" sz="3600" b="1" dirty="0"/>
              <a:t>дъщерен </a:t>
            </a:r>
            <a:r>
              <a:rPr lang="bg-BG" sz="3600" dirty="0"/>
              <a:t>клас</a:t>
            </a:r>
            <a:r>
              <a:rPr lang="en-US" sz="3600" dirty="0"/>
              <a:t>, </a:t>
            </a:r>
            <a:r>
              <a:rPr lang="bg-BG" sz="3600" b="1" dirty="0"/>
              <a:t>производен </a:t>
            </a:r>
            <a:r>
              <a:rPr lang="bg-BG" sz="3600" dirty="0"/>
              <a:t>клас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bg-BG" sz="3600" dirty="0"/>
              <a:t>Класът взима членовете си от базовия клас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</a:p>
        </p:txBody>
      </p:sp>
      <p:sp>
        <p:nvSpPr>
          <p:cNvPr id="5" name="Rectangle: Rounded Corners 4"/>
          <p:cNvSpPr>
            <a:spLocks noChangeArrowheads="1"/>
          </p:cNvSpPr>
          <p:nvPr/>
        </p:nvSpPr>
        <p:spPr bwMode="auto">
          <a:xfrm>
            <a:off x="4650085" y="4412354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Суперклас</a:t>
            </a:r>
            <a:endParaRPr lang="en-GB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/>
          <p:cNvSpPr>
            <a:spLocks noChangeArrowheads="1"/>
          </p:cNvSpPr>
          <p:nvPr/>
        </p:nvSpPr>
        <p:spPr bwMode="auto">
          <a:xfrm>
            <a:off x="4650085" y="5797014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Подклас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181000" y="5609729"/>
            <a:ext cx="1932073" cy="510778"/>
          </a:xfrm>
          <a:prstGeom prst="wedgeRoundRectCallout">
            <a:avLst>
              <a:gd name="adj1" fmla="val 68506"/>
              <a:gd name="adj2" fmla="val 5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896000" y="4225069"/>
            <a:ext cx="1845000" cy="510778"/>
          </a:xfrm>
          <a:prstGeom prst="wedgeRoundRectCallout">
            <a:avLst>
              <a:gd name="adj1" fmla="val -76892"/>
              <a:gd name="adj2" fmla="val 42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5682681" y="5187418"/>
            <a:ext cx="493854" cy="48171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C9D36F9-9A4B-54EA-3B64-FEB25E037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5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67136" y="1719000"/>
            <a:ext cx="3481464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Person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7136" y="2375285"/>
            <a:ext cx="348146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+Name: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tring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+Address: string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44921" y="4540742"/>
            <a:ext cx="3450886" cy="1292198"/>
            <a:chOff x="2243333" y="4359275"/>
            <a:chExt cx="3450886" cy="129219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43333" y="4359275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Employee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43333" y="5002533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Company: string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30348" y="4535313"/>
            <a:ext cx="3265167" cy="1297627"/>
            <a:chOff x="6399134" y="4368800"/>
            <a:chExt cx="3265167" cy="1297627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399134" y="4368800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Student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99134" y="5017487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School: string</a:t>
              </a:r>
            </a:p>
          </p:txBody>
        </p: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267946" y="3231609"/>
            <a:ext cx="2137457" cy="987504"/>
          </a:xfrm>
          <a:prstGeom prst="wedgeRoundRectCallout">
            <a:avLst>
              <a:gd name="adj1" fmla="val 45579"/>
              <a:gd name="adj2" fmla="val 998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4186" y="3246584"/>
            <a:ext cx="2207400" cy="987504"/>
          </a:xfrm>
          <a:prstGeom prst="wedgeRoundRectCallout">
            <a:avLst>
              <a:gd name="adj1" fmla="val -52010"/>
              <a:gd name="adj2" fmla="val 102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244921" y="1498943"/>
            <a:ext cx="1869879" cy="544830"/>
          </a:xfrm>
          <a:prstGeom prst="wedgeRoundRectCallout">
            <a:avLst>
              <a:gd name="adj1" fmla="val 66016"/>
              <a:gd name="adj2" fmla="val 103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</a:p>
        </p:txBody>
      </p:sp>
      <p:sp>
        <p:nvSpPr>
          <p:cNvPr id="25" name="Down Arrow 24"/>
          <p:cNvSpPr/>
          <p:nvPr/>
        </p:nvSpPr>
        <p:spPr bwMode="auto">
          <a:xfrm rot="10800000">
            <a:off x="4648743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6858001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A1730D9-28E9-3D70-3E7F-F58E526188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1" y="1143000"/>
            <a:ext cx="2514600" cy="25146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66C1E76-A610-AA30-82D7-594459D98A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Наследяването създава йерархия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69C08D7-1B9E-D9AE-1B55-CFC7AB12B4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Дърво от наследявания в ООП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12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Наследяването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води до </a:t>
            </a: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йерархии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от класове и/или интерфейси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Класови йерархии</a:t>
            </a: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4621141" y="2438401"/>
            <a:ext cx="308529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Game</a:t>
            </a:r>
          </a:p>
        </p:txBody>
      </p:sp>
      <p:sp>
        <p:nvSpPr>
          <p:cNvPr id="2059" name="Text Box 17"/>
          <p:cNvSpPr txBox="1">
            <a:spLocks noChangeArrowheads="1"/>
          </p:cNvSpPr>
          <p:nvPr/>
        </p:nvSpPr>
        <p:spPr bwMode="auto">
          <a:xfrm>
            <a:off x="6665307" y="3566761"/>
            <a:ext cx="378361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MultiplePlayerGame</a:t>
            </a:r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6589126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BoardGame</a:t>
            </a:r>
          </a:p>
        </p:txBody>
      </p:sp>
      <p:sp>
        <p:nvSpPr>
          <p:cNvPr id="2061" name="Text Box 19"/>
          <p:cNvSpPr txBox="1">
            <a:spLocks noChangeArrowheads="1"/>
          </p:cNvSpPr>
          <p:nvPr/>
        </p:nvSpPr>
        <p:spPr bwMode="auto">
          <a:xfrm>
            <a:off x="5674964" y="5816339"/>
            <a:ext cx="182832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Chess</a:t>
            </a:r>
          </a:p>
        </p:txBody>
      </p:sp>
      <p:sp>
        <p:nvSpPr>
          <p:cNvPr id="2062" name="Text Box 20"/>
          <p:cNvSpPr txBox="1">
            <a:spLocks noChangeArrowheads="1"/>
          </p:cNvSpPr>
          <p:nvPr/>
        </p:nvSpPr>
        <p:spPr bwMode="auto">
          <a:xfrm>
            <a:off x="7808009" y="5812768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Backgammon</a:t>
            </a:r>
          </a:p>
        </p:txBody>
      </p:sp>
      <p:sp>
        <p:nvSpPr>
          <p:cNvPr id="2063" name="Text Box 21"/>
          <p:cNvSpPr txBox="1">
            <a:spLocks noChangeArrowheads="1"/>
          </p:cNvSpPr>
          <p:nvPr/>
        </p:nvSpPr>
        <p:spPr bwMode="auto">
          <a:xfrm>
            <a:off x="2221465" y="3566761"/>
            <a:ext cx="3351927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SinglePlayerGame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1307302" y="4680838"/>
            <a:ext cx="2336192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Minesweeper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4151361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Solitaire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8189121" y="1847942"/>
            <a:ext cx="2585604" cy="1328023"/>
          </a:xfrm>
          <a:prstGeom prst="wedgeRoundRectCallout">
            <a:avLst>
              <a:gd name="adj1" fmla="val -59638"/>
              <a:gd name="adj2" fmla="val -4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Базовият клас има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общи характеристики</a:t>
            </a:r>
          </a:p>
        </p:txBody>
      </p:sp>
      <p:sp>
        <p:nvSpPr>
          <p:cNvPr id="50" name="Down Arrow 49"/>
          <p:cNvSpPr/>
          <p:nvPr/>
        </p:nvSpPr>
        <p:spPr bwMode="auto">
          <a:xfrm rot="10800000">
            <a:off x="3806055" y="4303398"/>
            <a:ext cx="182744" cy="117872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Down Arrow 55"/>
          <p:cNvSpPr/>
          <p:nvPr/>
        </p:nvSpPr>
        <p:spPr bwMode="auto">
          <a:xfrm rot="10800000">
            <a:off x="2743201" y="4249420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Down Arrow 59"/>
          <p:cNvSpPr/>
          <p:nvPr/>
        </p:nvSpPr>
        <p:spPr bwMode="auto">
          <a:xfrm rot="10800000">
            <a:off x="4849668" y="4249419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Down Arrow 60"/>
          <p:cNvSpPr/>
          <p:nvPr/>
        </p:nvSpPr>
        <p:spPr bwMode="auto">
          <a:xfrm rot="10800000">
            <a:off x="7494987" y="4244065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Down Arrow 61"/>
          <p:cNvSpPr/>
          <p:nvPr/>
        </p:nvSpPr>
        <p:spPr bwMode="auto">
          <a:xfrm rot="10800000">
            <a:off x="9501351" y="4244064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Down Arrow 62"/>
          <p:cNvSpPr/>
          <p:nvPr/>
        </p:nvSpPr>
        <p:spPr bwMode="auto">
          <a:xfrm rot="10800000">
            <a:off x="5040368" y="312820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Down Arrow 63"/>
          <p:cNvSpPr/>
          <p:nvPr/>
        </p:nvSpPr>
        <p:spPr bwMode="auto">
          <a:xfrm rot="10800000">
            <a:off x="7146835" y="3128201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Down Arrow 64"/>
          <p:cNvSpPr/>
          <p:nvPr/>
        </p:nvSpPr>
        <p:spPr bwMode="auto">
          <a:xfrm rot="10800000">
            <a:off x="6926183" y="5384923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Down Arrow 65"/>
          <p:cNvSpPr/>
          <p:nvPr/>
        </p:nvSpPr>
        <p:spPr bwMode="auto">
          <a:xfrm rot="10800000">
            <a:off x="8001001" y="538492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6" y="4710737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A2F69919-E7A8-4D1A-910C-6796CA11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645" y="5569183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9497077-0EFD-EB2A-2D58-59D3D2449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959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nimBg="1"/>
      <p:bldP spid="2060" grpId="0" animBg="1"/>
      <p:bldP spid="2061" grpId="0" animBg="1"/>
      <p:bldP spid="2062" grpId="0" animBg="1"/>
      <p:bldP spid="2063" grpId="0" animBg="1"/>
      <p:bldP spid="40" grpId="0" animBg="1"/>
      <p:bldP spid="41" grpId="0" animBg="1"/>
      <p:bldP spid="50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наследяването се дефинира с оператора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en-US" noProof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C#</a:t>
            </a:r>
            <a:endParaRPr lang="bg-BG" sz="4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48603" y="1899409"/>
            <a:ext cx="5981443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Employee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805737" y="2417005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92535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886200" y="4757933"/>
            <a:ext cx="2471736" cy="625997"/>
          </a:xfrm>
          <a:prstGeom prst="wedgeRoundRectCallout">
            <a:avLst>
              <a:gd name="adj1" fmla="val 62205"/>
              <a:gd name="adj2" fmla="val -5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2817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Arrow: Right 20"/>
          <p:cNvSpPr/>
          <p:nvPr/>
        </p:nvSpPr>
        <p:spPr>
          <a:xfrm rot="19112432">
            <a:off x="7621187" y="3355577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20"/>
          <p:cNvSpPr/>
          <p:nvPr/>
        </p:nvSpPr>
        <p:spPr>
          <a:xfrm rot="13513893">
            <a:off x="9500378" y="3375806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54656C7B-1D1E-44C5-AB5C-37ECB3AC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435" y="4779000"/>
            <a:ext cx="2682691" cy="510778"/>
          </a:xfrm>
          <a:prstGeom prst="wedgeRoundRectCallout">
            <a:avLst>
              <a:gd name="adj1" fmla="val 61472"/>
              <a:gd name="adj2" fmla="val -56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01958C7-43EE-BC19-1F77-C838D68BE0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2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7" grpId="0" animBg="1"/>
      <p:bldP spid="21" grpId="0" animBg="1"/>
      <p:bldP spid="14" grpId="0" animBg="1"/>
      <p:bldP spid="1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Производните класове </a:t>
            </a:r>
            <a:r>
              <a:rPr lang="bg-BG" b="1" dirty="0">
                <a:solidFill>
                  <a:schemeClr val="bg1"/>
                </a:solidFill>
              </a:rPr>
              <a:t>взимат всички членове </a:t>
            </a:r>
            <a:r>
              <a:rPr lang="bg-BG" dirty="0"/>
              <a:t>от базовия клас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Производен клас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3491641" y="1963758"/>
            <a:ext cx="4815935" cy="220674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414544" y="5175114"/>
            <a:ext cx="3457604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056099" y="5175114"/>
            <a:ext cx="3782400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3748460" y="2629183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3748460" y="3348926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Father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522573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Online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625485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Contract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556709" y="2756103"/>
            <a:ext cx="2480635" cy="919401"/>
          </a:xfrm>
          <a:prstGeom prst="wedgeRoundRectCallout">
            <a:avLst>
              <a:gd name="adj1" fmla="val -75400"/>
              <a:gd name="adj2" fmla="val -510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49873C-55A4-46B5-96E5-57E27D97DE10}"/>
              </a:ext>
            </a:extLst>
          </p:cNvPr>
          <p:cNvSpPr/>
          <p:nvPr/>
        </p:nvSpPr>
        <p:spPr>
          <a:xfrm>
            <a:off x="4240577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Onsite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1D38AF-1035-424F-B87D-4020781E6A6A}"/>
              </a:ext>
            </a:extLst>
          </p:cNvPr>
          <p:cNvSpPr/>
          <p:nvPr/>
        </p:nvSpPr>
        <p:spPr>
          <a:xfrm>
            <a:off x="812220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Civil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91FC14AF-3F69-4A2D-928F-9E70E097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151" y="5487500"/>
            <a:ext cx="2191376" cy="851297"/>
          </a:xfrm>
          <a:prstGeom prst="wedgeRoundRectCallout">
            <a:avLst>
              <a:gd name="adj1" fmla="val -73769"/>
              <a:gd name="adj2" fmla="val 14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B4C90E54-A455-49D6-8A50-977F101A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5573458"/>
            <a:ext cx="2163098" cy="851297"/>
          </a:xfrm>
          <a:prstGeom prst="wedgeRoundRectCallout">
            <a:avLst>
              <a:gd name="adj1" fmla="val 67013"/>
              <a:gd name="adj2" fmla="val 1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 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Arrow: Right 20"/>
          <p:cNvSpPr/>
          <p:nvPr/>
        </p:nvSpPr>
        <p:spPr>
          <a:xfrm rot="19112432">
            <a:off x="3758661" y="4466268"/>
            <a:ext cx="852421" cy="25694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rrow: Right 20"/>
          <p:cNvSpPr/>
          <p:nvPr/>
        </p:nvSpPr>
        <p:spPr>
          <a:xfrm rot="13513893">
            <a:off x="7059414" y="4480340"/>
            <a:ext cx="860673" cy="20716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8564395" y="2758128"/>
            <a:ext cx="2480635" cy="919401"/>
          </a:xfrm>
          <a:prstGeom prst="wedgeRoundRectCallout">
            <a:avLst>
              <a:gd name="adj1" fmla="val -75609"/>
              <a:gd name="adj2" fmla="val 55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5AC16E3-FA5E-9472-570A-8FF4D686CE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31" grpId="0" animBg="1"/>
      <p:bldP spid="18" grpId="0" animBg="1"/>
      <p:bldP spid="19" grpId="0" animBg="1"/>
      <p:bldP spid="24" grpId="0" animBg="1"/>
      <p:bldP spid="25" grpId="0" animBg="1"/>
      <p:bldP spid="20" grpId="0" animBg="1"/>
      <p:bldP spid="22" grpId="0" animBg="1"/>
      <p:bldP spid="2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3840</TotalTime>
  <Words>1493</Words>
  <Application>Microsoft Macintosh PowerPoint</Application>
  <PresentationFormat>Widescreen</PresentationFormat>
  <Paragraphs>307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SoftUni</vt:lpstr>
      <vt:lpstr>Наследяване на класове</vt:lpstr>
      <vt:lpstr>Съдържание</vt:lpstr>
      <vt:lpstr>Наследяване на класове</vt:lpstr>
      <vt:lpstr>Наследяване</vt:lpstr>
      <vt:lpstr>Наследяване – Пример</vt:lpstr>
      <vt:lpstr>Дърво от наследявания в ООП</vt:lpstr>
      <vt:lpstr>Класови йерархии</vt:lpstr>
      <vt:lpstr>Наследяване в C#</vt:lpstr>
      <vt:lpstr>Наследяване – Производен клас</vt:lpstr>
      <vt:lpstr>Използване на наследени членове</vt:lpstr>
      <vt:lpstr>Преизползване на конструктори</vt:lpstr>
      <vt:lpstr>Наследяване – Разширяване (Extends)</vt:lpstr>
      <vt:lpstr>Преходна връзка (Transitive Relation)</vt:lpstr>
      <vt:lpstr>Множествено наследяване</vt:lpstr>
      <vt:lpstr>Достъп до членовете на родителския клас</vt:lpstr>
      <vt:lpstr>Достъп до членовете на базовия клас</vt:lpstr>
      <vt:lpstr>Задача: Куче наследява животно</vt:lpstr>
      <vt:lpstr>Задача: Верижно наследяване</vt:lpstr>
      <vt:lpstr>Задача: Наследствена йерархия</vt:lpstr>
      <vt:lpstr>Преизползване на код на ниво клас</vt:lpstr>
      <vt:lpstr>Наследяване и модификатори за достъп</vt:lpstr>
      <vt:lpstr>Виртуални методи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Наследяване</dc:title>
  <dc:subject>Модул 1 - ООП</dc:subject>
  <dc:creator>BG-IT-Edu</dc:creator>
  <cp:keywords>C# OOP; C#; OOP;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Microsoft Office User</cp:lastModifiedBy>
  <cp:revision>106</cp:revision>
  <dcterms:created xsi:type="dcterms:W3CDTF">2018-05-23T13:08:44Z</dcterms:created>
  <dcterms:modified xsi:type="dcterms:W3CDTF">2023-10-03T14:16:49Z</dcterms:modified>
  <cp:category>programming;education;software engineering;software development</cp:category>
</cp:coreProperties>
</file>