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зик за програмиране" id="{DB5D4DE6-FF1C-4EA9-915A-C119FA75E385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Компилиране и интерпретиране" id="{E1DAA2F6-64D8-46B0-AFD0-25BAB3D5FEAE}">
          <p14:sldIdLst>
            <p14:sldId id="597"/>
            <p14:sldId id="598"/>
            <p14:sldId id="599"/>
            <p14:sldId id="600"/>
            <p14:sldId id="601"/>
          </p14:sldIdLst>
        </p14:section>
        <p14:section name="Интегрираната среда за разработка" id="{49805DCE-D468-4058-8C25-F9AB97FA8A58}">
          <p14:sldIdLst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3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66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3" y="321500"/>
            <a:ext cx="11802814" cy="229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Преминаване от език с блоково програмиране към скриптов текстов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Основни типове данни в скриптов текстов език за програмиране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187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bg-BG" dirty="0" smtClean="0"/>
              <a:t>П</a:t>
            </a:r>
            <a:r>
              <a:rPr lang="ru-RU" dirty="0" smtClean="0"/>
              <a:t>риложенията </a:t>
            </a:r>
            <a:r>
              <a:rPr lang="ru-RU" dirty="0"/>
              <a:t>често </a:t>
            </a:r>
            <a:r>
              <a:rPr lang="ru-RU" b="1" dirty="0">
                <a:solidFill>
                  <a:schemeClr val="bg1"/>
                </a:solidFill>
              </a:rPr>
              <a:t>консумират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повече ресурси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като </a:t>
            </a:r>
            <a:r>
              <a:rPr lang="ru-RU" b="1" dirty="0"/>
              <a:t>памет</a:t>
            </a:r>
            <a:r>
              <a:rPr lang="ru-RU" dirty="0"/>
              <a:t> и </a:t>
            </a:r>
            <a:r>
              <a:rPr lang="ru-RU" b="1" dirty="0"/>
              <a:t>процесор</a:t>
            </a:r>
            <a:r>
              <a:rPr lang="ru-RU" dirty="0"/>
              <a:t> в сравнение с тези на езици като </a:t>
            </a:r>
            <a:r>
              <a:rPr lang="ru-RU" b="1" dirty="0"/>
              <a:t>C</a:t>
            </a:r>
            <a:r>
              <a:rPr lang="ru-RU" b="1" dirty="0" smtClean="0"/>
              <a:t>++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Гъвкав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мащабируем</a:t>
            </a:r>
            <a:r>
              <a:rPr lang="ru-RU" dirty="0"/>
              <a:t>, подходящ за малки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големи </a:t>
            </a:r>
            <a:r>
              <a:rPr lang="ru-RU" b="1" dirty="0" smtClean="0"/>
              <a:t>уеб</a:t>
            </a:r>
            <a:r>
              <a:rPr lang="ru-RU" dirty="0"/>
              <a:t>, </a:t>
            </a:r>
            <a:r>
              <a:rPr lang="ru-RU" b="1" dirty="0"/>
              <a:t>десктоп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ru-RU" b="1" dirty="0" smtClean="0"/>
              <a:t>мобилни </a:t>
            </a:r>
            <a:r>
              <a:rPr lang="ru-RU" dirty="0" smtClean="0"/>
              <a:t>приложения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ru-RU" b="1" dirty="0"/>
              <a:t>Динамичната </a:t>
            </a:r>
            <a:r>
              <a:rPr lang="ru-RU" b="1" dirty="0" smtClean="0"/>
              <a:t>типизация </a:t>
            </a:r>
            <a:r>
              <a:rPr lang="ru-RU" dirty="0" smtClean="0"/>
              <a:t>може </a:t>
            </a:r>
            <a:r>
              <a:rPr lang="ru-RU" dirty="0"/>
              <a:t>да </a:t>
            </a:r>
            <a:r>
              <a:rPr lang="ru-RU" b="1" dirty="0"/>
              <a:t>доведе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грешки</a:t>
            </a:r>
            <a:r>
              <a:rPr lang="ru-RU" dirty="0"/>
              <a:t>, откривани едва по време на </a:t>
            </a:r>
            <a:r>
              <a:rPr lang="ru-RU" b="1" dirty="0" smtClean="0"/>
              <a:t>изпълнение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кода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b="1" dirty="0" smtClean="0"/>
              <a:t>Лесен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b="1" dirty="0"/>
              <a:t>научаване</a:t>
            </a:r>
            <a:r>
              <a:rPr lang="ru-RU" dirty="0"/>
              <a:t> благодарение на своя </a:t>
            </a:r>
            <a:r>
              <a:rPr lang="ru-RU" b="1" dirty="0">
                <a:solidFill>
                  <a:schemeClr val="bg1"/>
                </a:solidFill>
              </a:rPr>
              <a:t>прост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четим синтаксис</a:t>
            </a:r>
            <a:r>
              <a:rPr lang="ru-RU" dirty="0"/>
              <a:t>, което го прави </a:t>
            </a:r>
            <a:r>
              <a:rPr lang="ru-RU" b="1" dirty="0"/>
              <a:t>подходящ</a:t>
            </a:r>
            <a:r>
              <a:rPr lang="ru-RU" dirty="0"/>
              <a:t> за </a:t>
            </a:r>
            <a:r>
              <a:rPr lang="ru-RU" b="1" dirty="0" smtClean="0"/>
              <a:t>начинаещи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ru-RU" b="1" dirty="0" smtClean="0"/>
              <a:t>Проектите</a:t>
            </a:r>
            <a:r>
              <a:rPr lang="ru-RU" dirty="0" smtClean="0"/>
              <a:t> масово </a:t>
            </a:r>
            <a:r>
              <a:rPr lang="ru-RU" b="1" dirty="0">
                <a:solidFill>
                  <a:schemeClr val="bg1"/>
                </a:solidFill>
              </a:rPr>
              <a:t>разчитат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библиотеки</a:t>
            </a:r>
            <a:r>
              <a:rPr lang="ru-RU" dirty="0" smtClean="0"/>
              <a:t>, </a:t>
            </a:r>
            <a:r>
              <a:rPr lang="ru-RU" dirty="0"/>
              <a:t>което може да </a:t>
            </a:r>
            <a:r>
              <a:rPr lang="ru-RU" dirty="0" smtClean="0"/>
              <a:t>доведе до </a:t>
            </a:r>
            <a:r>
              <a:rPr lang="ru-RU" b="1" dirty="0" smtClean="0"/>
              <a:t>проблеми</a:t>
            </a:r>
            <a:endParaRPr lang="bg-BG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dirty="0" smtClean="0"/>
              <a:t>Един </a:t>
            </a:r>
            <a:r>
              <a:rPr lang="ru-RU" dirty="0"/>
              <a:t>от </a:t>
            </a:r>
            <a:r>
              <a:rPr lang="ru-RU" b="1" dirty="0">
                <a:solidFill>
                  <a:schemeClr val="bg1"/>
                </a:solidFill>
              </a:rPr>
              <a:t>най-популярните езици</a:t>
            </a:r>
            <a:r>
              <a:rPr lang="ru-RU" b="1" dirty="0"/>
              <a:t> </a:t>
            </a:r>
            <a:r>
              <a:rPr lang="ru-RU" dirty="0"/>
              <a:t>за програмиране, с </a:t>
            </a:r>
            <a:r>
              <a:rPr lang="ru-RU" b="1" dirty="0" smtClean="0"/>
              <a:t>голяма </a:t>
            </a:r>
            <a:r>
              <a:rPr lang="ru-RU" b="1" dirty="0"/>
              <a:t>общност </a:t>
            </a:r>
            <a:r>
              <a:rPr lang="ru-RU" dirty="0"/>
              <a:t>и </a:t>
            </a:r>
            <a:r>
              <a:rPr lang="ru-RU" b="1" dirty="0"/>
              <a:t>много ресурси</a:t>
            </a:r>
            <a:endParaRPr lang="bg-BG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11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"Превеждане" на машинен език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Компилиране и </a:t>
            </a:r>
            <a:r>
              <a:rPr lang="bg-BG" dirty="0" smtClean="0"/>
              <a:t>интерпретиране</a:t>
            </a:r>
            <a:endParaRPr lang="en-US" dirty="0"/>
          </a:p>
        </p:txBody>
      </p:sp>
      <p:pic>
        <p:nvPicPr>
          <p:cNvPr id="3074" name="Picture 2" descr="Programming Language Html ic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00" y="1539000"/>
            <a:ext cx="2164200" cy="21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0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 </a:t>
            </a:r>
            <a:r>
              <a:rPr lang="ru-RU" dirty="0"/>
              <a:t>да изпълни програма, </a:t>
            </a:r>
            <a:r>
              <a:rPr lang="ru-RU" b="1" dirty="0"/>
              <a:t>компютърът</a:t>
            </a:r>
            <a:r>
              <a:rPr lang="ru-RU" dirty="0"/>
              <a:t> трябва </a:t>
            </a:r>
            <a:r>
              <a:rPr lang="ru-RU" dirty="0" smtClean="0"/>
              <a:t>да "</a:t>
            </a:r>
            <a:r>
              <a:rPr lang="ru-RU" b="1" dirty="0" smtClean="0">
                <a:solidFill>
                  <a:schemeClr val="bg1"/>
                </a:solidFill>
              </a:rPr>
              <a:t>преведе</a:t>
            </a:r>
            <a:r>
              <a:rPr lang="ru-RU" dirty="0" smtClean="0"/>
              <a:t>" </a:t>
            </a:r>
            <a:r>
              <a:rPr lang="ru-RU" b="1" dirty="0" smtClean="0"/>
              <a:t>кода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b="1" dirty="0"/>
              <a:t>машинен </a:t>
            </a:r>
            <a:r>
              <a:rPr lang="ru-RU" b="1" dirty="0" smtClean="0"/>
              <a:t>език</a:t>
            </a:r>
          </a:p>
          <a:p>
            <a:r>
              <a:rPr lang="ru-RU" dirty="0"/>
              <a:t>Основните </a:t>
            </a:r>
            <a:r>
              <a:rPr lang="ru-RU" dirty="0" smtClean="0"/>
              <a:t>начини </a:t>
            </a:r>
            <a:r>
              <a:rPr lang="ru-RU" dirty="0"/>
              <a:t>за </a:t>
            </a:r>
            <a:r>
              <a:rPr lang="ru-RU" dirty="0" smtClean="0"/>
              <a:t>"</a:t>
            </a:r>
            <a:r>
              <a:rPr lang="ru-RU" b="1" dirty="0" smtClean="0"/>
              <a:t>превод</a:t>
            </a:r>
            <a:r>
              <a:rPr lang="ru-RU" dirty="0" smtClean="0"/>
              <a:t>" са:</a:t>
            </a:r>
          </a:p>
          <a:p>
            <a:pPr lvl="1"/>
            <a:r>
              <a:rPr lang="bg-BG" dirty="0" smtClean="0"/>
              <a:t>Компилиране</a:t>
            </a:r>
          </a:p>
          <a:p>
            <a:pPr lvl="1"/>
            <a:r>
              <a:rPr lang="bg-BG" dirty="0"/>
              <a:t>Интерпретиране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Превеждане на машинен език</a:t>
            </a:r>
            <a:endParaRPr lang="en-US" dirty="0"/>
          </a:p>
        </p:txBody>
      </p:sp>
      <p:pic>
        <p:nvPicPr>
          <p:cNvPr id="4099" name="Picture 3" descr="STOP IT! There are no Compiled and Interpreted Languages! | by Skrew  Everything | From The Scratc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3281505"/>
            <a:ext cx="7065000" cy="344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компилиране</a:t>
            </a:r>
            <a:r>
              <a:rPr lang="ru-RU" dirty="0"/>
              <a:t> се </a:t>
            </a:r>
            <a:r>
              <a:rPr lang="ru-RU" b="1" dirty="0"/>
              <a:t>превежда</a:t>
            </a:r>
            <a:r>
              <a:rPr lang="ru-RU" dirty="0"/>
              <a:t> </a:t>
            </a:r>
            <a:r>
              <a:rPr lang="ru-RU" b="1" dirty="0"/>
              <a:t>цялата програма </a:t>
            </a:r>
            <a:r>
              <a:rPr lang="ru-RU" dirty="0"/>
              <a:t>и се генерира </a:t>
            </a:r>
            <a:r>
              <a:rPr lang="ru-RU" b="1" dirty="0"/>
              <a:t>изпълним </a:t>
            </a:r>
            <a:r>
              <a:rPr lang="ru-RU" b="1" dirty="0" smtClean="0"/>
              <a:t>файл</a:t>
            </a:r>
            <a:endParaRPr lang="bg-BG" b="1" dirty="0" smtClean="0"/>
          </a:p>
          <a:p>
            <a:r>
              <a:rPr lang="bg-BG" dirty="0"/>
              <a:t>Примери за </a:t>
            </a:r>
            <a:r>
              <a:rPr lang="bg-BG" dirty="0" smtClean="0"/>
              <a:t>езици, които се </a:t>
            </a:r>
            <a:r>
              <a:rPr lang="bg-BG" b="1" dirty="0" smtClean="0"/>
              <a:t>компилират</a:t>
            </a:r>
            <a:r>
              <a:rPr lang="bg-BG" dirty="0" smtClean="0"/>
              <a:t>, са:</a:t>
            </a:r>
          </a:p>
          <a:p>
            <a:pPr lvl="1"/>
            <a:r>
              <a:rPr lang="en-US" dirty="0" smtClean="0"/>
              <a:t>Java, C#, Go, Rust </a:t>
            </a:r>
            <a:r>
              <a:rPr lang="bg-BG" dirty="0" smtClean="0"/>
              <a:t>и др.</a:t>
            </a:r>
            <a:endParaRPr lang="ru-RU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Компилиране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2" y="4417508"/>
            <a:ext cx="2874083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3441000" y="4196954"/>
            <a:ext cx="2337762" cy="2202046"/>
            <a:chOff x="5299116" y="4122420"/>
            <a:chExt cx="2337762" cy="2202046"/>
          </a:xfrm>
        </p:grpSpPr>
        <p:pic>
          <p:nvPicPr>
            <p:cNvPr id="5130" name="Picture 10" descr="Compiler - Free electronics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496" y="4122420"/>
              <a:ext cx="1541002" cy="15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99116" y="5632381"/>
              <a:ext cx="2337762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 smtClean="0"/>
                <a:t>Компилатор</a:t>
              </a:r>
              <a:endParaRPr lang="en-US" sz="3200" b="1" i="1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68" y="4413338"/>
            <a:ext cx="313409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261000" y="5273999"/>
            <a:ext cx="4950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56000" y="5273999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231" y="4413337"/>
            <a:ext cx="170450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9507284" y="5269828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интерпретиране</a:t>
            </a:r>
            <a:r>
              <a:rPr lang="ru-RU" dirty="0"/>
              <a:t> </a:t>
            </a:r>
            <a:r>
              <a:rPr lang="ru-RU" b="1" dirty="0"/>
              <a:t>превеждането</a:t>
            </a:r>
            <a:r>
              <a:rPr lang="ru-RU" dirty="0"/>
              <a:t> и </a:t>
            </a:r>
            <a:r>
              <a:rPr lang="ru-RU" b="1" dirty="0"/>
              <a:t>изпълнението</a:t>
            </a:r>
            <a:r>
              <a:rPr lang="ru-RU" dirty="0"/>
              <a:t> става </a:t>
            </a:r>
            <a:r>
              <a:rPr lang="ru-RU" b="1" dirty="0"/>
              <a:t>команда по </a:t>
            </a:r>
            <a:r>
              <a:rPr lang="ru-RU" b="1" dirty="0" smtClean="0"/>
              <a:t>команда</a:t>
            </a:r>
          </a:p>
          <a:p>
            <a:pPr lvl="1"/>
            <a:r>
              <a:rPr lang="ru-RU" dirty="0"/>
              <a:t>Всяка команда се </a:t>
            </a:r>
            <a:r>
              <a:rPr lang="ru-RU" b="1" dirty="0"/>
              <a:t>превежда</a:t>
            </a:r>
            <a:r>
              <a:rPr lang="ru-RU" dirty="0"/>
              <a:t> и </a:t>
            </a:r>
            <a:r>
              <a:rPr lang="ru-RU" b="1" dirty="0"/>
              <a:t>изпълнява</a:t>
            </a:r>
            <a:r>
              <a:rPr lang="ru-RU" dirty="0"/>
              <a:t> </a:t>
            </a:r>
            <a:r>
              <a:rPr lang="ru-RU" b="1" dirty="0" smtClean="0"/>
              <a:t>поотделно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Интерпретиране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7" y="4298569"/>
            <a:ext cx="4021875" cy="1272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778182" y="3384000"/>
            <a:ext cx="3262070" cy="2829456"/>
            <a:chOff x="4610311" y="3555682"/>
            <a:chExt cx="3262070" cy="2829456"/>
          </a:xfrm>
        </p:grpSpPr>
        <p:pic>
          <p:nvPicPr>
            <p:cNvPr id="7172" name="Picture 4" descr="Compiler - Kostenlose elektronik-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00" y="3555682"/>
              <a:ext cx="2270692" cy="2270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610311" y="5693053"/>
              <a:ext cx="3262070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 smtClean="0"/>
                <a:t>Интерпретатор</a:t>
              </a:r>
              <a:endParaRPr lang="en-US" sz="3200" b="1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0" y="3968357"/>
            <a:ext cx="3420000" cy="1920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62869" y="4922551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1540" y="4916448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8522542" y="4643999"/>
            <a:ext cx="2130630" cy="284653"/>
          </a:xfrm>
          <a:prstGeom prst="rect">
            <a:avLst/>
          </a:prstGeom>
          <a:solidFill>
            <a:srgbClr val="FFFF00">
              <a:alpha val="13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Езиците</a:t>
            </a:r>
            <a:r>
              <a:rPr lang="ru-RU" dirty="0"/>
              <a:t>, които се интерпретират, се наричат </a:t>
            </a:r>
            <a:r>
              <a:rPr lang="ru-RU" b="1" dirty="0">
                <a:solidFill>
                  <a:schemeClr val="bg1"/>
                </a:solidFill>
              </a:rPr>
              <a:t>скриптови</a:t>
            </a:r>
            <a:r>
              <a:rPr lang="ru-RU" dirty="0"/>
              <a:t>, а </a:t>
            </a:r>
            <a:r>
              <a:rPr lang="ru-RU" b="1" dirty="0"/>
              <a:t>програмите</a:t>
            </a:r>
            <a:r>
              <a:rPr lang="ru-RU" dirty="0"/>
              <a:t> – </a:t>
            </a:r>
            <a:r>
              <a:rPr lang="ru-RU" b="1" dirty="0">
                <a:solidFill>
                  <a:schemeClr val="bg1"/>
                </a:solidFill>
              </a:rPr>
              <a:t>скриптове</a:t>
            </a:r>
          </a:p>
          <a:p>
            <a:r>
              <a:rPr lang="bg-BG" dirty="0"/>
              <a:t>Примери за </a:t>
            </a:r>
            <a:r>
              <a:rPr lang="bg-BG" b="1" dirty="0"/>
              <a:t>езици</a:t>
            </a:r>
            <a:r>
              <a:rPr lang="bg-BG" dirty="0"/>
              <a:t>, които се </a:t>
            </a:r>
            <a:r>
              <a:rPr lang="bg-BG" b="1" dirty="0"/>
              <a:t>интерпретират</a:t>
            </a:r>
            <a:r>
              <a:rPr lang="bg-BG" dirty="0"/>
              <a:t>, са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PHP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5" name="Picture 8" descr="File:JavaScript-logo.png - Wikipe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48" y="4133688"/>
            <a:ext cx="1755000" cy="175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File:PHP-logo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00" y="4133688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5750774" y="4116237"/>
            <a:ext cx="1755000" cy="17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Улесняване на програмирането с 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Интегрираната среда за разработка</a:t>
            </a:r>
            <a:endParaRPr lang="en-US" dirty="0"/>
          </a:p>
        </p:txBody>
      </p:sp>
      <p:pic>
        <p:nvPicPr>
          <p:cNvPr id="1028" name="Picture 4" descr="Programming - Free computer ic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4836000" y="1359000"/>
            <a:ext cx="2520000" cy="22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Интегрираната среда за разработка </a:t>
            </a:r>
            <a:r>
              <a:rPr lang="ru-RU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ru-RU" dirty="0" smtClean="0"/>
              <a:t>ntegrated </a:t>
            </a:r>
            <a:r>
              <a:rPr lang="en-US" b="1" dirty="0" smtClean="0">
                <a:solidFill>
                  <a:schemeClr val="bg1"/>
                </a:solidFill>
              </a:rPr>
              <a:t>D</a:t>
            </a:r>
            <a:r>
              <a:rPr lang="ru-RU" dirty="0" smtClean="0"/>
              <a:t>evelopment </a:t>
            </a:r>
            <a:r>
              <a:rPr lang="en-US" b="1" dirty="0" smtClean="0">
                <a:solidFill>
                  <a:schemeClr val="bg1"/>
                </a:solidFill>
              </a:rPr>
              <a:t>E</a:t>
            </a:r>
            <a:r>
              <a:rPr lang="ru-RU" dirty="0" smtClean="0"/>
              <a:t>nvironment)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b="1" dirty="0" smtClean="0"/>
              <a:t>софтуерно приложение</a:t>
            </a:r>
            <a:r>
              <a:rPr lang="ru-RU" dirty="0" smtClean="0"/>
              <a:t>, което предоставя цялостна </a:t>
            </a:r>
            <a:r>
              <a:rPr lang="ru-RU" b="1" dirty="0" smtClean="0"/>
              <a:t>среда</a:t>
            </a:r>
            <a:r>
              <a:rPr lang="ru-RU" dirty="0" smtClean="0"/>
              <a:t> за </a:t>
            </a:r>
            <a:r>
              <a:rPr lang="ru-RU" b="1" dirty="0" smtClean="0"/>
              <a:t>разработване</a:t>
            </a:r>
            <a:r>
              <a:rPr lang="ru-RU" dirty="0" smtClean="0"/>
              <a:t> на </a:t>
            </a:r>
            <a:r>
              <a:rPr lang="ru-RU" b="1" dirty="0" smtClean="0"/>
              <a:t>софтуер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е интегрирана среда за разработка?</a:t>
            </a:r>
            <a:endParaRPr lang="en-US" dirty="0"/>
          </a:p>
        </p:txBody>
      </p:sp>
      <p:pic>
        <p:nvPicPr>
          <p:cNvPr id="2050" name="Picture 2" descr="50 Stories To Learn About Ide | HackerNo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" y="3663882"/>
            <a:ext cx="4860425" cy="27339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00" y="3663882"/>
            <a:ext cx="5047365" cy="27339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en-US" noProof="0" dirty="0" smtClean="0"/>
              <a:t>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7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Език за програмиране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Компилиране</a:t>
            </a:r>
            <a:r>
              <a:rPr lang="bg-BG" dirty="0" smtClean="0"/>
              <a:t> </a:t>
            </a:r>
            <a:r>
              <a:rPr lang="bg-BG" dirty="0" smtClean="0"/>
              <a:t>и </a:t>
            </a:r>
            <a:r>
              <a:rPr lang="bg-BG" b="1" dirty="0" smtClean="0">
                <a:solidFill>
                  <a:schemeClr val="bg1"/>
                </a:solidFill>
              </a:rPr>
              <a:t>интерпретиране</a:t>
            </a:r>
          </a:p>
          <a:p>
            <a:r>
              <a:rPr lang="bg-BG" dirty="0" smtClean="0"/>
              <a:t>Интегрирана среда за </a:t>
            </a:r>
            <a:r>
              <a:rPr lang="bg-BG" dirty="0" smtClean="0"/>
              <a:t>програмиране</a:t>
            </a:r>
            <a:r>
              <a:rPr lang="en-US" dirty="0" smtClean="0"/>
              <a:t> (</a:t>
            </a:r>
            <a:r>
              <a:rPr lang="en-US" b="1" dirty="0" smtClean="0"/>
              <a:t>IDE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ru-RU" b="1" dirty="0"/>
              <a:t>ntegrated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ru-RU" b="1" dirty="0"/>
              <a:t>evelopment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/>
              <a:t>nvironment</a:t>
            </a:r>
            <a:r>
              <a:rPr lang="ru-RU" dirty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IDE</a:t>
            </a:r>
            <a:r>
              <a:rPr lang="en-US" dirty="0" smtClean="0"/>
              <a:t>) </a:t>
            </a:r>
            <a:r>
              <a:rPr lang="ru-RU" dirty="0" smtClean="0"/>
              <a:t>обикновено </a:t>
            </a:r>
            <a:r>
              <a:rPr lang="ru-RU" dirty="0"/>
              <a:t>се състои </a:t>
            </a:r>
            <a:r>
              <a:rPr lang="ru-RU" dirty="0" smtClean="0"/>
              <a:t>от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bg-BG" dirty="0" smtClean="0"/>
              <a:t>Р</a:t>
            </a:r>
            <a:r>
              <a:rPr lang="ru-RU" dirty="0" smtClean="0"/>
              <a:t>едактор на код</a:t>
            </a:r>
            <a:endParaRPr lang="en-US" dirty="0" smtClean="0"/>
          </a:p>
          <a:p>
            <a:pPr lvl="1"/>
            <a:r>
              <a:rPr lang="bg-BG" dirty="0" smtClean="0"/>
              <a:t>Компилатор/Интерпретатор</a:t>
            </a:r>
            <a:endParaRPr lang="en-US" dirty="0" smtClean="0"/>
          </a:p>
          <a:p>
            <a:pPr lvl="1"/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съдържа </a:t>
            </a:r>
            <a:r>
              <a:rPr lang="en-US" dirty="0" smtClean="0"/>
              <a:t>IDE?</a:t>
            </a:r>
            <a:endParaRPr lang="en-US" dirty="0"/>
          </a:p>
        </p:txBody>
      </p:sp>
      <p:pic>
        <p:nvPicPr>
          <p:cNvPr id="3074" name="Picture 2" descr="2,000+ Free Code Editor &amp; Code Images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96" y="4504618"/>
            <a:ext cx="3020551" cy="21427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iler - Kostenlose elektronik-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79" y="4443458"/>
            <a:ext cx="2270692" cy="227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pertLab - 7 Steps to Debug Efficiently and Effectivel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9"/>
          <a:stretch/>
        </p:blipFill>
        <p:spPr bwMode="auto">
          <a:xfrm>
            <a:off x="7824903" y="4510289"/>
            <a:ext cx="3491097" cy="2159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Редакторът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/>
              <a:t>програма за </a:t>
            </a:r>
            <a:r>
              <a:rPr lang="ru-RU" b="1" dirty="0"/>
              <a:t>писане</a:t>
            </a:r>
            <a:r>
              <a:rPr lang="ru-RU" dirty="0"/>
              <a:t> и </a:t>
            </a:r>
            <a:r>
              <a:rPr lang="ru-RU" b="1" dirty="0"/>
              <a:t>редактиране</a:t>
            </a:r>
            <a:r>
              <a:rPr lang="ru-RU" dirty="0"/>
              <a:t> на </a:t>
            </a:r>
            <a:r>
              <a:rPr lang="bg-BG" b="1" dirty="0" smtClean="0"/>
              <a:t>програмен код</a:t>
            </a:r>
            <a:endParaRPr lang="ru-RU" b="1" dirty="0" smtClean="0"/>
          </a:p>
          <a:p>
            <a:pPr lvl="1"/>
            <a:r>
              <a:rPr lang="ru-RU" b="1" dirty="0"/>
              <a:t>Оцветява</a:t>
            </a:r>
            <a:r>
              <a:rPr lang="ru-RU" dirty="0"/>
              <a:t> различните части на </a:t>
            </a:r>
            <a:r>
              <a:rPr lang="ru-RU" dirty="0" smtClean="0"/>
              <a:t>кода</a:t>
            </a:r>
          </a:p>
          <a:p>
            <a:pPr lvl="1"/>
            <a:r>
              <a:rPr lang="ru-RU" b="1" dirty="0" smtClean="0"/>
              <a:t>Показва </a:t>
            </a:r>
            <a:r>
              <a:rPr lang="ru-RU" b="1" dirty="0"/>
              <a:t>грешки</a:t>
            </a:r>
            <a:r>
              <a:rPr lang="ru-RU" dirty="0"/>
              <a:t>, когато кодът не е написан </a:t>
            </a:r>
            <a:r>
              <a:rPr lang="ru-RU" dirty="0" smtClean="0"/>
              <a:t>правилно</a:t>
            </a:r>
          </a:p>
          <a:p>
            <a:pPr lvl="1"/>
            <a:r>
              <a:rPr lang="ru-RU" dirty="0"/>
              <a:t>Има опция за </a:t>
            </a:r>
            <a:r>
              <a:rPr lang="ru-RU" b="1" dirty="0"/>
              <a:t>автоматично допълване на </a:t>
            </a:r>
            <a:r>
              <a:rPr lang="ru-RU" b="1" dirty="0" smtClean="0"/>
              <a:t>команди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Редактор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787" b="49005"/>
          <a:stretch/>
        </p:blipFill>
        <p:spPr>
          <a:xfrm>
            <a:off x="426000" y="4832012"/>
            <a:ext cx="3929853" cy="16394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409" t="8224" r="28728" b="47574"/>
          <a:stretch/>
        </p:blipFill>
        <p:spPr>
          <a:xfrm>
            <a:off x="4641963" y="4531031"/>
            <a:ext cx="3309811" cy="2092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247" t="8666" r="13181" b="21840"/>
          <a:stretch/>
        </p:blipFill>
        <p:spPr>
          <a:xfrm>
            <a:off x="8237883" y="4526981"/>
            <a:ext cx="3312321" cy="2092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66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може компютърът да изпълни програма, е нужно тя да бъде </a:t>
            </a:r>
            <a:r>
              <a:rPr lang="ru-RU" b="1" dirty="0"/>
              <a:t>компилирана</a:t>
            </a:r>
            <a:r>
              <a:rPr lang="ru-RU" dirty="0"/>
              <a:t> или </a:t>
            </a:r>
            <a:r>
              <a:rPr lang="ru-RU" b="1" dirty="0" smtClean="0"/>
              <a:t>интерпретирана</a:t>
            </a:r>
          </a:p>
          <a:p>
            <a:r>
              <a:rPr lang="ru-RU" dirty="0"/>
              <a:t>Инструментът, който осигурява това, се нарича </a:t>
            </a:r>
            <a:r>
              <a:rPr lang="ru-RU" b="1" dirty="0">
                <a:solidFill>
                  <a:schemeClr val="bg1"/>
                </a:solidFill>
              </a:rPr>
              <a:t>компилатор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интерпретатор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Компилатор/интерпретатор</a:t>
            </a:r>
            <a:endParaRPr lang="en-US" dirty="0"/>
          </a:p>
        </p:txBody>
      </p:sp>
      <p:pic>
        <p:nvPicPr>
          <p:cNvPr id="1033" name="Picture 9" descr="Differences Between Compiler and Interpr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25" y="3674516"/>
            <a:ext cx="6791250" cy="29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Debugger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инструмент за </a:t>
            </a:r>
            <a:r>
              <a:rPr lang="ru-RU" b="1" dirty="0"/>
              <a:t>откриване</a:t>
            </a:r>
            <a:r>
              <a:rPr lang="ru-RU" dirty="0"/>
              <a:t> и </a:t>
            </a:r>
            <a:r>
              <a:rPr lang="ru-RU" b="1" dirty="0"/>
              <a:t>поправяне</a:t>
            </a:r>
            <a:r>
              <a:rPr lang="ru-RU" dirty="0"/>
              <a:t> на </a:t>
            </a:r>
            <a:r>
              <a:rPr lang="ru-RU" b="1" dirty="0"/>
              <a:t>грешки</a:t>
            </a:r>
            <a:r>
              <a:rPr lang="ru-RU" dirty="0"/>
              <a:t> в </a:t>
            </a:r>
            <a:r>
              <a:rPr lang="ru-RU" dirty="0" smtClean="0"/>
              <a:t>кода</a:t>
            </a:r>
            <a:endParaRPr lang="en-US" dirty="0" smtClean="0"/>
          </a:p>
          <a:p>
            <a:pPr lvl="1"/>
            <a:r>
              <a:rPr lang="ru-RU" dirty="0"/>
              <a:t>Позволява изпълнение на програмата </a:t>
            </a:r>
            <a:r>
              <a:rPr lang="ru-RU" b="1" dirty="0"/>
              <a:t>стъпка по </a:t>
            </a:r>
            <a:r>
              <a:rPr lang="ru-RU" b="1" dirty="0" smtClean="0"/>
              <a:t>стъпка</a:t>
            </a:r>
            <a:endParaRPr lang="en-US" b="1" dirty="0" smtClean="0"/>
          </a:p>
          <a:p>
            <a:pPr lvl="1"/>
            <a:r>
              <a:rPr lang="ru-RU" dirty="0" smtClean="0"/>
              <a:t>Показва </a:t>
            </a:r>
            <a:r>
              <a:rPr lang="ru-RU" dirty="0"/>
              <a:t>стойностите на променливите за </a:t>
            </a:r>
            <a:r>
              <a:rPr lang="ru-RU" b="1" dirty="0"/>
              <a:t>анализ на програмата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pic>
        <p:nvPicPr>
          <p:cNvPr id="2050" name="Picture 2" descr="First look at the debugger - Visual Studio (Windows) | Microsoft Lear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19956" b="22061"/>
          <a:stretch/>
        </p:blipFill>
        <p:spPr bwMode="auto">
          <a:xfrm>
            <a:off x="291000" y="4681350"/>
            <a:ext cx="5335304" cy="1805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ips and tricks in the debugger - Visual Studio (Windows) | Microsoft Lea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6" r="2752"/>
          <a:stretch/>
        </p:blipFill>
        <p:spPr bwMode="auto">
          <a:xfrm>
            <a:off x="5916000" y="4676999"/>
            <a:ext cx="5922390" cy="18097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1000" y="5299952"/>
            <a:ext cx="3600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Език за програмиране </a:t>
            </a:r>
            <a:r>
              <a:rPr lang="ru-RU" sz="2400" dirty="0">
                <a:solidFill>
                  <a:schemeClr val="bg2"/>
                </a:solidFill>
              </a:rPr>
              <a:t>– система от </a:t>
            </a:r>
            <a:r>
              <a:rPr lang="ru-RU" sz="2400" b="1" dirty="0">
                <a:solidFill>
                  <a:schemeClr val="bg2"/>
                </a:solidFill>
              </a:rPr>
              <a:t>символи</a:t>
            </a:r>
            <a:r>
              <a:rPr lang="ru-RU" sz="2400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2"/>
                </a:solidFill>
              </a:rPr>
              <a:t>команди</a:t>
            </a:r>
            <a:r>
              <a:rPr lang="ru-RU" sz="2400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2"/>
                </a:solidFill>
              </a:rPr>
              <a:t>правила</a:t>
            </a:r>
            <a:r>
              <a:rPr lang="ru-RU" sz="2400" dirty="0">
                <a:solidFill>
                  <a:schemeClr val="bg2"/>
                </a:solidFill>
              </a:rPr>
              <a:t> за инструктиране на </a:t>
            </a:r>
            <a:r>
              <a:rPr lang="ru-RU" sz="2400" b="1" dirty="0">
                <a:solidFill>
                  <a:schemeClr val="bg2"/>
                </a:solidFill>
              </a:rPr>
              <a:t>компютъра</a:t>
            </a:r>
            <a:r>
              <a:rPr lang="ru-RU" sz="2400" dirty="0">
                <a:solidFill>
                  <a:schemeClr val="bg2"/>
                </a:solidFill>
              </a:rPr>
              <a:t> да </a:t>
            </a:r>
            <a:r>
              <a:rPr lang="ru-RU" sz="2400" b="1" dirty="0">
                <a:solidFill>
                  <a:schemeClr val="bg2"/>
                </a:solidFill>
              </a:rPr>
              <a:t>изпълнява </a:t>
            </a:r>
            <a:r>
              <a:rPr lang="ru-RU" sz="2400" b="1" dirty="0" smtClean="0">
                <a:solidFill>
                  <a:schemeClr val="bg2"/>
                </a:solidFill>
              </a:rPr>
              <a:t>задачи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 smtClean="0">
                <a:solidFill>
                  <a:schemeClr val="bg2"/>
                </a:solidFill>
              </a:rPr>
              <a:t>Основни</a:t>
            </a:r>
            <a:r>
              <a:rPr lang="ru-RU" sz="2400" dirty="0" smtClean="0">
                <a:solidFill>
                  <a:schemeClr val="bg2"/>
                </a:solidFill>
              </a:rPr>
              <a:t> </a:t>
            </a:r>
            <a:r>
              <a:rPr lang="ru-RU" sz="2400" b="1" dirty="0" smtClean="0">
                <a:solidFill>
                  <a:schemeClr val="bg2"/>
                </a:solidFill>
              </a:rPr>
              <a:t>видове</a:t>
            </a:r>
            <a:r>
              <a:rPr lang="ru-RU" sz="2400" dirty="0" smtClean="0">
                <a:solidFill>
                  <a:schemeClr val="bg2"/>
                </a:solidFill>
              </a:rPr>
              <a:t> езици: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 smtClean="0">
                <a:solidFill>
                  <a:schemeClr val="bg2"/>
                </a:solidFill>
              </a:rPr>
              <a:t>Машинни езици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 smtClean="0">
                <a:solidFill>
                  <a:schemeClr val="bg2"/>
                </a:solidFill>
              </a:rPr>
              <a:t>Езици </a:t>
            </a:r>
            <a:r>
              <a:rPr lang="ru-RU" sz="2400" dirty="0">
                <a:solidFill>
                  <a:schemeClr val="bg2"/>
                </a:solidFill>
              </a:rPr>
              <a:t>от ниско ниво</a:t>
            </a:r>
            <a:endParaRPr lang="ru-RU" sz="2400" dirty="0" smtClean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 smtClean="0">
                <a:solidFill>
                  <a:schemeClr val="bg2"/>
                </a:solidFill>
              </a:rPr>
              <a:t>Езици от високо ниво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Компилиране</a:t>
            </a:r>
            <a:r>
              <a:rPr lang="ru-RU" sz="2400" dirty="0">
                <a:solidFill>
                  <a:schemeClr val="bg2"/>
                </a:solidFill>
              </a:rPr>
              <a:t> </a:t>
            </a:r>
            <a:r>
              <a:rPr lang="ru-RU" sz="2400" dirty="0" smtClean="0">
                <a:solidFill>
                  <a:schemeClr val="bg2"/>
                </a:solidFill>
              </a:rPr>
              <a:t>– </a:t>
            </a:r>
            <a:r>
              <a:rPr lang="ru-RU" sz="2400" b="1" dirty="0" smtClean="0">
                <a:solidFill>
                  <a:schemeClr val="bg2"/>
                </a:solidFill>
              </a:rPr>
              <a:t>превежда</a:t>
            </a:r>
            <a:r>
              <a:rPr lang="ru-RU" sz="2400" dirty="0" smtClean="0">
                <a:solidFill>
                  <a:schemeClr val="bg2"/>
                </a:solidFill>
              </a:rPr>
              <a:t> </a:t>
            </a:r>
            <a:r>
              <a:rPr lang="ru-RU" sz="2400" dirty="0">
                <a:solidFill>
                  <a:schemeClr val="bg2"/>
                </a:solidFill>
              </a:rPr>
              <a:t>се</a:t>
            </a:r>
            <a:r>
              <a:rPr lang="ru-RU" sz="2400" dirty="0" smtClean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2"/>
                </a:solidFill>
              </a:rPr>
              <a:t>цялата програма </a:t>
            </a:r>
            <a:r>
              <a:rPr lang="ru-RU" sz="2400" dirty="0">
                <a:solidFill>
                  <a:schemeClr val="bg2"/>
                </a:solidFill>
              </a:rPr>
              <a:t>и се </a:t>
            </a:r>
            <a:r>
              <a:rPr lang="ru-RU" sz="2400" b="1" dirty="0">
                <a:solidFill>
                  <a:schemeClr val="bg2"/>
                </a:solidFill>
              </a:rPr>
              <a:t>генерира изпълним </a:t>
            </a:r>
            <a:r>
              <a:rPr lang="ru-RU" sz="2400" b="1" dirty="0" smtClean="0">
                <a:solidFill>
                  <a:schemeClr val="bg2"/>
                </a:solidFill>
              </a:rPr>
              <a:t>файл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Интерпретиране</a:t>
            </a:r>
            <a:r>
              <a:rPr lang="ru-RU" sz="2400" dirty="0" smtClean="0">
                <a:solidFill>
                  <a:schemeClr val="bg2"/>
                </a:solidFill>
              </a:rPr>
              <a:t> – </a:t>
            </a:r>
            <a:r>
              <a:rPr lang="ru-RU" sz="2400" b="1" dirty="0" smtClean="0">
                <a:solidFill>
                  <a:schemeClr val="bg2"/>
                </a:solidFill>
              </a:rPr>
              <a:t>превеждане</a:t>
            </a:r>
            <a:r>
              <a:rPr lang="ru-RU" sz="2400" dirty="0" smtClean="0">
                <a:solidFill>
                  <a:schemeClr val="bg2"/>
                </a:solidFill>
              </a:rPr>
              <a:t> </a:t>
            </a:r>
            <a:r>
              <a:rPr lang="ru-RU" sz="2400" dirty="0">
                <a:solidFill>
                  <a:schemeClr val="bg2"/>
                </a:solidFill>
              </a:rPr>
              <a:t>и </a:t>
            </a:r>
            <a:r>
              <a:rPr lang="ru-RU" sz="2400" b="1" dirty="0" smtClean="0">
                <a:solidFill>
                  <a:schemeClr val="bg2"/>
                </a:solidFill>
              </a:rPr>
              <a:t>изпълнение</a:t>
            </a:r>
            <a:r>
              <a:rPr lang="ru-RU" sz="2400" dirty="0" smtClean="0">
                <a:solidFill>
                  <a:schemeClr val="bg2"/>
                </a:solidFill>
              </a:rPr>
              <a:t> на </a:t>
            </a:r>
            <a:r>
              <a:rPr lang="ru-RU" sz="2400" b="1" dirty="0" smtClean="0">
                <a:solidFill>
                  <a:schemeClr val="bg2"/>
                </a:solidFill>
              </a:rPr>
              <a:t>команда</a:t>
            </a:r>
            <a:r>
              <a:rPr lang="ru-RU" sz="2400" dirty="0" smtClean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2"/>
                </a:solidFill>
              </a:rPr>
              <a:t>по </a:t>
            </a:r>
            <a:r>
              <a:rPr lang="ru-RU" sz="2400" b="1" dirty="0" smtClean="0">
                <a:solidFill>
                  <a:schemeClr val="bg2"/>
                </a:solidFill>
              </a:rPr>
              <a:t>команда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Интегрирана среда за разработка</a:t>
            </a:r>
            <a:r>
              <a:rPr lang="ru-RU" sz="2400" dirty="0">
                <a:solidFill>
                  <a:schemeClr val="bg2"/>
                </a:solidFill>
              </a:rPr>
              <a:t> (</a:t>
            </a:r>
            <a:r>
              <a:rPr lang="ru-RU" sz="2400" b="1" dirty="0">
                <a:solidFill>
                  <a:schemeClr val="bg2"/>
                </a:solidFill>
              </a:rPr>
              <a:t>IDE</a:t>
            </a:r>
            <a:r>
              <a:rPr lang="ru-RU" sz="2400" dirty="0">
                <a:solidFill>
                  <a:schemeClr val="bg2"/>
                </a:solidFill>
              </a:rPr>
              <a:t>) – софтуер, който осигурява пълна среда за създаване на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концепции и предназначение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Език за програмиране</a:t>
            </a:r>
            <a:endParaRPr lang="en-US" dirty="0"/>
          </a:p>
        </p:txBody>
      </p:sp>
      <p:pic>
        <p:nvPicPr>
          <p:cNvPr id="1026" name="Picture 2" descr="Top 5 Programming Languages to Learn in 2024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84" y="819000"/>
            <a:ext cx="8056431" cy="364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Език за програмиране </a:t>
            </a:r>
            <a:r>
              <a:rPr lang="bg-BG" dirty="0" smtClean="0"/>
              <a:t>– </a:t>
            </a:r>
            <a:r>
              <a:rPr lang="ru-RU" b="1" dirty="0"/>
              <a:t>система</a:t>
            </a:r>
            <a:r>
              <a:rPr lang="ru-RU" dirty="0"/>
              <a:t> от </a:t>
            </a:r>
            <a:r>
              <a:rPr lang="ru-RU" b="1" dirty="0"/>
              <a:t>символи</a:t>
            </a:r>
            <a:r>
              <a:rPr lang="ru-RU" dirty="0"/>
              <a:t>, </a:t>
            </a:r>
            <a:r>
              <a:rPr lang="ru-RU" b="1" dirty="0"/>
              <a:t>команди</a:t>
            </a:r>
            <a:r>
              <a:rPr lang="ru-RU" dirty="0"/>
              <a:t> и </a:t>
            </a:r>
            <a:r>
              <a:rPr lang="ru-RU" b="1" dirty="0"/>
              <a:t>правила</a:t>
            </a:r>
            <a:r>
              <a:rPr lang="ru-RU" dirty="0"/>
              <a:t>, чрез които програмистът </a:t>
            </a:r>
            <a:r>
              <a:rPr lang="ru-RU" b="1" dirty="0"/>
              <a:t>инструктира</a:t>
            </a:r>
            <a:r>
              <a:rPr lang="ru-RU" dirty="0"/>
              <a:t> </a:t>
            </a:r>
            <a:r>
              <a:rPr lang="ru-RU" b="1" dirty="0"/>
              <a:t>компютъра</a:t>
            </a:r>
            <a:r>
              <a:rPr lang="ru-RU" dirty="0"/>
              <a:t> да </a:t>
            </a:r>
            <a:r>
              <a:rPr lang="ru-RU" b="1" dirty="0"/>
              <a:t>изпълнява </a:t>
            </a:r>
            <a:r>
              <a:rPr lang="ru-RU" b="1" dirty="0" smtClean="0"/>
              <a:t>задачи</a:t>
            </a:r>
          </a:p>
          <a:p>
            <a:pPr lvl="1"/>
            <a:r>
              <a:rPr lang="ru-RU" dirty="0"/>
              <a:t>С език за програмиране </a:t>
            </a:r>
            <a:r>
              <a:rPr lang="ru-RU" b="1" dirty="0"/>
              <a:t>преобразуваме алгоритми </a:t>
            </a:r>
            <a:r>
              <a:rPr lang="ru-RU" dirty="0"/>
              <a:t>в </a:t>
            </a:r>
            <a:r>
              <a:rPr lang="ru-RU" b="1" dirty="0"/>
              <a:t>програми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изпълними от компютъра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език за програмиране?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10809" r="6007" b="10668"/>
          <a:stretch/>
        </p:blipFill>
        <p:spPr>
          <a:xfrm>
            <a:off x="4635617" y="4374000"/>
            <a:ext cx="4590000" cy="21631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Езиците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b="1" dirty="0"/>
              <a:t>програмиране</a:t>
            </a:r>
            <a:r>
              <a:rPr lang="ru-RU" dirty="0"/>
              <a:t> се </a:t>
            </a:r>
            <a:r>
              <a:rPr lang="ru-RU" b="1" dirty="0"/>
              <a:t>делят</a:t>
            </a:r>
            <a:r>
              <a:rPr lang="ru-RU" dirty="0"/>
              <a:t> на няколко </a:t>
            </a:r>
            <a:r>
              <a:rPr lang="ru-RU" b="1" dirty="0"/>
              <a:t>основни групи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Машинни</a:t>
            </a:r>
            <a:r>
              <a:rPr lang="bg-BG" b="1" dirty="0" smtClean="0"/>
              <a:t> </a:t>
            </a:r>
            <a:r>
              <a:rPr lang="bg-BG" dirty="0" smtClean="0"/>
              <a:t>езици</a:t>
            </a:r>
          </a:p>
          <a:p>
            <a:pPr lvl="1"/>
            <a:r>
              <a:rPr lang="bg-BG" dirty="0" smtClean="0"/>
              <a:t>Езици от </a:t>
            </a:r>
            <a:r>
              <a:rPr lang="bg-BG" b="1" dirty="0" smtClean="0">
                <a:solidFill>
                  <a:schemeClr val="bg1"/>
                </a:solidFill>
              </a:rPr>
              <a:t>ниско ниво</a:t>
            </a:r>
          </a:p>
          <a:p>
            <a:pPr lvl="1"/>
            <a:r>
              <a:rPr lang="bg-BG" dirty="0" smtClean="0"/>
              <a:t>Езици от </a:t>
            </a:r>
            <a:r>
              <a:rPr lang="bg-BG" b="1" dirty="0" smtClean="0">
                <a:solidFill>
                  <a:schemeClr val="bg1"/>
                </a:solidFill>
              </a:rPr>
              <a:t>високо ниво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видове езици</a:t>
            </a:r>
            <a:endParaRPr lang="en-US" dirty="0"/>
          </a:p>
        </p:txBody>
      </p:sp>
      <p:pic>
        <p:nvPicPr>
          <p:cNvPr id="3075" name="Picture 3" descr="What is machine code? Definition and examples - Market Busines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84" y="2062139"/>
            <a:ext cx="2892198" cy="21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4413295"/>
            <a:ext cx="5040000" cy="2242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1"/>
          <a:stretch/>
        </p:blipFill>
        <p:spPr>
          <a:xfrm>
            <a:off x="8162042" y="2056028"/>
            <a:ext cx="3677030" cy="45936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0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Компютърът "</a:t>
            </a:r>
            <a:r>
              <a:rPr lang="ru-RU" b="1" dirty="0" smtClean="0"/>
              <a:t>разбира</a:t>
            </a:r>
            <a:r>
              <a:rPr lang="ru-RU" dirty="0" smtClean="0"/>
              <a:t>" само </a:t>
            </a:r>
            <a:r>
              <a:rPr lang="ru-RU" b="1" dirty="0" smtClean="0">
                <a:solidFill>
                  <a:schemeClr val="bg1"/>
                </a:solidFill>
              </a:rPr>
              <a:t>машинните езици</a:t>
            </a:r>
            <a:r>
              <a:rPr lang="ru-RU" dirty="0" smtClean="0"/>
              <a:t> </a:t>
            </a:r>
          </a:p>
          <a:p>
            <a:r>
              <a:rPr lang="bg-BG" dirty="0" smtClean="0"/>
              <a:t>Тези езици представляват</a:t>
            </a:r>
            <a:r>
              <a:rPr lang="ru-RU" dirty="0" smtClean="0"/>
              <a:t> </a:t>
            </a:r>
            <a:r>
              <a:rPr lang="ru-RU" b="1" dirty="0" smtClean="0"/>
              <a:t>поредица</a:t>
            </a:r>
            <a:r>
              <a:rPr lang="ru-RU" dirty="0" smtClean="0"/>
              <a:t> от </a:t>
            </a:r>
            <a:r>
              <a:rPr lang="ru-RU" b="1" dirty="0" smtClean="0"/>
              <a:t>числа</a:t>
            </a:r>
          </a:p>
          <a:p>
            <a:pPr lvl="1"/>
            <a:r>
              <a:rPr lang="ru-RU" dirty="0" smtClean="0"/>
              <a:t>Това </a:t>
            </a:r>
            <a:r>
              <a:rPr lang="ru-RU" dirty="0"/>
              <a:t>ги прави </a:t>
            </a:r>
            <a:r>
              <a:rPr lang="ru-RU" b="1" dirty="0"/>
              <a:t>неудобни</a:t>
            </a:r>
            <a:r>
              <a:rPr lang="ru-RU" dirty="0"/>
              <a:t> за </a:t>
            </a:r>
            <a:r>
              <a:rPr lang="ru-RU" b="1" dirty="0"/>
              <a:t>използване</a:t>
            </a:r>
            <a:endParaRPr lang="ru-RU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Машинни езици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4" y="3564000"/>
            <a:ext cx="4857750" cy="2686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0999" y="4540655"/>
            <a:ext cx="27000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Hello World!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1456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Free Convert SVG, PNG Icon, Symbol. Download Image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25" y="4355348"/>
            <a:ext cx="1103353" cy="11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7711830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7335000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Асемблерните </a:t>
            </a:r>
            <a:r>
              <a:rPr lang="ru-RU" b="1" dirty="0">
                <a:solidFill>
                  <a:schemeClr val="bg1"/>
                </a:solidFill>
              </a:rPr>
              <a:t>езици </a:t>
            </a:r>
            <a:r>
              <a:rPr lang="ru-RU" dirty="0"/>
              <a:t>са </a:t>
            </a:r>
            <a:r>
              <a:rPr lang="ru-RU" b="1" dirty="0"/>
              <a:t>най-близки</a:t>
            </a:r>
            <a:r>
              <a:rPr lang="ru-RU" dirty="0"/>
              <a:t> до </a:t>
            </a:r>
            <a:r>
              <a:rPr lang="ru-RU" b="1" dirty="0"/>
              <a:t>машинния език</a:t>
            </a:r>
            <a:r>
              <a:rPr lang="ru-RU" dirty="0"/>
              <a:t>, като </a:t>
            </a:r>
            <a:r>
              <a:rPr lang="ru-RU" b="1" dirty="0"/>
              <a:t>всяка</a:t>
            </a:r>
            <a:r>
              <a:rPr lang="ru-RU" dirty="0"/>
              <a:t> </a:t>
            </a:r>
            <a:r>
              <a:rPr lang="ru-RU" b="1" dirty="0"/>
              <a:t>команда</a:t>
            </a:r>
            <a:r>
              <a:rPr lang="ru-RU" dirty="0"/>
              <a:t> съответства на </a:t>
            </a:r>
            <a:r>
              <a:rPr lang="ru-RU" b="1" dirty="0"/>
              <a:t>машинен</a:t>
            </a:r>
            <a:r>
              <a:rPr lang="ru-RU" dirty="0"/>
              <a:t> </a:t>
            </a:r>
            <a:r>
              <a:rPr lang="ru-RU" b="1" dirty="0"/>
              <a:t>код</a:t>
            </a:r>
          </a:p>
          <a:p>
            <a:pPr lvl="1"/>
            <a:r>
              <a:rPr lang="ru-RU" dirty="0"/>
              <a:t>Асемблерните езици също </a:t>
            </a:r>
            <a:r>
              <a:rPr lang="ru-RU" b="1" dirty="0"/>
              <a:t>не са удобни</a:t>
            </a:r>
            <a:r>
              <a:rPr lang="ru-RU" dirty="0"/>
              <a:t> за </a:t>
            </a:r>
            <a:r>
              <a:rPr lang="ru-RU" b="1" dirty="0"/>
              <a:t>писане</a:t>
            </a:r>
            <a:r>
              <a:rPr lang="ru-RU" dirty="0"/>
              <a:t> </a:t>
            </a:r>
            <a:r>
              <a:rPr lang="ru-RU" dirty="0" smtClean="0"/>
              <a:t>на програми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ниско </a:t>
            </a:r>
            <a:r>
              <a:rPr lang="bg-BG" dirty="0" smtClean="0"/>
              <a:t>ниво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75" y="1919690"/>
            <a:ext cx="4640171" cy="448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122" name="Picture 2" descr="Assemb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14531" r="9864" b="11252"/>
          <a:stretch/>
        </p:blipFill>
        <p:spPr bwMode="auto">
          <a:xfrm>
            <a:off x="2653500" y="4848706"/>
            <a:ext cx="1980000" cy="18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Езиците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от високо </a:t>
            </a:r>
            <a:r>
              <a:rPr lang="ru-RU" dirty="0"/>
              <a:t>ниво предлагат </a:t>
            </a:r>
            <a:r>
              <a:rPr lang="ru-RU" b="1" dirty="0"/>
              <a:t>команди</a:t>
            </a:r>
            <a:r>
              <a:rPr lang="ru-RU" dirty="0"/>
              <a:t>, които са </a:t>
            </a:r>
            <a:r>
              <a:rPr lang="ru-RU" dirty="0" smtClean="0"/>
              <a:t>	  </a:t>
            </a:r>
            <a:r>
              <a:rPr lang="ru-RU" b="1" dirty="0" smtClean="0"/>
              <a:t>по-близки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b="1" dirty="0"/>
              <a:t>човешкия </a:t>
            </a:r>
            <a:r>
              <a:rPr lang="ru-RU" b="1" dirty="0" smtClean="0"/>
              <a:t>език</a:t>
            </a:r>
            <a:r>
              <a:rPr lang="ru-RU" dirty="0" smtClean="0"/>
              <a:t>, което </a:t>
            </a:r>
            <a:r>
              <a:rPr lang="ru-RU" b="1" dirty="0" smtClean="0"/>
              <a:t>улеснява писането </a:t>
            </a:r>
            <a:r>
              <a:rPr lang="ru-RU" dirty="0" smtClean="0"/>
              <a:t>на програми</a:t>
            </a:r>
          </a:p>
          <a:p>
            <a:pPr lvl="1"/>
            <a:r>
              <a:rPr lang="ru-RU" dirty="0" smtClean="0"/>
              <a:t>Те </a:t>
            </a:r>
            <a:r>
              <a:rPr lang="ru-RU" b="1" dirty="0" smtClean="0"/>
              <a:t>абстрахират детайлите </a:t>
            </a:r>
            <a:r>
              <a:rPr lang="ru-RU" dirty="0" smtClean="0"/>
              <a:t>на </a:t>
            </a:r>
            <a:r>
              <a:rPr lang="ru-RU" b="1" dirty="0" smtClean="0"/>
              <a:t>хардуера</a:t>
            </a:r>
            <a:r>
              <a:rPr lang="ru-RU" dirty="0" smtClean="0"/>
              <a:t>, позволявайки на програмистите да се </a:t>
            </a:r>
            <a:r>
              <a:rPr lang="ru-RU" b="1" dirty="0" smtClean="0"/>
              <a:t>фокусират</a:t>
            </a:r>
            <a:r>
              <a:rPr lang="ru-RU" dirty="0" smtClean="0"/>
              <a:t> върху </a:t>
            </a:r>
            <a:r>
              <a:rPr lang="ru-RU" b="1" dirty="0" smtClean="0"/>
              <a:t>логиката</a:t>
            </a:r>
            <a:r>
              <a:rPr lang="ru-RU" dirty="0" smtClean="0"/>
              <a:t> на </a:t>
            </a:r>
            <a:r>
              <a:rPr lang="ru-RU" b="1" dirty="0" smtClean="0"/>
              <a:t>програмата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високо </a:t>
            </a:r>
            <a:r>
              <a:rPr lang="bg-BG" dirty="0" smtClean="0"/>
              <a:t>ниво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50" y="4214317"/>
            <a:ext cx="5355000" cy="25105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4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Едни от </a:t>
            </a:r>
            <a:r>
              <a:rPr lang="bg-BG" b="1" dirty="0" smtClean="0">
                <a:solidFill>
                  <a:schemeClr val="bg1"/>
                </a:solidFill>
              </a:rPr>
              <a:t>най-популярните</a:t>
            </a:r>
            <a:r>
              <a:rPr lang="bg-BG" dirty="0" smtClean="0"/>
              <a:t> </a:t>
            </a:r>
            <a:r>
              <a:rPr lang="bg-BG" b="1" dirty="0" smtClean="0"/>
              <a:t>езици</a:t>
            </a:r>
            <a:r>
              <a:rPr lang="bg-BG" dirty="0" smtClean="0"/>
              <a:t> от </a:t>
            </a:r>
            <a:r>
              <a:rPr lang="bg-BG" b="1" dirty="0" smtClean="0"/>
              <a:t>високо ниво </a:t>
            </a:r>
            <a:r>
              <a:rPr lang="bg-BG" dirty="0" smtClean="0"/>
              <a:t>са: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за езици от високо ниво</a:t>
            </a:r>
            <a:endParaRPr lang="en-US" dirty="0"/>
          </a:p>
        </p:txBody>
      </p:sp>
      <p:pic>
        <p:nvPicPr>
          <p:cNvPr id="1026" name="Picture 2" descr="File:Logo C sharp.svg - Wikimedia Comm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46" y="2126201"/>
            <a:ext cx="1441888" cy="16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SO C++ Logo.svg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63" y="2126201"/>
            <a:ext cx="1441888" cy="16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7507380" y="2192656"/>
            <a:ext cx="1487290" cy="14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JavaScript-logo.png - Wikipe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99" y="2208924"/>
            <a:ext cx="1539401" cy="15394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(programming language) - Wikip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91" y="4080176"/>
            <a:ext cx="1261023" cy="23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HP-logo.svg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9" y="4678400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866</Words>
  <Application>Microsoft Office PowerPoint</Application>
  <PresentationFormat>Widescreen</PresentationFormat>
  <Paragraphs>144</Paragraphs>
  <Slides>26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SoftUni</vt:lpstr>
      <vt:lpstr>Преминаване от език с блоково програмиране към скриптов текстов език</vt:lpstr>
      <vt:lpstr>Съдържание</vt:lpstr>
      <vt:lpstr>Език за програмиране</vt:lpstr>
      <vt:lpstr>Какво е език за програмиране?</vt:lpstr>
      <vt:lpstr>Основни видове езици</vt:lpstr>
      <vt:lpstr>Машинни езици</vt:lpstr>
      <vt:lpstr>Езици от ниско ниво</vt:lpstr>
      <vt:lpstr>Езици от високо ниво</vt:lpstr>
      <vt:lpstr>Примери за езици от високо ниво</vt:lpstr>
      <vt:lpstr>Предимства и недостатъци на C#</vt:lpstr>
      <vt:lpstr>Предимства и недостатъци на Python</vt:lpstr>
      <vt:lpstr>Предимства и недостатъци на JavaScript</vt:lpstr>
      <vt:lpstr>Компилиране и интерпретиране</vt:lpstr>
      <vt:lpstr>Превеждане на машинен език</vt:lpstr>
      <vt:lpstr>Компилиране</vt:lpstr>
      <vt:lpstr>Интерпретиране (1)</vt:lpstr>
      <vt:lpstr>Интерпретиране (2)</vt:lpstr>
      <vt:lpstr>Интегрираната среда за разработка</vt:lpstr>
      <vt:lpstr>Какво е интегрирана среда за разработка?</vt:lpstr>
      <vt:lpstr>Какво съдържа IDE?</vt:lpstr>
      <vt:lpstr>Редактор</vt:lpstr>
      <vt:lpstr>Компилатор/интерпретатор</vt:lpstr>
      <vt:lpstr>Debugger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Преминаване от език с блоково програмиране към скриптов текстов език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1310</cp:revision>
  <dcterms:created xsi:type="dcterms:W3CDTF">2018-05-23T13:08:44Z</dcterms:created>
  <dcterms:modified xsi:type="dcterms:W3CDTF">2024-10-20T09:08:54Z</dcterms:modified>
  <cp:category/>
</cp:coreProperties>
</file>