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53E7AA19-2F85-4FF6-B321-A01307C0046C}">
          <p14:sldIdLst>
            <p14:sldId id="256"/>
            <p14:sldId id="257"/>
          </p14:sldIdLst>
        </p14:section>
        <p14:section name="Sprite" id="{0FFAFC78-1842-4613-8C53-29D1597B0F81}">
          <p14:sldIdLst>
            <p14:sldId id="258"/>
            <p14:sldId id="259"/>
          </p14:sldIdLst>
        </p14:section>
        <p14:section name="Създаване на Sprite" id="{70AB117E-10BF-4EDE-A397-30B6D285B3F7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Създаване на костюми" id="{CDEBC329-E2A7-4A8C-A8E2-388AB6B30C3F}">
          <p14:sldIdLst>
            <p14:sldId id="278"/>
            <p14:sldId id="279"/>
            <p14:sldId id="280"/>
            <p14:sldId id="281"/>
          </p14:sldIdLst>
        </p14:section>
        <p14:section name="Заключение" id="{D02C3061-C0E6-4878-B78F-4879E587E965}">
          <p14:sldIdLst>
            <p14:sldId id="282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5" autoAdjust="0"/>
    <p:restoredTop sz="95215" autoAdjust="0"/>
  </p:normalViewPr>
  <p:slideViewPr>
    <p:cSldViewPr showGuides="1">
      <p:cViewPr varScale="1">
        <p:scale>
          <a:sx n="91" d="100"/>
          <a:sy n="91" d="100"/>
        </p:scale>
        <p:origin x="370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17.12.2024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2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62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48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6" y="1378580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Спрайтове и костюми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7" y="429804"/>
            <a:ext cx="10965303" cy="882654"/>
          </a:xfrm>
        </p:spPr>
        <p:txBody>
          <a:bodyPr>
            <a:noAutofit/>
          </a:bodyPr>
          <a:lstStyle/>
          <a:p>
            <a:r>
              <a:rPr lang="bg-BG" sz="4800" dirty="0"/>
              <a:t>Създаване на герой</a:t>
            </a:r>
            <a:endParaRPr lang="en-US" sz="4800" dirty="0"/>
          </a:p>
        </p:txBody>
      </p:sp>
      <p:pic>
        <p:nvPicPr>
          <p:cNvPr id="6" name="Picture 5" descr="A cartoon cat running on a black background&#10;&#10;Description automatically generated">
            <a:extLst>
              <a:ext uri="{FF2B5EF4-FFF2-40B4-BE49-F238E27FC236}">
                <a16:creationId xmlns:a16="http://schemas.microsoft.com/office/drawing/2014/main" id="{F5E008AC-5873-FFBA-D752-D38A11B56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735" y="2261234"/>
            <a:ext cx="4303424" cy="3233096"/>
          </a:xfrm>
          <a:prstGeom prst="rect">
            <a:avLst/>
          </a:prstGeom>
        </p:spPr>
      </p:pic>
      <p:sp>
        <p:nvSpPr>
          <p:cNvPr id="17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8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2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3061383"/>
            <a:ext cx="2051955" cy="91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586"/>
          <a:stretch/>
        </p:blipFill>
        <p:spPr>
          <a:xfrm>
            <a:off x="3748030" y="1272862"/>
            <a:ext cx="4695940" cy="52789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CA31B34-884C-87DF-4E5F-D423F22C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Избор на</a:t>
            </a:r>
            <a:r>
              <a:rPr lang="en-US" sz="4000" dirty="0"/>
              <a:t> </a:t>
            </a:r>
            <a:r>
              <a:rPr lang="bg-BG" sz="4000" dirty="0"/>
              <a:t>готов </a:t>
            </a:r>
            <a:r>
              <a:rPr lang="en-US" sz="4000" dirty="0"/>
              <a:t>Sprite</a:t>
            </a:r>
            <a:endParaRPr lang="bg-BG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9C08087-07BA-6B51-B27B-5BAD16C4017A}"/>
              </a:ext>
            </a:extLst>
          </p:cNvPr>
          <p:cNvSpPr/>
          <p:nvPr/>
        </p:nvSpPr>
        <p:spPr bwMode="auto">
          <a:xfrm>
            <a:off x="264339" y="2556588"/>
            <a:ext cx="4083726" cy="1853487"/>
          </a:xfrm>
          <a:prstGeom prst="wedgeRoundRectCallout">
            <a:avLst>
              <a:gd name="adj1" fmla="val 58570"/>
              <a:gd name="adj2" fmla="val 1287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успешно добавяне на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спрайт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можем да го видим в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 със спрайтове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FE88B2B4-EF87-E3EB-D701-395051FA7F82}"/>
              </a:ext>
            </a:extLst>
          </p:cNvPr>
          <p:cNvSpPr/>
          <p:nvPr/>
        </p:nvSpPr>
        <p:spPr bwMode="auto">
          <a:xfrm>
            <a:off x="7677265" y="1679293"/>
            <a:ext cx="3092521" cy="1119883"/>
          </a:xfrm>
          <a:prstGeom prst="wedgeRoundRectCallout">
            <a:avLst>
              <a:gd name="adj1" fmla="val -71026"/>
              <a:gd name="adj2" fmla="val 978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Също така става част от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сцената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724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D69E61-232D-0491-4DC3-EE7D7469E7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7594413" cy="5201066"/>
          </a:xfrm>
        </p:spPr>
        <p:txBody>
          <a:bodyPr/>
          <a:lstStyle/>
          <a:p>
            <a:r>
              <a:rPr lang="ru-RU" dirty="0"/>
              <a:t>Бутонът за </a:t>
            </a:r>
            <a:r>
              <a:rPr lang="ru-RU" b="1" dirty="0"/>
              <a:t>рисуване</a:t>
            </a:r>
            <a:r>
              <a:rPr lang="ru-RU" dirty="0"/>
              <a:t> създава </a:t>
            </a:r>
            <a:r>
              <a:rPr lang="ru-RU" b="1" dirty="0"/>
              <a:t>празен </a:t>
            </a:r>
            <a:r>
              <a:rPr lang="ru-RU" b="1" dirty="0">
                <a:solidFill>
                  <a:schemeClr val="bg1"/>
                </a:solidFill>
              </a:rPr>
              <a:t>спрайт</a:t>
            </a:r>
            <a:r>
              <a:rPr lang="ru-RU" b="1" dirty="0"/>
              <a:t> </a:t>
            </a:r>
            <a:r>
              <a:rPr lang="ru-RU" dirty="0"/>
              <a:t>с </a:t>
            </a:r>
            <a:r>
              <a:rPr lang="ru-RU" b="1" dirty="0"/>
              <a:t>празен костюм</a:t>
            </a:r>
          </a:p>
          <a:p>
            <a:r>
              <a:rPr lang="ru-RU" dirty="0"/>
              <a:t>Потребителят </a:t>
            </a:r>
            <a:r>
              <a:rPr lang="ru-RU" b="1" dirty="0"/>
              <a:t>сам</a:t>
            </a:r>
            <a:r>
              <a:rPr lang="ru-RU" dirty="0"/>
              <a:t> </a:t>
            </a:r>
            <a:r>
              <a:rPr lang="ru-RU" b="1" dirty="0"/>
              <a:t>създава</a:t>
            </a:r>
            <a:r>
              <a:rPr lang="ru-RU" dirty="0"/>
              <a:t> своя герой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0E826E-49A3-6FF5-8E24-B0A45F70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Нарисувай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7C5AD5D-8FA5-D831-4A2A-F7B1351799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47"/>
          <a:stretch/>
        </p:blipFill>
        <p:spPr>
          <a:xfrm>
            <a:off x="7749295" y="1583835"/>
            <a:ext cx="3852637" cy="49677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64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F862A4-3629-B076-1538-C880A730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Нарисувай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7BDBDF0-77B8-81F6-20BF-F3578B4B82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34"/>
          <a:stretch/>
        </p:blipFill>
        <p:spPr>
          <a:xfrm>
            <a:off x="2585668" y="1106400"/>
            <a:ext cx="7798676" cy="57910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AA1807A-5FE9-16E5-01F2-E6F8383BFEE3}"/>
              </a:ext>
            </a:extLst>
          </p:cNvPr>
          <p:cNvSpPr/>
          <p:nvPr/>
        </p:nvSpPr>
        <p:spPr bwMode="auto">
          <a:xfrm>
            <a:off x="3601053" y="1150015"/>
            <a:ext cx="2883953" cy="596494"/>
          </a:xfrm>
          <a:prstGeom prst="wedgeRoundRectCallout">
            <a:avLst>
              <a:gd name="adj1" fmla="val -26982"/>
              <a:gd name="adj2" fmla="val 2487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Избор на обект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5A3497A8-6E62-9C4D-9AFC-75143269F1EB}"/>
              </a:ext>
            </a:extLst>
          </p:cNvPr>
          <p:cNvSpPr/>
          <p:nvPr/>
        </p:nvSpPr>
        <p:spPr bwMode="auto">
          <a:xfrm>
            <a:off x="5401840" y="2044558"/>
            <a:ext cx="3416335" cy="596494"/>
          </a:xfrm>
          <a:prstGeom prst="wedgeRoundRectCallout">
            <a:avLst>
              <a:gd name="adj1" fmla="val -53084"/>
              <a:gd name="adj2" fmla="val 1381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Оформяне на обект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FFFC79EC-7EF0-C5D5-1D05-606AE0B31C45}"/>
              </a:ext>
            </a:extLst>
          </p:cNvPr>
          <p:cNvSpPr/>
          <p:nvPr/>
        </p:nvSpPr>
        <p:spPr bwMode="auto">
          <a:xfrm>
            <a:off x="1437762" y="2256501"/>
            <a:ext cx="1922700" cy="874656"/>
          </a:xfrm>
          <a:prstGeom prst="wedgeRoundRectCallout">
            <a:avLst>
              <a:gd name="adj1" fmla="val 90400"/>
              <a:gd name="adj2" fmla="val 1066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Рисуване с четка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402FE2A3-92B9-AD79-669D-768FE9B1FD29}"/>
              </a:ext>
            </a:extLst>
          </p:cNvPr>
          <p:cNvSpPr/>
          <p:nvPr/>
        </p:nvSpPr>
        <p:spPr bwMode="auto">
          <a:xfrm>
            <a:off x="6203226" y="2952425"/>
            <a:ext cx="1530850" cy="571030"/>
          </a:xfrm>
          <a:prstGeom prst="wedgeRoundRectCallout">
            <a:avLst>
              <a:gd name="adj1" fmla="val -106739"/>
              <a:gd name="adj2" fmla="val 678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Гума 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F8F04C5E-488F-3880-06A8-91664733E7A5}"/>
              </a:ext>
            </a:extLst>
          </p:cNvPr>
          <p:cNvSpPr/>
          <p:nvPr/>
        </p:nvSpPr>
        <p:spPr bwMode="auto">
          <a:xfrm>
            <a:off x="1337646" y="3993296"/>
            <a:ext cx="1915800" cy="572806"/>
          </a:xfrm>
          <a:prstGeom prst="wedgeRoundRectCallout">
            <a:avLst>
              <a:gd name="adj1" fmla="val 96652"/>
              <a:gd name="adj2" fmla="val -278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Запълване 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6C793EAA-DFB4-19DF-49F6-2446F1242127}"/>
              </a:ext>
            </a:extLst>
          </p:cNvPr>
          <p:cNvSpPr/>
          <p:nvPr/>
        </p:nvSpPr>
        <p:spPr bwMode="auto">
          <a:xfrm>
            <a:off x="6286851" y="3759890"/>
            <a:ext cx="1607576" cy="466812"/>
          </a:xfrm>
          <a:prstGeom prst="wedgeRoundRectCallout">
            <a:avLst>
              <a:gd name="adj1" fmla="val -110200"/>
              <a:gd name="adj2" fmla="val 185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Текст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EFD3CD-4136-29E9-BB31-0A378DF45987}"/>
              </a:ext>
            </a:extLst>
          </p:cNvPr>
          <p:cNvSpPr/>
          <p:nvPr/>
        </p:nvSpPr>
        <p:spPr bwMode="auto">
          <a:xfrm>
            <a:off x="4146137" y="4395165"/>
            <a:ext cx="1158246" cy="874656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791510BF-0E30-68C9-E09D-4D660CCE1547}"/>
              </a:ext>
            </a:extLst>
          </p:cNvPr>
          <p:cNvSpPr/>
          <p:nvPr/>
        </p:nvSpPr>
        <p:spPr bwMode="auto">
          <a:xfrm>
            <a:off x="5801167" y="4620489"/>
            <a:ext cx="2334967" cy="874656"/>
          </a:xfrm>
          <a:prstGeom prst="wedgeRoundRectCallout">
            <a:avLst>
              <a:gd name="adj1" fmla="val -67474"/>
              <a:gd name="adj2" fmla="val -362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Чертаене на фигури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77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D55A7D-1489-96D9-9EC8-C8AB0432D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Нарисувай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86" y="1238653"/>
            <a:ext cx="9949228" cy="53891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004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43F4C0-2FC9-B8F0-D2E8-755479A6488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90500" y="100013"/>
            <a:ext cx="9505950" cy="882650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dirty="0"/>
              <a:t>Нарисувай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86" y="1238653"/>
            <a:ext cx="9949228" cy="53891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087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8402CB-CB7E-D983-A003-73EF27FE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Нарисувай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610A3-3FF8-2A0C-E7E9-EAFA375DFB5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86" y="1238653"/>
            <a:ext cx="9949228" cy="53891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923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17CD8A-85BB-FC9F-B4F1-1449C234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Нарисувай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048B5-0164-DE7C-9542-6513286072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86" y="1238654"/>
            <a:ext cx="9949230" cy="53891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9550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5A50C2-AE7B-AC17-DA0E-5AB77E63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Нарисувай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4E632-5876-A73E-8C89-638DA19D87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87" y="1238655"/>
            <a:ext cx="9949230" cy="53891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5488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CDFFC0-4874-8ECC-FB4A-790D59B76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201066"/>
          </a:xfrm>
        </p:spPr>
        <p:txBody>
          <a:bodyPr/>
          <a:lstStyle/>
          <a:p>
            <a:r>
              <a:rPr lang="ru-RU" dirty="0"/>
              <a:t>Бутонът за </a:t>
            </a:r>
            <a:r>
              <a:rPr lang="ru-RU" b="1" dirty="0"/>
              <a:t>изненада</a:t>
            </a:r>
            <a:r>
              <a:rPr lang="ru-RU" dirty="0"/>
              <a:t> създава произволен </a:t>
            </a:r>
            <a:r>
              <a:rPr lang="ru-RU" b="1" dirty="0">
                <a:solidFill>
                  <a:schemeClr val="bg1"/>
                </a:solidFill>
              </a:rPr>
              <a:t>спрайт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EC4159-F769-EC1D-A301-8F94A534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Изненада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11152-4958-2AFB-749B-0EB45968ED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CCA6002-3576-443D-E83B-D99853006E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80"/>
          <a:stretch/>
        </p:blipFill>
        <p:spPr>
          <a:xfrm>
            <a:off x="4363912" y="2057286"/>
            <a:ext cx="3464176" cy="45526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881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4BE8C7-057B-91D1-B10C-BBF7346B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Изненада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7E2F1-0EF2-1CFE-827A-75E6C0B85F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D4D4C-B5AC-3EAE-17DE-189D9286E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3305" y="1323551"/>
            <a:ext cx="2865389" cy="53062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8D8E1EB-B992-C5DC-684A-E61980818172}"/>
              </a:ext>
            </a:extLst>
          </p:cNvPr>
          <p:cNvSpPr/>
          <p:nvPr/>
        </p:nvSpPr>
        <p:spPr bwMode="auto">
          <a:xfrm>
            <a:off x="7277160" y="3109557"/>
            <a:ext cx="3982948" cy="1571946"/>
          </a:xfrm>
          <a:prstGeom prst="wedgeRoundRectCallout">
            <a:avLst>
              <a:gd name="adj1" fmla="val -81350"/>
              <a:gd name="adj2" fmla="val 553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Новият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спрайт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автоматично се добавя към списъка ни</a:t>
            </a:r>
          </a:p>
        </p:txBody>
      </p:sp>
    </p:spTree>
    <p:extLst>
      <p:ext uri="{BB962C8B-B14F-4D97-AF65-F5344CB8AC3E}">
        <p14:creationId xmlns:p14="http://schemas.microsoft.com/office/powerpoint/2010/main" val="36260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Какво е </a:t>
            </a:r>
            <a:r>
              <a:rPr lang="bg-BG" sz="3400" dirty="0">
                <a:solidFill>
                  <a:schemeClr val="bg1"/>
                </a:solidFill>
              </a:rPr>
              <a:t>͏</a:t>
            </a:r>
            <a:r>
              <a:rPr lang="en-US" sz="3400" b="1" dirty="0">
                <a:solidFill>
                  <a:schemeClr val="bg1"/>
                </a:solidFill>
              </a:rPr>
              <a:t>Sprite</a:t>
            </a:r>
            <a:r>
              <a:rPr lang="bg-BG" sz="3400" dirty="0"/>
              <a:t>?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͏͏</a:t>
            </a:r>
            <a:r>
              <a:rPr lang="bg-BG" sz="3400" dirty="0"/>
              <a:t>Създаване на</a:t>
            </a:r>
            <a:r>
              <a:rPr lang="bg-BG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Sprite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dirty="0">
                <a:solidFill>
                  <a:schemeClr val="bg1"/>
                </a:solidFill>
              </a:rPr>
              <a:t>͏</a:t>
            </a:r>
            <a:r>
              <a:rPr lang="bg-BG" sz="3400" b="1" dirty="0">
                <a:solidFill>
                  <a:schemeClr val="bg1"/>
                </a:solidFill>
              </a:rPr>
              <a:t>Костюми </a:t>
            </a:r>
            <a:r>
              <a:rPr lang="bg-BG" sz="3400" dirty="0"/>
              <a:t>на героите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B6280A-6739-4D17-EF30-9E58C18F96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201066"/>
          </a:xfrm>
        </p:spPr>
        <p:txBody>
          <a:bodyPr/>
          <a:lstStyle/>
          <a:p>
            <a:r>
              <a:rPr lang="ru-RU" dirty="0"/>
              <a:t>Бутонът за </a:t>
            </a:r>
            <a:r>
              <a:rPr lang="ru-RU" b="1" dirty="0"/>
              <a:t>качване</a:t>
            </a:r>
            <a:r>
              <a:rPr lang="ru-RU" dirty="0"/>
              <a:t> позволява да се качи </a:t>
            </a:r>
            <a:r>
              <a:rPr lang="ru-RU" b="1" dirty="0">
                <a:solidFill>
                  <a:schemeClr val="bg1"/>
                </a:solidFill>
              </a:rPr>
              <a:t>спр</a:t>
            </a:r>
            <a:r>
              <a:rPr lang="bg-BG" b="1" dirty="0">
                <a:solidFill>
                  <a:schemeClr val="bg1"/>
                </a:solidFill>
              </a:rPr>
              <a:t>ай</a:t>
            </a:r>
            <a:r>
              <a:rPr lang="ru-RU" b="1" dirty="0">
                <a:solidFill>
                  <a:schemeClr val="bg1"/>
                </a:solidFill>
              </a:rPr>
              <a:t>т </a:t>
            </a:r>
            <a:r>
              <a:rPr lang="ru-RU" dirty="0"/>
              <a:t>от </a:t>
            </a:r>
            <a:r>
              <a:rPr lang="ru-RU" b="1" dirty="0"/>
              <a:t>компютъра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5BD79E-DDCB-AD03-B3AA-6B086C19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Качи </a:t>
            </a:r>
            <a:r>
              <a:rPr lang="en-US"/>
              <a:t>Sprite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FA91E-0A17-98A4-40B5-F88A73639A5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164FB4F-0A40-7096-55D0-EBC00133E3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73"/>
          <a:stretch/>
        </p:blipFill>
        <p:spPr>
          <a:xfrm>
            <a:off x="4264018" y="2056529"/>
            <a:ext cx="3657600" cy="46495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40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7979A-B033-F7D0-9690-EB163A7C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Качи </a:t>
            </a:r>
            <a:r>
              <a:rPr lang="en-US"/>
              <a:t>Sprite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29309-8A94-7F4A-18BA-85D989A57A8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AED3AEB-267D-94C2-B094-66B0C48AF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26" y="1314000"/>
            <a:ext cx="11175149" cy="52907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D1B9CB02-2CF7-9E24-D1B7-7268016637CC}"/>
              </a:ext>
            </a:extLst>
          </p:cNvPr>
          <p:cNvSpPr/>
          <p:nvPr/>
        </p:nvSpPr>
        <p:spPr bwMode="auto">
          <a:xfrm>
            <a:off x="5241000" y="1989000"/>
            <a:ext cx="3778292" cy="1053514"/>
          </a:xfrm>
          <a:prstGeom prst="wedgeRoundRectCallout">
            <a:avLst>
              <a:gd name="adj1" fmla="val -79633"/>
              <a:gd name="adj2" fmla="val -38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желаната от нас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снимка</a:t>
            </a:r>
          </a:p>
        </p:txBody>
      </p:sp>
    </p:spTree>
    <p:extLst>
      <p:ext uri="{BB962C8B-B14F-4D97-AF65-F5344CB8AC3E}">
        <p14:creationId xmlns:p14="http://schemas.microsoft.com/office/powerpoint/2010/main" val="237910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7EE5F4-46E1-67FD-D99E-A0C744DE5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Качи </a:t>
            </a:r>
            <a:r>
              <a:rPr lang="en-US"/>
              <a:t>Sprite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7BD25-77CD-56EB-B019-976F9C8316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E55D56BD-7E93-1D01-CF51-2EF9E0CCB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613" y="1338259"/>
            <a:ext cx="2406774" cy="52644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4FCEF674-1A00-160E-5170-FBD7F2ACE11C}"/>
              </a:ext>
            </a:extLst>
          </p:cNvPr>
          <p:cNvSpPr/>
          <p:nvPr/>
        </p:nvSpPr>
        <p:spPr bwMode="auto">
          <a:xfrm>
            <a:off x="308224" y="2332235"/>
            <a:ext cx="4099390" cy="1859622"/>
          </a:xfrm>
          <a:prstGeom prst="wedgeRoundRectCallout">
            <a:avLst>
              <a:gd name="adj1" fmla="val 81673"/>
              <a:gd name="adj2" fmla="val 503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успешно качване на снимката се създава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новият ни спрайт</a:t>
            </a:r>
          </a:p>
        </p:txBody>
      </p:sp>
    </p:spTree>
    <p:extLst>
      <p:ext uri="{BB962C8B-B14F-4D97-AF65-F5344CB8AC3E}">
        <p14:creationId xmlns:p14="http://schemas.microsoft.com/office/powerpoint/2010/main" val="48305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5004000"/>
            <a:ext cx="10961783" cy="768084"/>
          </a:xfrm>
        </p:spPr>
        <p:txBody>
          <a:bodyPr/>
          <a:lstStyle/>
          <a:p>
            <a:r>
              <a:rPr lang="bg-BG" dirty="0"/>
              <a:t>Създаване на костюми</a:t>
            </a:r>
            <a:endParaRPr lang="en-US" dirty="0"/>
          </a:p>
        </p:txBody>
      </p:sp>
      <p:pic>
        <p:nvPicPr>
          <p:cNvPr id="10" name="Picture 9" descr="A cartoon cat wearing sunglasses&#10;&#10;Description automatically generated">
            <a:extLst>
              <a:ext uri="{FF2B5EF4-FFF2-40B4-BE49-F238E27FC236}">
                <a16:creationId xmlns:a16="http://schemas.microsoft.com/office/drawing/2014/main" id="{4FE2E6B7-F160-5361-7BE0-866A75787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326" y="1385091"/>
            <a:ext cx="2214326" cy="240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6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9E3C1-5AE5-2E47-430D-9EB61FBA45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Костюм</a:t>
            </a:r>
            <a:r>
              <a:rPr lang="bg-BG" sz="3200" dirty="0"/>
              <a:t> </a:t>
            </a:r>
            <a:r>
              <a:rPr lang="en-US" sz="3200" dirty="0"/>
              <a:t>–</a:t>
            </a:r>
            <a:r>
              <a:rPr lang="bg-BG" sz="3200" dirty="0"/>
              <a:t> една от многото възможни </a:t>
            </a:r>
            <a:r>
              <a:rPr lang="bg-BG" sz="3200" b="1" dirty="0"/>
              <a:t>визии</a:t>
            </a:r>
            <a:r>
              <a:rPr lang="en-US" sz="3200" dirty="0"/>
              <a:t> </a:t>
            </a:r>
            <a:r>
              <a:rPr lang="bg-BG" sz="3200" dirty="0"/>
              <a:t>на даден </a:t>
            </a:r>
            <a:r>
              <a:rPr lang="bg-BG" sz="3200" b="1" dirty="0"/>
              <a:t>спрайт</a:t>
            </a:r>
            <a:endParaRPr lang="bg-BG" sz="3200" dirty="0"/>
          </a:p>
          <a:p>
            <a:pPr>
              <a:buClr>
                <a:schemeClr val="tx1"/>
              </a:buClr>
            </a:pPr>
            <a:r>
              <a:rPr lang="bg-BG" sz="3200" b="1" dirty="0"/>
              <a:t>Спрайтовете</a:t>
            </a:r>
            <a:r>
              <a:rPr lang="bg-BG" sz="3200" dirty="0"/>
              <a:t> могат да </a:t>
            </a:r>
            <a:r>
              <a:rPr lang="bg-BG" sz="3200" b="1" dirty="0"/>
              <a:t>променят</a:t>
            </a:r>
            <a:r>
              <a:rPr lang="bg-BG" sz="3200" dirty="0"/>
              <a:t> външния си вид с различните си </a:t>
            </a:r>
            <a:r>
              <a:rPr lang="bg-BG" sz="3200" b="1" dirty="0">
                <a:solidFill>
                  <a:schemeClr val="bg1"/>
                </a:solidFill>
              </a:rPr>
              <a:t>костюми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Костюмите</a:t>
            </a:r>
            <a:r>
              <a:rPr lang="bg-BG" dirty="0"/>
              <a:t> могат да бъдат </a:t>
            </a:r>
            <a:r>
              <a:rPr lang="bg-BG" b="1" dirty="0"/>
              <a:t>именувани</a:t>
            </a:r>
            <a:r>
              <a:rPr lang="bg-BG" dirty="0"/>
              <a:t>, </a:t>
            </a:r>
            <a:r>
              <a:rPr lang="bg-BG" b="1" dirty="0"/>
              <a:t>редактирани</a:t>
            </a:r>
            <a:r>
              <a:rPr lang="bg-BG" dirty="0"/>
              <a:t>, </a:t>
            </a:r>
            <a:r>
              <a:rPr lang="bg-BG" b="1" dirty="0"/>
              <a:t>създавани</a:t>
            </a:r>
            <a:r>
              <a:rPr lang="bg-BG" dirty="0"/>
              <a:t> и </a:t>
            </a:r>
            <a:r>
              <a:rPr lang="bg-BG" b="1" dirty="0"/>
              <a:t>изтривани</a:t>
            </a:r>
          </a:p>
          <a:p>
            <a:pPr lvl="1">
              <a:buClr>
                <a:schemeClr val="tx1"/>
              </a:buClr>
            </a:pPr>
            <a:r>
              <a:rPr lang="bg-BG" b="1" dirty="0"/>
              <a:t>Всеки спрайт</a:t>
            </a:r>
            <a:r>
              <a:rPr lang="bg-BG" dirty="0"/>
              <a:t> трябва да има </a:t>
            </a:r>
            <a:r>
              <a:rPr lang="bg-BG" b="1" dirty="0"/>
              <a:t>поне един</a:t>
            </a:r>
            <a:r>
              <a:rPr lang="bg-BG" dirty="0"/>
              <a:t> </a:t>
            </a:r>
            <a:r>
              <a:rPr lang="bg-BG" b="1" dirty="0"/>
              <a:t>костюм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8B901B-B640-BE8D-2047-4DC9D633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Костюм</a:t>
            </a:r>
          </a:p>
        </p:txBody>
      </p:sp>
    </p:spTree>
    <p:extLst>
      <p:ext uri="{BB962C8B-B14F-4D97-AF65-F5344CB8AC3E}">
        <p14:creationId xmlns:p14="http://schemas.microsoft.com/office/powerpoint/2010/main" val="305232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D13DA1-D2E6-EBF1-E3E2-116B29CD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костюм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C9C05-0808-DDC7-C6A2-E1451DD313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28F6CDD-ACDE-04DF-7F0C-3BBD5CF3F8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"/>
          <a:stretch/>
        </p:blipFill>
        <p:spPr>
          <a:xfrm>
            <a:off x="544643" y="1314450"/>
            <a:ext cx="11102715" cy="53179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7E02606-FCD4-BE9D-D2EF-0C12E8CF9454}"/>
              </a:ext>
            </a:extLst>
          </p:cNvPr>
          <p:cNvSpPr/>
          <p:nvPr/>
        </p:nvSpPr>
        <p:spPr bwMode="auto">
          <a:xfrm>
            <a:off x="8536489" y="1425538"/>
            <a:ext cx="2810312" cy="1482047"/>
          </a:xfrm>
          <a:prstGeom prst="wedgeRoundRectCallout">
            <a:avLst>
              <a:gd name="adj1" fmla="val -8848"/>
              <a:gd name="adj2" fmla="val 1432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желания от нас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спрайт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363F07A3-9148-A2C1-2BB5-D3DC4ED08856}"/>
              </a:ext>
            </a:extLst>
          </p:cNvPr>
          <p:cNvSpPr/>
          <p:nvPr/>
        </p:nvSpPr>
        <p:spPr bwMode="auto">
          <a:xfrm>
            <a:off x="3995583" y="1425538"/>
            <a:ext cx="3390472" cy="1027416"/>
          </a:xfrm>
          <a:prstGeom prst="wedgeRoundRectCallout">
            <a:avLst>
              <a:gd name="adj1" fmla="val -104469"/>
              <a:gd name="adj2" fmla="val -36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Отваряме секцията с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костюми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1130793-87CB-8C4C-91C4-53AFD2753E96}"/>
              </a:ext>
            </a:extLst>
          </p:cNvPr>
          <p:cNvSpPr/>
          <p:nvPr/>
        </p:nvSpPr>
        <p:spPr bwMode="auto">
          <a:xfrm>
            <a:off x="2934349" y="5736614"/>
            <a:ext cx="3910662" cy="660582"/>
          </a:xfrm>
          <a:prstGeom prst="wedgeRoundRectCallout">
            <a:avLst>
              <a:gd name="adj1" fmla="val -88895"/>
              <a:gd name="adj2" fmla="val -135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Избор на готов костюм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D3714386-7C94-D986-5180-625A8E17BCE1}"/>
              </a:ext>
            </a:extLst>
          </p:cNvPr>
          <p:cNvSpPr/>
          <p:nvPr/>
        </p:nvSpPr>
        <p:spPr bwMode="auto">
          <a:xfrm>
            <a:off x="2797460" y="4854749"/>
            <a:ext cx="2013735" cy="660583"/>
          </a:xfrm>
          <a:prstGeom prst="wedgeRoundRectCallout">
            <a:avLst>
              <a:gd name="adj1" fmla="val -117558"/>
              <a:gd name="adj2" fmla="val 630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Нарисувай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51358CBD-4353-FA9C-45CC-559B88830E41}"/>
              </a:ext>
            </a:extLst>
          </p:cNvPr>
          <p:cNvSpPr/>
          <p:nvPr/>
        </p:nvSpPr>
        <p:spPr bwMode="auto">
          <a:xfrm>
            <a:off x="2298940" y="3875667"/>
            <a:ext cx="2671281" cy="634093"/>
          </a:xfrm>
          <a:prstGeom prst="wedgeRoundRectCallout">
            <a:avLst>
              <a:gd name="adj1" fmla="val -83253"/>
              <a:gd name="adj2" fmla="val 176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Изненада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F3ED49F5-B3D7-7CE6-AFE7-423CA5CC6A01}"/>
              </a:ext>
            </a:extLst>
          </p:cNvPr>
          <p:cNvSpPr/>
          <p:nvPr/>
        </p:nvSpPr>
        <p:spPr bwMode="auto">
          <a:xfrm>
            <a:off x="669277" y="3079372"/>
            <a:ext cx="2460331" cy="583574"/>
          </a:xfrm>
          <a:prstGeom prst="wedgeRoundRectCallout">
            <a:avLst>
              <a:gd name="adj1" fmla="val -28618"/>
              <a:gd name="adj2" fmla="val 2372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Качи костюм</a:t>
            </a:r>
          </a:p>
        </p:txBody>
      </p:sp>
    </p:spTree>
    <p:extLst>
      <p:ext uri="{BB962C8B-B14F-4D97-AF65-F5344CB8AC3E}">
        <p14:creationId xmlns:p14="http://schemas.microsoft.com/office/powerpoint/2010/main" val="324200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1AB18D3-609C-7760-DC22-3F9460FDF9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"/>
          <a:stretch/>
        </p:blipFill>
        <p:spPr>
          <a:xfrm>
            <a:off x="544643" y="1314450"/>
            <a:ext cx="11102715" cy="53172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B33D91-22FC-DCB8-5777-A80DF0C0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Нарисувай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BAA31-2FF2-0789-EFE4-B65B631F255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169141B7-BAAA-0317-85EB-EBB782AE678B}"/>
              </a:ext>
            </a:extLst>
          </p:cNvPr>
          <p:cNvSpPr/>
          <p:nvPr/>
        </p:nvSpPr>
        <p:spPr bwMode="auto">
          <a:xfrm>
            <a:off x="3041150" y="2691830"/>
            <a:ext cx="2835668" cy="626724"/>
          </a:xfrm>
          <a:prstGeom prst="wedgeRoundRectCallout">
            <a:avLst>
              <a:gd name="adj1" fmla="val -45923"/>
              <a:gd name="adj2" fmla="val -1354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костюма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3282481B-76F4-FE9A-BB43-89E5BFC24E23}"/>
              </a:ext>
            </a:extLst>
          </p:cNvPr>
          <p:cNvSpPr/>
          <p:nvPr/>
        </p:nvSpPr>
        <p:spPr bwMode="auto">
          <a:xfrm>
            <a:off x="1320228" y="5046674"/>
            <a:ext cx="5357663" cy="1274318"/>
          </a:xfrm>
          <a:prstGeom prst="wedgeRoundRectCallout">
            <a:avLst>
              <a:gd name="adj1" fmla="val -45597"/>
              <a:gd name="adj2" fmla="val -1147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Новият костюм автоматично се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запазва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 с костюми</a:t>
            </a:r>
          </a:p>
        </p:txBody>
      </p:sp>
    </p:spTree>
    <p:extLst>
      <p:ext uri="{BB962C8B-B14F-4D97-AF65-F5344CB8AC3E}">
        <p14:creationId xmlns:p14="http://schemas.microsoft.com/office/powerpoint/2010/main" val="17829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38889" y="1308296"/>
            <a:ext cx="10144593" cy="5384284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258116" y="3980926"/>
            <a:ext cx="2082533" cy="225382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472821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bg2"/>
              </a:buClr>
            </a:pPr>
            <a:endParaRPr lang="bg-BG" sz="2900" dirty="0">
              <a:solidFill>
                <a:schemeClr val="bg2"/>
              </a:solidFill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555258" y="1547936"/>
            <a:ext cx="9476693" cy="2345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Sprite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–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обект </a:t>
            </a:r>
            <a:r>
              <a:rPr lang="bg-BG" sz="2800" dirty="0">
                <a:solidFill>
                  <a:schemeClr val="bg2"/>
                </a:solidFill>
              </a:rPr>
              <a:t>или</a:t>
            </a:r>
            <a:r>
              <a:rPr lang="bg-BG" sz="2800" b="1" dirty="0">
                <a:solidFill>
                  <a:schemeClr val="bg2"/>
                </a:solidFill>
              </a:rPr>
              <a:t> герой </a:t>
            </a:r>
            <a:r>
              <a:rPr lang="bg-BG" sz="2800" dirty="0">
                <a:solidFill>
                  <a:schemeClr val="bg2"/>
                </a:solidFill>
              </a:rPr>
              <a:t>в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Scratch</a:t>
            </a: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2"/>
                </a:solidFill>
              </a:rPr>
              <a:t>Начини за създаване на </a:t>
            </a:r>
            <a:r>
              <a:rPr lang="bg-BG" sz="2800" b="1" dirty="0">
                <a:solidFill>
                  <a:schemeClr val="bg2"/>
                </a:solidFill>
              </a:rPr>
              <a:t>спрайт</a:t>
            </a: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Костюм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–</a:t>
            </a:r>
            <a:r>
              <a:rPr lang="bg-BG" sz="2800" dirty="0">
                <a:solidFill>
                  <a:schemeClr val="bg2"/>
                </a:solidFill>
              </a:rPr>
              <a:t> визия на </a:t>
            </a:r>
            <a:r>
              <a:rPr lang="bg-BG" sz="2800" b="1" dirty="0">
                <a:solidFill>
                  <a:schemeClr val="bg2"/>
                </a:solidFill>
              </a:rPr>
              <a:t>спрайт</a:t>
            </a:r>
            <a:endParaRPr lang="en-US" sz="2800" b="1" dirty="0">
              <a:solidFill>
                <a:schemeClr val="bg2"/>
              </a:solidFill>
            </a:endParaRP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19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Sprite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07423-183B-076E-02F2-10C9EC5B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78" y="1243401"/>
            <a:ext cx="2292839" cy="287144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Обект / герой в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Спрайт </a:t>
            </a:r>
            <a:r>
              <a:rPr lang="en-GB" sz="3200" dirty="0"/>
              <a:t>–</a:t>
            </a:r>
            <a:r>
              <a:rPr lang="bg-BG" sz="3200" dirty="0"/>
              <a:t> </a:t>
            </a:r>
            <a:r>
              <a:rPr lang="bg-BG" sz="3200" b="1" dirty="0"/>
              <a:t>обект</a:t>
            </a:r>
            <a:r>
              <a:rPr lang="bg-BG" sz="3200" dirty="0"/>
              <a:t> или </a:t>
            </a:r>
            <a:r>
              <a:rPr lang="bg-BG" sz="3200" b="1" dirty="0"/>
              <a:t>герой</a:t>
            </a:r>
            <a:r>
              <a:rPr lang="bg-BG" sz="3200" dirty="0"/>
              <a:t> (картинка) в </a:t>
            </a:r>
            <a:r>
              <a:rPr lang="bg-BG" sz="3200" b="1" dirty="0">
                <a:solidFill>
                  <a:schemeClr val="bg1"/>
                </a:solidFill>
              </a:rPr>
              <a:t>Scratch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Спрайтът може да бъде </a:t>
            </a:r>
            <a:r>
              <a:rPr lang="bg-BG" sz="3200" b="1" dirty="0"/>
              <a:t>програмиран</a:t>
            </a:r>
            <a:r>
              <a:rPr lang="bg-BG" sz="3200" dirty="0"/>
              <a:t> да извършва определени действия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Sprite</a:t>
            </a:r>
            <a:endParaRPr lang="bg-BG" sz="4000" dirty="0"/>
          </a:p>
        </p:txBody>
      </p:sp>
      <p:pic>
        <p:nvPicPr>
          <p:cNvPr id="3" name="Picture 2" descr="A cartoon cat running&#10;&#10;Description automatically generated">
            <a:extLst>
              <a:ext uri="{FF2B5EF4-FFF2-40B4-BE49-F238E27FC236}">
                <a16:creationId xmlns:a16="http://schemas.microsoft.com/office/drawing/2014/main" id="{97FFBE69-1234-CC42-9D24-312055A10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877" y="2587804"/>
            <a:ext cx="3429000" cy="3429000"/>
          </a:xfrm>
          <a:prstGeom prst="rect">
            <a:avLst/>
          </a:prstGeom>
        </p:spPr>
      </p:pic>
      <p:pic>
        <p:nvPicPr>
          <p:cNvPr id="8" name="Picture 7" descr="A cartoon of a cat&#10;&#10;Description automatically generated">
            <a:extLst>
              <a:ext uri="{FF2B5EF4-FFF2-40B4-BE49-F238E27FC236}">
                <a16:creationId xmlns:a16="http://schemas.microsoft.com/office/drawing/2014/main" id="{33E0120D-42AD-A736-B60B-9DF13F3E5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631" y="3206977"/>
            <a:ext cx="4522246" cy="334464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0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Създаване на </a:t>
            </a:r>
            <a:r>
              <a:rPr lang="en-US"/>
              <a:t>Sprite</a:t>
            </a:r>
          </a:p>
        </p:txBody>
      </p:sp>
      <p:pic>
        <p:nvPicPr>
          <p:cNvPr id="3" name="Picture 2" descr="A cartoon of a cat playing a drum&#10;&#10;Description automatically generated">
            <a:extLst>
              <a:ext uri="{FF2B5EF4-FFF2-40B4-BE49-F238E27FC236}">
                <a16:creationId xmlns:a16="http://schemas.microsoft.com/office/drawing/2014/main" id="{0D1C429D-6B6F-3D1D-7B33-284516B55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905" y="1385091"/>
            <a:ext cx="2120190" cy="256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0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359084"/>
            <a:ext cx="6744654" cy="5201066"/>
          </a:xfrm>
        </p:spPr>
        <p:txBody>
          <a:bodyPr>
            <a:noAutofit/>
          </a:bodyPr>
          <a:lstStyle/>
          <a:p>
            <a:pPr marL="457200" lvl="1" indent="-457200">
              <a:lnSpc>
                <a:spcPct val="125000"/>
              </a:lnSpc>
              <a:buClr>
                <a:schemeClr val="tx1"/>
              </a:buClr>
            </a:pPr>
            <a:r>
              <a:rPr lang="bg-BG" sz="3400" dirty="0"/>
              <a:t>При натискане на </a:t>
            </a:r>
            <a:r>
              <a:rPr lang="en-US" sz="3400" dirty="0"/>
              <a:t>[</a:t>
            </a:r>
            <a:r>
              <a:rPr lang="bg-BG" sz="3400" b="1" dirty="0">
                <a:solidFill>
                  <a:schemeClr val="bg1"/>
                </a:solidFill>
              </a:rPr>
              <a:t>Избор на</a:t>
            </a:r>
            <a:br>
              <a:rPr lang="bg-BG" sz="3400" b="1" dirty="0">
                <a:solidFill>
                  <a:schemeClr val="bg1"/>
                </a:solidFill>
              </a:rPr>
            </a:br>
            <a:r>
              <a:rPr lang="bg-BG" sz="3400" b="1" dirty="0">
                <a:solidFill>
                  <a:schemeClr val="bg1"/>
                </a:solidFill>
              </a:rPr>
              <a:t>спрайт</a:t>
            </a:r>
            <a:r>
              <a:rPr lang="en-US" sz="3400" dirty="0"/>
              <a:t>]</a:t>
            </a:r>
            <a:r>
              <a:rPr lang="bg-BG" sz="3400" dirty="0"/>
              <a:t> се разпъва лента с </a:t>
            </a:r>
            <a:r>
              <a:rPr lang="bg-BG" sz="3400" b="1" dirty="0"/>
              <a:t>4 опции</a:t>
            </a:r>
            <a:endParaRPr lang="ru-RU" sz="34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Създаване на </a:t>
            </a:r>
            <a:r>
              <a:rPr lang="en-US" sz="4000" dirty="0"/>
              <a:t>Sprite</a:t>
            </a:r>
            <a:endParaRPr lang="bg-BG" sz="40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_ -</a:t>
            </a: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 </a:t>
            </a:r>
            <a:endParaRPr kumimoji="0" lang="bg-BG" altLang="bg-BG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–</a:t>
            </a: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5EA551EC-D539-E236-771B-C4CD525AD4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69"/>
          <a:stretch/>
        </p:blipFill>
        <p:spPr>
          <a:xfrm>
            <a:off x="6574562" y="1721723"/>
            <a:ext cx="4286604" cy="48384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684A7930-70DF-8594-EE69-EDB6348F69A2}"/>
              </a:ext>
            </a:extLst>
          </p:cNvPr>
          <p:cNvSpPr/>
          <p:nvPr/>
        </p:nvSpPr>
        <p:spPr bwMode="auto">
          <a:xfrm>
            <a:off x="5117123" y="4839277"/>
            <a:ext cx="2433036" cy="983403"/>
          </a:xfrm>
          <a:prstGeom prst="wedgeRoundRectCallout">
            <a:avLst>
              <a:gd name="adj1" fmla="val 106850"/>
              <a:gd name="adj2" fmla="val 29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Избор на готов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sprite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EC5C008E-5F30-962D-19A7-DA6DB854C163}"/>
              </a:ext>
            </a:extLst>
          </p:cNvPr>
          <p:cNvSpPr/>
          <p:nvPr/>
        </p:nvSpPr>
        <p:spPr bwMode="auto">
          <a:xfrm>
            <a:off x="9696452" y="4476638"/>
            <a:ext cx="2280863" cy="690937"/>
          </a:xfrm>
          <a:prstGeom prst="wedgeRoundRectCallout">
            <a:avLst>
              <a:gd name="adj1" fmla="val -65553"/>
              <a:gd name="adj2" fmla="val 44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Нарисувай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434DC7BC-0DBE-DFCD-7B60-29C3C7D4035F}"/>
              </a:ext>
            </a:extLst>
          </p:cNvPr>
          <p:cNvSpPr/>
          <p:nvPr/>
        </p:nvSpPr>
        <p:spPr bwMode="auto">
          <a:xfrm>
            <a:off x="5869316" y="3880737"/>
            <a:ext cx="1913805" cy="595901"/>
          </a:xfrm>
          <a:prstGeom prst="wedgeRoundRectCallout">
            <a:avLst>
              <a:gd name="adj1" fmla="val 111767"/>
              <a:gd name="adj2" fmla="val 935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Изненада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412C695C-011F-59D3-33DE-274DB71FE354}"/>
              </a:ext>
            </a:extLst>
          </p:cNvPr>
          <p:cNvSpPr/>
          <p:nvPr/>
        </p:nvSpPr>
        <p:spPr bwMode="auto">
          <a:xfrm>
            <a:off x="9594610" y="2891773"/>
            <a:ext cx="2280863" cy="690935"/>
          </a:xfrm>
          <a:prstGeom prst="wedgeRoundRectCallout">
            <a:avLst>
              <a:gd name="adj1" fmla="val -60473"/>
              <a:gd name="adj2" fmla="val 133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Качи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sprite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24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1CDBC0-5C6B-F481-07C6-C64EC7122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742026" cy="5201066"/>
          </a:xfrm>
        </p:spPr>
        <p:txBody>
          <a:bodyPr/>
          <a:lstStyle/>
          <a:p>
            <a:r>
              <a:rPr lang="ru-RU" dirty="0"/>
              <a:t>Бутонът</a:t>
            </a:r>
            <a:r>
              <a:rPr lang="en-US" dirty="0"/>
              <a:t> [</a:t>
            </a:r>
            <a:r>
              <a:rPr lang="bg-BG" b="1" dirty="0">
                <a:solidFill>
                  <a:schemeClr val="bg1"/>
                </a:solidFill>
              </a:rPr>
              <a:t>Избор на спрайт</a:t>
            </a:r>
            <a:r>
              <a:rPr lang="en-US" sz="3600" dirty="0"/>
              <a:t>] </a:t>
            </a:r>
            <a:r>
              <a:rPr lang="ru-RU" dirty="0"/>
              <a:t>позволява да се избере готов </a:t>
            </a:r>
            <a:r>
              <a:rPr lang="ru-RU" b="1" dirty="0"/>
              <a:t>спрайт</a:t>
            </a:r>
            <a:r>
              <a:rPr lang="ru-RU" dirty="0"/>
              <a:t> от библиотеката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en-US" b="1" dirty="0"/>
              <a:t>Scratch</a:t>
            </a:r>
            <a:endParaRPr lang="bg-BG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D30C09-47B2-B278-F4C0-3270768C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Избор на</a:t>
            </a:r>
            <a:r>
              <a:rPr lang="en-US" sz="4000" dirty="0"/>
              <a:t> </a:t>
            </a:r>
            <a:r>
              <a:rPr lang="bg-BG" sz="4000" dirty="0"/>
              <a:t>готов </a:t>
            </a:r>
            <a:r>
              <a:rPr lang="en-US" sz="4000" dirty="0"/>
              <a:t>Sprite</a:t>
            </a:r>
            <a:endParaRPr lang="bg-BG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269D753-3FB0-4890-DBD9-ACDB536B14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27"/>
          <a:stretch/>
        </p:blipFill>
        <p:spPr>
          <a:xfrm>
            <a:off x="6932428" y="1253094"/>
            <a:ext cx="4473255" cy="529852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051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65" y="1221288"/>
            <a:ext cx="10068871" cy="54539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BB50651-296E-9EA4-8885-C4F3B931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Избор на</a:t>
            </a:r>
            <a:r>
              <a:rPr lang="en-US" sz="4000" dirty="0"/>
              <a:t> </a:t>
            </a:r>
            <a:r>
              <a:rPr lang="bg-BG" sz="4000" dirty="0"/>
              <a:t>готов </a:t>
            </a:r>
            <a:r>
              <a:rPr lang="en-US" sz="4000" dirty="0"/>
              <a:t>Sprite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8BBF56-CAFF-05ED-64F3-5E551ECCDE53}"/>
              </a:ext>
            </a:extLst>
          </p:cNvPr>
          <p:cNvSpPr/>
          <p:nvPr/>
        </p:nvSpPr>
        <p:spPr bwMode="auto">
          <a:xfrm>
            <a:off x="1151790" y="3045951"/>
            <a:ext cx="9205546" cy="3629309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641B9234-D8CA-95CD-BB18-8DC7A4773C5D}"/>
              </a:ext>
            </a:extLst>
          </p:cNvPr>
          <p:cNvSpPr/>
          <p:nvPr/>
        </p:nvSpPr>
        <p:spPr bwMode="auto">
          <a:xfrm>
            <a:off x="2024796" y="1607377"/>
            <a:ext cx="2239766" cy="516623"/>
          </a:xfrm>
          <a:prstGeom prst="wedgeRoundRectCallout">
            <a:avLst>
              <a:gd name="adj1" fmla="val -33573"/>
              <a:gd name="adj2" fmla="val 991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Търсачка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1F5054-F448-09E0-4E04-0C2824966E26}"/>
              </a:ext>
            </a:extLst>
          </p:cNvPr>
          <p:cNvSpPr/>
          <p:nvPr/>
        </p:nvSpPr>
        <p:spPr bwMode="auto">
          <a:xfrm>
            <a:off x="3346369" y="2227141"/>
            <a:ext cx="7010968" cy="689219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21C0948B-543F-2A0A-7A61-A4254D5CBC08}"/>
              </a:ext>
            </a:extLst>
          </p:cNvPr>
          <p:cNvSpPr/>
          <p:nvPr/>
        </p:nvSpPr>
        <p:spPr bwMode="auto">
          <a:xfrm>
            <a:off x="3042431" y="3539397"/>
            <a:ext cx="2609635" cy="943658"/>
          </a:xfrm>
          <a:prstGeom prst="wedgeRoundRectCallout">
            <a:avLst>
              <a:gd name="adj1" fmla="val 32954"/>
              <a:gd name="adj2" fmla="val -111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Категории </a:t>
            </a:r>
            <a:r>
              <a:rPr lang="bg-BG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спрайтове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CF65FC0-0342-F71C-DD48-3C16EE69B4B1}"/>
              </a:ext>
            </a:extLst>
          </p:cNvPr>
          <p:cNvSpPr/>
          <p:nvPr/>
        </p:nvSpPr>
        <p:spPr bwMode="auto">
          <a:xfrm>
            <a:off x="6431584" y="5574851"/>
            <a:ext cx="3108262" cy="619365"/>
          </a:xfrm>
          <a:prstGeom prst="wedgeRoundRectCallout">
            <a:avLst>
              <a:gd name="adj1" fmla="val 2704"/>
              <a:gd name="adj2" fmla="val 323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Готови </a:t>
            </a:r>
            <a:r>
              <a:rPr lang="bg-BG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спрайтове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431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65" y="1221289"/>
            <a:ext cx="10068872" cy="54539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E205F4A-B060-53FD-7CE5-45F8E567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Избор на</a:t>
            </a:r>
            <a:r>
              <a:rPr lang="en-US" sz="4000" dirty="0"/>
              <a:t> </a:t>
            </a:r>
            <a:r>
              <a:rPr lang="bg-BG" sz="4000" dirty="0"/>
              <a:t>готов </a:t>
            </a:r>
            <a:r>
              <a:rPr lang="en-US" sz="4000" dirty="0"/>
              <a:t>Sprite</a:t>
            </a:r>
            <a:endParaRPr lang="bg-BG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FE1298D-EEF2-6CF7-4A58-4A39E4629EAC}"/>
              </a:ext>
            </a:extLst>
          </p:cNvPr>
          <p:cNvSpPr/>
          <p:nvPr/>
        </p:nvSpPr>
        <p:spPr bwMode="auto">
          <a:xfrm>
            <a:off x="4468374" y="2377243"/>
            <a:ext cx="3924728" cy="976045"/>
          </a:xfrm>
          <a:prstGeom prst="wedgeRoundRectCallout">
            <a:avLst>
              <a:gd name="adj1" fmla="val 52063"/>
              <a:gd name="adj2" fmla="val 1199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желания от нас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спрайт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253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3835</TotalTime>
  <Words>554</Words>
  <Application>Microsoft Office PowerPoint</Application>
  <PresentationFormat>Widescreen</PresentationFormat>
  <Paragraphs>129</Paragraphs>
  <Slides>29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-apple-system</vt:lpstr>
      <vt:lpstr>Arial</vt:lpstr>
      <vt:lpstr>Calibri</vt:lpstr>
      <vt:lpstr>Consolas</vt:lpstr>
      <vt:lpstr>var(--ff-mono)</vt:lpstr>
      <vt:lpstr>Wingdings</vt:lpstr>
      <vt:lpstr>SoftUni</vt:lpstr>
      <vt:lpstr>Създаване на герой</vt:lpstr>
      <vt:lpstr>Съдържание</vt:lpstr>
      <vt:lpstr>Sprite</vt:lpstr>
      <vt:lpstr>Sprite</vt:lpstr>
      <vt:lpstr>Създаване на Sprite</vt:lpstr>
      <vt:lpstr>Създаване на Sprite</vt:lpstr>
      <vt:lpstr>Избор на готов Sprite</vt:lpstr>
      <vt:lpstr>Избор на готов Sprite</vt:lpstr>
      <vt:lpstr>Избор на готов Sprite</vt:lpstr>
      <vt:lpstr>Избор на готов Sprite</vt:lpstr>
      <vt:lpstr>Нарисувай</vt:lpstr>
      <vt:lpstr>Нарисувай</vt:lpstr>
      <vt:lpstr>Нарисувай </vt:lpstr>
      <vt:lpstr>Нарисувай</vt:lpstr>
      <vt:lpstr>Нарисувай</vt:lpstr>
      <vt:lpstr>Нарисувай</vt:lpstr>
      <vt:lpstr>Нарисувай</vt:lpstr>
      <vt:lpstr>Изненада</vt:lpstr>
      <vt:lpstr>Изненада</vt:lpstr>
      <vt:lpstr>Качи Sprite</vt:lpstr>
      <vt:lpstr>Качи Sprite</vt:lpstr>
      <vt:lpstr>Качи Sprite</vt:lpstr>
      <vt:lpstr>Създаване на костюми</vt:lpstr>
      <vt:lpstr>Костюм</vt:lpstr>
      <vt:lpstr>Създаване на костюм</vt:lpstr>
      <vt:lpstr>Нарисувай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the Trainers</dc:title>
  <dc:subject>Train the Trainers - – Practical Training Course @ SoftUni</dc:subject>
  <dc:creator>BG-IT-Edu</dc:creator>
  <cp:keywords>Trainers; Trainer; Train the Trainers; 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Zaraliev</cp:lastModifiedBy>
  <cp:revision>90</cp:revision>
  <dcterms:created xsi:type="dcterms:W3CDTF">2018-05-23T13:08:44Z</dcterms:created>
  <dcterms:modified xsi:type="dcterms:W3CDTF">2024-12-17T06:33:24Z</dcterms:modified>
  <cp:category>computer programming; programming</cp:category>
</cp:coreProperties>
</file>