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329" r:id="rId2"/>
    <p:sldId id="330" r:id="rId3"/>
    <p:sldId id="505" r:id="rId4"/>
    <p:sldId id="333" r:id="rId5"/>
    <p:sldId id="334" r:id="rId6"/>
    <p:sldId id="335" r:id="rId7"/>
    <p:sldId id="499" r:id="rId8"/>
    <p:sldId id="500" r:id="rId9"/>
    <p:sldId id="338" r:id="rId10"/>
    <p:sldId id="339" r:id="rId11"/>
    <p:sldId id="504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506" r:id="rId34"/>
    <p:sldId id="50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DC630-C899-4167-8CA6-414F572F5FF3}">
          <p14:sldIdLst>
            <p14:sldId id="329"/>
            <p14:sldId id="330"/>
          </p14:sldIdLst>
        </p14:section>
        <p14:section name="Речници" id="{1BD731F2-5EE3-4F3D-9EF1-3E09A1035DE9}">
          <p14:sldIdLst>
            <p14:sldId id="505"/>
            <p14:sldId id="333"/>
            <p14:sldId id="334"/>
            <p14:sldId id="335"/>
            <p14:sldId id="499"/>
            <p14:sldId id="500"/>
            <p14:sldId id="338"/>
            <p14:sldId id="339"/>
            <p14:sldId id="504"/>
          </p14:sldIdLst>
        </p14:section>
        <p14:section name="Мулри-речници" id="{958D45CA-355E-47B7-A6B1-19CEECBDE735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Сетове" id="{F0BAEDD0-4A13-411D-99C1-316E5C21AC2F}">
          <p14:sldIdLst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Обобщение" id="{C5E06FFC-757F-4858-A231-D8F2D65F3F1E}">
          <p14:sldIdLst>
            <p14:sldId id="360"/>
            <p14:sldId id="506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4454B-E08E-587C-AF8C-95D07249B0EF}" v="316" dt="2023-01-26T20:45:09.878"/>
    <p1510:client id="{CE338CDF-A2F6-4FBE-AEF9-BF2C3D02BE88}" v="1853" dt="2023-01-25T20:31:53.05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232" y="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A0569E9-9458-4171-98FB-EDB004A27B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409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609E29C-22A6-4A35-9051-F30D70DE6C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30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D9503B3-D998-410D-83C6-D0E086C182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0256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C725822-1B63-461E-8723-7F2F33DCD7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9886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3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4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5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6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8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 err="1"/>
              <a:t>Сетове</a:t>
            </a:r>
            <a:r>
              <a:rPr lang="en-US" sz="3550" dirty="0"/>
              <a:t>, </a:t>
            </a:r>
            <a:r>
              <a:rPr lang="en-US" sz="3550" dirty="0" err="1"/>
              <a:t>мулти-речници</a:t>
            </a:r>
            <a:r>
              <a:rPr lang="en-US" sz="3550" dirty="0"/>
              <a:t> и </a:t>
            </a:r>
            <a:r>
              <a:rPr lang="en-US" sz="3550" dirty="0" err="1">
                <a:ea typeface="+mn-lt"/>
                <a:cs typeface="+mn-lt"/>
              </a:rPr>
              <a:t>вложени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речници</a:t>
            </a:r>
            <a:endParaRPr lang="en-US" sz="3550" dirty="0" err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 err="1"/>
              <a:t>Сетове</a:t>
            </a:r>
            <a:r>
              <a:rPr lang="en-US" sz="4750" dirty="0"/>
              <a:t> и </a:t>
            </a:r>
            <a:r>
              <a:rPr lang="en-US" sz="4750" dirty="0" err="1"/>
              <a:t>речници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2529" y="5930989"/>
            <a:ext cx="2949981" cy="351662"/>
          </a:xfrm>
        </p:spPr>
        <p:txBody>
          <a:bodyPr/>
          <a:lstStyle/>
          <a:p>
            <a:r>
              <a:rPr lang="en-US" sz="1799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2529" y="6355034"/>
            <a:ext cx="2949981" cy="320636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https://about.softuni.bg/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3975" y="4938411"/>
            <a:ext cx="2949981" cy="382688"/>
          </a:xfrm>
        </p:spPr>
        <p:txBody>
          <a:bodyPr/>
          <a:lstStyle/>
          <a:p>
            <a:r>
              <a:rPr lang="en-US" sz="1999" dirty="0" err="1"/>
              <a:t>SoftUni</a:t>
            </a:r>
            <a:r>
              <a:rPr lang="en-US" sz="1999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3975" y="5408846"/>
            <a:ext cx="2949981" cy="363457"/>
          </a:xfrm>
        </p:spPr>
        <p:txBody>
          <a:bodyPr/>
          <a:lstStyle/>
          <a:p>
            <a:r>
              <a:rPr lang="en-US" sz="1799" dirty="0"/>
              <a:t>Technical Trainers</a:t>
            </a:r>
          </a:p>
        </p:txBody>
      </p:sp>
      <p:pic>
        <p:nvPicPr>
          <p:cNvPr id="16" name="Picture 2" descr="Image result for dictionary icon modern">
            <a:extLst>
              <a:ext uri="{FF2B5EF4-FFF2-40B4-BE49-F238E27FC236}">
                <a16:creationId xmlns:a16="http://schemas.microsoft.com/office/drawing/2014/main" id="{4CF25856-97A6-4DA1-816E-9C81958A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26" y="2011276"/>
            <a:ext cx="4309751" cy="2835448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8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Брой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еднакви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стойности</a:t>
            </a:r>
            <a:r>
              <a:rPr lang="en-US" sz="3950" dirty="0">
                <a:ea typeface="+mj-lt"/>
                <a:cs typeface="+mj-lt"/>
              </a:rPr>
              <a:t> в </a:t>
            </a:r>
            <a:r>
              <a:rPr lang="en-US" sz="3950" dirty="0" err="1">
                <a:ea typeface="+mj-lt"/>
                <a:cs typeface="+mj-lt"/>
              </a:rPr>
              <a:t>масив</a:t>
            </a:r>
            <a:endParaRPr lang="en-US" sz="3950" b="0" dirty="0" err="1">
              <a:ea typeface="+mj-lt"/>
              <a:cs typeface="+mj-lt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1911" y="1224000"/>
            <a:ext cx="10982660" cy="5017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double[] nums = Console.ReadLine().Split(' ')</a:t>
            </a:r>
            <a:br>
              <a:rPr lang="en-US" sz="2399" dirty="0"/>
            </a:br>
            <a:r>
              <a:rPr lang="en-US" sz="2399" dirty="0"/>
              <a:t>  .Select(double.Parse).ToArray();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var counts = new </a:t>
            </a:r>
            <a:r>
              <a:rPr lang="en-US" sz="2399" dirty="0">
                <a:solidFill>
                  <a:schemeClr val="bg1"/>
                </a:solidFill>
              </a:rPr>
              <a:t>Dictionary</a:t>
            </a:r>
            <a:r>
              <a:rPr lang="en-US" sz="2399" dirty="0"/>
              <a:t>&lt;double, 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foreach (var num in nums)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if (counts.</a:t>
            </a:r>
            <a:r>
              <a:rPr lang="en-US" sz="2399" dirty="0">
                <a:solidFill>
                  <a:schemeClr val="bg1"/>
                </a:solidFill>
              </a:rPr>
              <a:t>ContainsKey</a:t>
            </a:r>
            <a:r>
              <a:rPr lang="en-US" sz="2399" dirty="0"/>
              <a:t>(num))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  counts[num]++;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  counts[num]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foreach (var num in counts)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Console.WriteLine($"{num.</a:t>
            </a:r>
            <a:r>
              <a:rPr lang="en-US" sz="2399" dirty="0">
                <a:solidFill>
                  <a:schemeClr val="bg1"/>
                </a:solidFill>
              </a:rPr>
              <a:t>Key</a:t>
            </a:r>
            <a:r>
              <a:rPr lang="en-US" sz="2399" dirty="0"/>
              <a:t>} - {num.</a:t>
            </a:r>
            <a:r>
              <a:rPr lang="en-US" sz="2399" dirty="0">
                <a:solidFill>
                  <a:schemeClr val="bg1"/>
                </a:solidFill>
              </a:rPr>
              <a:t>Value</a:t>
            </a:r>
            <a:r>
              <a:rPr lang="en-US" sz="23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876217" y="4148813"/>
            <a:ext cx="4543816" cy="927060"/>
          </a:xfrm>
          <a:prstGeom prst="wedgeRoundRectCallout">
            <a:avLst>
              <a:gd name="adj1" fmla="val -62101"/>
              <a:gd name="adj2" fmla="val -35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counts[num]</a:t>
            </a:r>
            <a:r>
              <a:rPr lang="en-US" sz="2350" b="1" noProof="1">
                <a:solidFill>
                  <a:srgbClr val="FFFFFF"/>
                </a:solidFill>
              </a:rPr>
              <a:t> винаги ще съдържа колко числа се съдържат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E4223D-CFD6-4EF8-8F64-30ACB43EE5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B4AF6-16B3-4AB7-A8C4-A2802BD6E7BF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/>
              <a:t>Тествайте</a:t>
            </a:r>
            <a:r>
              <a:rPr lang="en-US" sz="1950" dirty="0"/>
              <a:t> </a:t>
            </a:r>
            <a:r>
              <a:rPr lang="en-US" sz="1950" dirty="0" err="1"/>
              <a:t>решението</a:t>
            </a:r>
            <a:r>
              <a:rPr lang="en-US" sz="1950" dirty="0"/>
              <a:t> в Judge: </a:t>
            </a:r>
            <a:r>
              <a:rPr lang="en-US" sz="195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https://judge.softuni.org/Contests/Practice/Index/3178#3</a:t>
            </a:r>
            <a:endParaRPr lang="en-US" sz="195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5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FB18143-D49F-453D-A369-E34EE969B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en-GB" sz="3600" dirty="0" err="1"/>
              <a:t>Използвайте</a:t>
            </a:r>
            <a:r>
              <a:rPr lang="en-GB" sz="3600" dirty="0"/>
              <a:t> </a:t>
            </a:r>
            <a:r>
              <a:rPr lang="en-GB" sz="3600" b="1" dirty="0">
                <a:solidFill>
                  <a:schemeClr val="bg1"/>
                </a:solidFill>
              </a:rPr>
              <a:t>foreach-</a:t>
            </a:r>
            <a:r>
              <a:rPr lang="en-GB" sz="3600" b="1" dirty="0" err="1">
                <a:solidFill>
                  <a:schemeClr val="bg1"/>
                </a:solidFill>
              </a:rPr>
              <a:t>цикъл</a:t>
            </a:r>
            <a:endParaRPr lang="en-GB" sz="3600" b="1" dirty="0" err="1">
              <a:solidFill>
                <a:schemeClr val="bg1"/>
              </a:solidFill>
              <a:cs typeface="Calibri"/>
            </a:endParaRPr>
          </a:p>
          <a:p>
            <a:pPr marL="457200" indent="-457200">
              <a:lnSpc>
                <a:spcPct val="100000"/>
              </a:lnSpc>
            </a:pPr>
            <a:r>
              <a:rPr lang="en-GB" sz="3600" dirty="0">
                <a:solidFill>
                  <a:srgbClr val="234465"/>
                </a:solidFill>
              </a:rPr>
              <a:t>Минаваме </a:t>
            </a:r>
            <a:r>
              <a:rPr lang="en-GB" sz="3600" dirty="0" err="1">
                <a:solidFill>
                  <a:srgbClr val="234465"/>
                </a:solidFill>
              </a:rPr>
              <a:t>през</a:t>
            </a:r>
            <a:r>
              <a:rPr lang="en-GB" sz="3600" dirty="0">
                <a:solidFill>
                  <a:srgbClr val="234465"/>
                </a:solidFill>
              </a:rPr>
              <a:t> </a:t>
            </a:r>
            <a:r>
              <a:rPr lang="en-GB" sz="3600" dirty="0" err="1">
                <a:solidFill>
                  <a:srgbClr val="234465"/>
                </a:solidFill>
              </a:rPr>
              <a:t>обекти</a:t>
            </a:r>
            <a:r>
              <a:rPr lang="en-GB" sz="3600" dirty="0">
                <a:solidFill>
                  <a:srgbClr val="234465"/>
                </a:solidFill>
              </a:rPr>
              <a:t> </a:t>
            </a:r>
            <a:r>
              <a:rPr lang="en-GB" sz="3600" dirty="0" err="1">
                <a:solidFill>
                  <a:srgbClr val="234465"/>
                </a:solidFill>
              </a:rPr>
              <a:t>от</a:t>
            </a:r>
            <a:r>
              <a:rPr lang="en-GB" sz="3600" dirty="0">
                <a:solidFill>
                  <a:srgbClr val="234465"/>
                </a:solidFill>
              </a:rPr>
              <a:t> </a:t>
            </a:r>
            <a:r>
              <a:rPr lang="en-GB" sz="3600" dirty="0" err="1">
                <a:solidFill>
                  <a:srgbClr val="234465"/>
                </a:solidFill>
              </a:rPr>
              <a:t>тип</a:t>
            </a:r>
            <a:r>
              <a:rPr lang="en-GB" sz="3600" dirty="0">
                <a:solidFill>
                  <a:srgbClr val="234465"/>
                </a:solidFill>
              </a:rPr>
              <a:t> </a:t>
            </a:r>
            <a:r>
              <a:rPr lang="en-GB" sz="3600" b="1" dirty="0" err="1">
                <a:solidFill>
                  <a:schemeClr val="bg1"/>
                </a:solidFill>
              </a:rPr>
              <a:t>KeyValuePair</a:t>
            </a:r>
            <a:r>
              <a:rPr lang="en-GB" sz="3600" dirty="0"/>
              <a:t>&lt;</a:t>
            </a:r>
            <a:r>
              <a:rPr lang="en-GB" sz="3600" b="1" dirty="0">
                <a:solidFill>
                  <a:schemeClr val="bg1"/>
                </a:solidFill>
              </a:rPr>
              <a:t>K</a:t>
            </a:r>
            <a:r>
              <a:rPr lang="en-GB" sz="3600" dirty="0"/>
              <a:t>,</a:t>
            </a:r>
            <a:r>
              <a:rPr lang="en-GB" sz="3600" b="1" dirty="0">
                <a:solidFill>
                  <a:schemeClr val="bg1"/>
                </a:solidFill>
              </a:rPr>
              <a:t> V</a:t>
            </a:r>
            <a:r>
              <a:rPr lang="en-GB" sz="3600" dirty="0"/>
              <a:t>&gt;</a:t>
            </a:r>
          </a:p>
          <a:p>
            <a:pPr marL="457200" indent="-457200">
              <a:lnSpc>
                <a:spcPct val="100000"/>
              </a:lnSpc>
            </a:pPr>
            <a:r>
              <a:rPr lang="en-GB" sz="3600" dirty="0" err="1"/>
              <a:t>Речникът</a:t>
            </a:r>
            <a:r>
              <a:rPr lang="en-GB" sz="3600" dirty="0"/>
              <a:t> </a:t>
            </a:r>
            <a:r>
              <a:rPr lang="en-GB" sz="3600" dirty="0" err="1"/>
              <a:t>не</a:t>
            </a:r>
            <a:r>
              <a:rPr lang="en-GB" sz="3600" dirty="0"/>
              <a:t> </a:t>
            </a:r>
            <a:r>
              <a:rPr lang="en-GB" sz="3600" dirty="0" err="1"/>
              <a:t>може</a:t>
            </a:r>
            <a:r>
              <a:rPr lang="en-GB" sz="3600" dirty="0"/>
              <a:t> </a:t>
            </a:r>
            <a:r>
              <a:rPr lang="en-GB" sz="3600" dirty="0" err="1"/>
              <a:t>да</a:t>
            </a:r>
            <a:r>
              <a:rPr lang="en-GB" sz="3600" dirty="0"/>
              <a:t> </a:t>
            </a:r>
            <a:r>
              <a:rPr lang="en-GB" sz="3600" dirty="0" err="1"/>
              <a:t>се</a:t>
            </a:r>
            <a:r>
              <a:rPr lang="en-GB" sz="3600" dirty="0"/>
              <a:t> </a:t>
            </a:r>
            <a:r>
              <a:rPr lang="en-GB" sz="3600" dirty="0" err="1"/>
              <a:t>модифицира</a:t>
            </a:r>
            <a:r>
              <a:rPr lang="en-GB" sz="3600" dirty="0"/>
              <a:t>(</a:t>
            </a:r>
            <a:r>
              <a:rPr lang="en-GB" sz="3600" b="1" dirty="0">
                <a:solidFill>
                  <a:schemeClr val="bg1"/>
                </a:solidFill>
              </a:rPr>
              <a:t>read-only</a:t>
            </a:r>
            <a:r>
              <a:rPr lang="en-GB" sz="3600" dirty="0"/>
              <a:t>)</a:t>
            </a:r>
            <a:endParaRPr lang="en-US" sz="3600" dirty="0"/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BE217DD-0896-4195-B2A0-23DD13FF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Обхождане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речник</a:t>
            </a:r>
            <a:endParaRPr lang="bg-BG" dirty="0" err="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6DC9D7D-0016-4AD9-952B-FCA195245757}"/>
              </a:ext>
            </a:extLst>
          </p:cNvPr>
          <p:cNvSpPr txBox="1">
            <a:spLocks/>
          </p:cNvSpPr>
          <p:nvPr/>
        </p:nvSpPr>
        <p:spPr>
          <a:xfrm>
            <a:off x="751287" y="3429001"/>
            <a:ext cx="9175537" cy="252527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var fruits = new Dictionary&lt;string, double&gt;();</a:t>
            </a:r>
          </a:p>
          <a:p>
            <a:pPr>
              <a:defRPr/>
            </a:pPr>
            <a:r>
              <a:rPr lang="en-GB"/>
              <a:t>fruits.Add("banana", 2.20);</a:t>
            </a:r>
          </a:p>
          <a:p>
            <a:pPr>
              <a:defRPr/>
            </a:pPr>
            <a:r>
              <a:rPr lang="en-GB"/>
              <a:t>fruits.Add("kiwi", 4.50);</a:t>
            </a:r>
          </a:p>
          <a:p>
            <a:pPr>
              <a:defRPr/>
            </a:pPr>
            <a:r>
              <a:rPr lang="en-GB"/>
              <a:t>fruits.Add("orange", 3.20);</a:t>
            </a:r>
          </a:p>
          <a:p>
            <a:pPr>
              <a:defRPr/>
            </a:pPr>
            <a:r>
              <a:rPr lang="en-GB"/>
              <a:t>foreach (</a:t>
            </a:r>
            <a:r>
              <a:rPr lang="en-GB">
                <a:solidFill>
                  <a:schemeClr val="bg1"/>
                </a:solidFill>
              </a:rPr>
              <a:t>var</a:t>
            </a:r>
            <a:r>
              <a:rPr lang="en-GB"/>
              <a:t> fruit </a:t>
            </a:r>
            <a:r>
              <a:rPr lang="en-GB">
                <a:solidFill>
                  <a:schemeClr val="bg1"/>
                </a:solidFill>
              </a:rPr>
              <a:t>in</a:t>
            </a:r>
            <a:r>
              <a:rPr lang="en-GB"/>
              <a:t> fruits)</a:t>
            </a:r>
          </a:p>
          <a:p>
            <a:pPr>
              <a:defRPr/>
            </a:pPr>
            <a:r>
              <a:rPr lang="en-GB"/>
              <a:t>  Console.WriteLine($"{fruit.</a:t>
            </a:r>
            <a:r>
              <a:rPr lang="en-GB">
                <a:solidFill>
                  <a:schemeClr val="bg1"/>
                </a:solidFill>
              </a:rPr>
              <a:t>Key</a:t>
            </a:r>
            <a:r>
              <a:rPr lang="en-GB"/>
              <a:t>} -&gt; {fruit.</a:t>
            </a:r>
            <a:r>
              <a:rPr lang="en-GB">
                <a:solidFill>
                  <a:schemeClr val="bg1"/>
                </a:solidFill>
              </a:rPr>
              <a:t>Value</a:t>
            </a:r>
            <a:r>
              <a:rPr lang="en-GB"/>
              <a:t>}");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4A73CC1-9D9C-4763-9DD6-69A54C361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930" y="4114725"/>
            <a:ext cx="4980565" cy="11531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noProof="1">
                <a:solidFill>
                  <a:srgbClr val="FFFFFF"/>
                </a:solidFill>
              </a:rPr>
              <a:t>fruit.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2750" b="1" noProof="1">
                <a:solidFill>
                  <a:srgbClr val="FFFFFF"/>
                </a:solidFill>
              </a:rPr>
              <a:t> -&gt;името на </a:t>
            </a:r>
            <a:r>
              <a:rPr lang="en-US" sz="2750" b="1" noProof="1">
                <a:solidFill>
                  <a:srgbClr val="FFFFFF"/>
                </a:solidFill>
                <a:ea typeface="+mn-lt"/>
                <a:cs typeface="+mn-lt"/>
              </a:rPr>
              <a:t>плода</a:t>
            </a:r>
            <a:endParaRPr lang="en-US" sz="2799" b="1" noProof="1">
              <a:solidFill>
                <a:srgbClr val="FFFFFF"/>
              </a:solidFill>
            </a:endParaRPr>
          </a:p>
          <a:p>
            <a:pPr algn="ctr"/>
            <a:r>
              <a:rPr lang="en-US" sz="2750" b="1" noProof="1">
                <a:solidFill>
                  <a:srgbClr val="FFFFFF"/>
                </a:solidFill>
              </a:rPr>
              <a:t>fruit.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2750" b="1" noProof="1">
                <a:solidFill>
                  <a:srgbClr val="FFFFFF"/>
                </a:solidFill>
              </a:rPr>
              <a:t> -&gt; цената на плода</a:t>
            </a:r>
            <a:endParaRPr lang="en-US" sz="2750" b="1" noProof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7921493-01BE-4272-A9E1-FCF4C3ACA1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730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31" y="1503357"/>
            <a:ext cx="2354660" cy="23546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BCB3485-32BD-495F-B28F-21EF7AF610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 err="1">
                <a:cs typeface="Arial"/>
              </a:rPr>
              <a:t>Мулти-речници</a:t>
            </a:r>
            <a:endParaRPr lang="bg-BG" dirty="0" err="1"/>
          </a:p>
        </p:txBody>
      </p:sp>
    </p:spTree>
    <p:extLst>
      <p:ext uri="{BB962C8B-B14F-4D97-AF65-F5344CB8AC3E}">
        <p14:creationId xmlns:p14="http://schemas.microsoft.com/office/powerpoint/2010/main" val="30653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261423" y="818637"/>
            <a:ext cx="10029160" cy="527604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dirty="0"/>
              <a:t> </a:t>
            </a:r>
            <a:r>
              <a:rPr lang="en-US" sz="3600" dirty="0" err="1"/>
              <a:t>Речникът</a:t>
            </a:r>
            <a:r>
              <a:rPr lang="en-US" sz="3600" dirty="0"/>
              <a:t> </a:t>
            </a:r>
            <a:r>
              <a:rPr lang="en-US" sz="3600" dirty="0" err="1"/>
              <a:t>може</a:t>
            </a:r>
            <a:r>
              <a:rPr lang="en-US" sz="3600" dirty="0"/>
              <a:t> </a:t>
            </a:r>
            <a:r>
              <a:rPr lang="en-US" sz="3600" dirty="0" err="1"/>
              <a:t>да</a:t>
            </a:r>
            <a:r>
              <a:rPr lang="en-US" sz="3600" dirty="0"/>
              <a:t> </a:t>
            </a:r>
            <a:r>
              <a:rPr lang="en-US" sz="3600" dirty="0" err="1"/>
              <a:t>има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множество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от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стойности</a:t>
            </a:r>
            <a:r>
              <a:rPr lang="en-US" sz="3600" dirty="0"/>
              <a:t> </a:t>
            </a:r>
            <a:r>
              <a:rPr lang="en-US" sz="3600" dirty="0" err="1"/>
              <a:t>за</a:t>
            </a:r>
            <a:r>
              <a:rPr lang="en-US" sz="3600" dirty="0"/>
              <a:t> </a:t>
            </a:r>
            <a:r>
              <a:rPr lang="en-US" sz="3600" dirty="0" err="1"/>
              <a:t>даден</a:t>
            </a:r>
            <a:r>
              <a:rPr lang="en-US" sz="3600" dirty="0"/>
              <a:t> </a:t>
            </a:r>
            <a:r>
              <a:rPr lang="en-US" sz="3600" dirty="0" err="1"/>
              <a:t>ключ</a:t>
            </a:r>
            <a:endParaRPr lang="bg-BG" dirty="0" err="1"/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400" dirty="0" err="1"/>
              <a:t>Пример</a:t>
            </a:r>
            <a:r>
              <a:rPr lang="en-US" sz="3400" dirty="0"/>
              <a:t>: </a:t>
            </a:r>
            <a:r>
              <a:rPr lang="en-US" sz="3400" dirty="0" err="1"/>
              <a:t>студентите</a:t>
            </a:r>
            <a:r>
              <a:rPr lang="en-US" sz="3400" dirty="0"/>
              <a:t> </a:t>
            </a:r>
            <a:r>
              <a:rPr lang="en-US" sz="3400" dirty="0" err="1"/>
              <a:t>могат</a:t>
            </a:r>
            <a:r>
              <a:rPr lang="en-US" sz="3400" dirty="0"/>
              <a:t> </a:t>
            </a:r>
            <a:r>
              <a:rPr lang="en-US" sz="3400" dirty="0" err="1"/>
              <a:t>да</a:t>
            </a:r>
            <a:r>
              <a:rPr lang="en-US" sz="3400" dirty="0"/>
              <a:t> </a:t>
            </a:r>
            <a:r>
              <a:rPr lang="en-US" sz="3400" dirty="0" err="1"/>
              <a:t>имат</a:t>
            </a:r>
            <a:r>
              <a:rPr lang="en-US" sz="3400" dirty="0"/>
              <a:t> </a:t>
            </a:r>
            <a:r>
              <a:rPr lang="en-US" sz="3400" dirty="0" err="1"/>
              <a:t>много</a:t>
            </a:r>
            <a:r>
              <a:rPr lang="en-US" sz="3400" dirty="0"/>
              <a:t> </a:t>
            </a:r>
            <a:r>
              <a:rPr lang="en-US" sz="3400" dirty="0" err="1"/>
              <a:t>оценки</a:t>
            </a:r>
            <a:r>
              <a:rPr lang="en-US" sz="3400" dirty="0"/>
              <a:t>:</a:t>
            </a:r>
            <a:endParaRPr lang="en-US" sz="3400" dirty="0">
              <a:cs typeface="Calibri"/>
            </a:endParaRPr>
          </a:p>
          <a:p>
            <a:pPr marL="1255395" lvl="2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dirty="0" err="1">
                <a:sym typeface="Wingdings" panose="05000000000000000000" pitchFamily="2" charset="2"/>
              </a:rPr>
              <a:t>Петър</a:t>
            </a:r>
            <a:r>
              <a:rPr lang="en-US" sz="3200" dirty="0">
                <a:sym typeface="Wingdings" panose="05000000000000000000" pitchFamily="2" charset="2"/>
              </a:rPr>
              <a:t>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5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5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200" dirty="0">
                <a:sym typeface="Wingdings" panose="05000000000000000000" pitchFamily="2" charset="2"/>
              </a:rPr>
              <a:t>]</a:t>
            </a:r>
            <a:endParaRPr lang="en-US" sz="3200" dirty="0">
              <a:cs typeface="Calibri"/>
            </a:endParaRPr>
          </a:p>
          <a:p>
            <a:pPr marL="1255395" lvl="2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dirty="0" err="1">
                <a:sym typeface="Wingdings" panose="05000000000000000000" pitchFamily="2" charset="2"/>
              </a:rPr>
              <a:t>Кирил</a:t>
            </a:r>
            <a:r>
              <a:rPr lang="en-US" sz="3200" dirty="0">
                <a:sym typeface="Wingdings" panose="05000000000000000000" pitchFamily="2" charset="2"/>
              </a:rPr>
              <a:t>[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6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3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4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200" dirty="0">
                <a:sym typeface="Wingdings" panose="05000000000000000000" pitchFamily="2" charset="2"/>
              </a:rPr>
              <a:t>]</a:t>
            </a:r>
            <a:endParaRPr lang="en-US" sz="3200" dirty="0">
              <a:cs typeface="Calibri"/>
            </a:endParaRPr>
          </a:p>
          <a:p>
            <a:pPr marL="1255395" lvl="2" indent="-360045">
              <a:buClr>
                <a:schemeClr val="tx1"/>
              </a:buClr>
            </a:pPr>
            <a:endParaRPr lang="en-US" sz="3397" dirty="0">
              <a:cs typeface="Calibri"/>
            </a:endParaRPr>
          </a:p>
          <a:p>
            <a:pPr marL="1255395" lvl="2" indent="-360045">
              <a:buClr>
                <a:schemeClr val="tx1"/>
              </a:buClr>
            </a:pPr>
            <a:endParaRPr lang="en-US" sz="3397" dirty="0">
              <a:cs typeface="Calibri"/>
            </a:endParaRPr>
          </a:p>
          <a:p>
            <a:pPr marL="1255395" lvl="2" indent="-360045">
              <a:buClr>
                <a:schemeClr val="tx1"/>
              </a:buClr>
            </a:pPr>
            <a:endParaRPr lang="en-US" sz="3397" dirty="0">
              <a:cs typeface="Calibri"/>
            </a:endParaRPr>
          </a:p>
          <a:p>
            <a:pPr marL="1255395" lvl="2" indent="-360045">
              <a:buClr>
                <a:schemeClr val="tx1"/>
              </a:buClr>
            </a:pPr>
            <a:endParaRPr lang="en-US" sz="3397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Мулти-речник</a:t>
            </a:r>
            <a:endParaRPr lang="bg-BG" dirty="0" err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1976915" y="4406070"/>
            <a:ext cx="9381936" cy="2449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var grades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Dictionary&lt;string, List&lt;int&gt;&gt;()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grades["Peter"]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List&lt;int&gt;()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grades["Peter"].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300" noProof="1">
                <a:latin typeface="Consolas"/>
              </a:rPr>
              <a:t>5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grades["Kiril"]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List&lt;int&gt;() </a:t>
            </a:r>
            <a:r>
              <a:rPr lang="en-US" sz="2300" noProof="1">
                <a:latin typeface="Consolas"/>
              </a:rPr>
              <a:t>{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3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4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 </a:t>
            </a:r>
            <a:r>
              <a:rPr lang="en-US" sz="2300" noProof="1">
                <a:latin typeface="Consolas"/>
              </a:rPr>
              <a:t>};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Console.WriteLine(string.Join(" ", grades["Kiril"]);</a:t>
            </a:r>
            <a:endParaRPr lang="en-US" sz="2300" i="1" noProof="1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DFB5A9-2965-4997-81D0-B305C06418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3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 err="1">
                <a:cs typeface="Calibri"/>
              </a:rPr>
              <a:t>Напишете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програма</a:t>
            </a:r>
            <a:r>
              <a:rPr lang="en-US" sz="3600" dirty="0">
                <a:cs typeface="Calibri"/>
              </a:rPr>
              <a:t>, </a:t>
            </a:r>
            <a:r>
              <a:rPr lang="en-US" sz="3600" dirty="0" err="1">
                <a:cs typeface="Calibri"/>
              </a:rPr>
              <a:t>която</a:t>
            </a:r>
            <a:r>
              <a:rPr lang="en-US" sz="3600" dirty="0"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прочита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имената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на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учениците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и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оценките</a:t>
            </a:r>
            <a:endParaRPr lang="en-US" sz="3600" b="1" dirty="0" err="1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 err="1"/>
              <a:t>Отпечатайте</a:t>
            </a:r>
            <a:r>
              <a:rPr lang="en-US" sz="3600" dirty="0"/>
              <a:t> </a:t>
            </a:r>
            <a:r>
              <a:rPr lang="en-US" sz="3600" dirty="0" err="1"/>
              <a:t>оцениките</a:t>
            </a:r>
            <a:r>
              <a:rPr lang="en-US" sz="3600" dirty="0"/>
              <a:t> и </a:t>
            </a:r>
            <a:r>
              <a:rPr lang="en-US" sz="3600" dirty="0" err="1"/>
              <a:t>средно</a:t>
            </a:r>
            <a:r>
              <a:rPr lang="en-US" sz="3600" dirty="0"/>
              <a:t> </a:t>
            </a:r>
            <a:r>
              <a:rPr lang="en-US" sz="3600" dirty="0" err="1"/>
              <a:t>аретметичния</a:t>
            </a:r>
            <a:r>
              <a:rPr lang="en-US" sz="3600" dirty="0"/>
              <a:t> </a:t>
            </a:r>
            <a:r>
              <a:rPr lang="en-US" sz="3600" dirty="0" err="1"/>
              <a:t>успех</a:t>
            </a:r>
            <a:r>
              <a:rPr lang="en-US" sz="3600" dirty="0"/>
              <a:t> </a:t>
            </a:r>
            <a:r>
              <a:rPr lang="en-US" sz="3600" dirty="0" err="1"/>
              <a:t>за</a:t>
            </a:r>
            <a:r>
              <a:rPr lang="en-US" sz="3600" dirty="0"/>
              <a:t> </a:t>
            </a:r>
            <a:r>
              <a:rPr lang="en-US" sz="3600" dirty="0" err="1"/>
              <a:t>всеки</a:t>
            </a:r>
            <a:r>
              <a:rPr lang="en-US" sz="3600" dirty="0"/>
              <a:t> </a:t>
            </a:r>
            <a:r>
              <a:rPr lang="en-US" sz="3600" dirty="0" err="1"/>
              <a:t>ученик</a:t>
            </a:r>
            <a:endParaRPr lang="en-US" sz="3350" dirty="0" err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Средно</a:t>
            </a:r>
            <a:r>
              <a:rPr lang="en-US" sz="3950" dirty="0"/>
              <a:t> </a:t>
            </a:r>
            <a:r>
              <a:rPr lang="en-US" sz="3950" dirty="0" err="1"/>
              <a:t>аретметичен</a:t>
            </a:r>
            <a:r>
              <a:rPr lang="en-US" sz="3950" dirty="0"/>
              <a:t> </a:t>
            </a:r>
            <a:r>
              <a:rPr lang="en-US" sz="3950" dirty="0" err="1"/>
              <a:t>успех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ученици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3793" y="3351586"/>
            <a:ext cx="2735357" cy="32958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Ivancho 5.20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5.50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2.50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2.00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3.46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035307" y="4828833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17049" y="4274848"/>
            <a:ext cx="5574720" cy="1449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Ivancho -&gt; 5.20 (avg: 5.20)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-&gt; 5.50 2.50 3.46 (avg: 3.82)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-&gt; 2.00 3.00 (avg: 2.50)</a:t>
            </a:r>
            <a:endParaRPr lang="it-IT" sz="2000" b="1" noProof="1">
              <a:latin typeface="Consolas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E25BA72-4B51-4292-A11F-51056567E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15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183679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3300" dirty="0" err="1"/>
              <a:t>Решение</a:t>
            </a:r>
            <a:r>
              <a:rPr lang="en-US" sz="3300" dirty="0"/>
              <a:t>: </a:t>
            </a:r>
            <a:r>
              <a:rPr lang="en-US" sz="3300" dirty="0" err="1">
                <a:ea typeface="+mj-lt"/>
                <a:cs typeface="+mj-lt"/>
              </a:rPr>
              <a:t>Средно</a:t>
            </a:r>
            <a:r>
              <a:rPr lang="en-US" sz="3300" dirty="0">
                <a:ea typeface="+mj-lt"/>
                <a:cs typeface="+mj-lt"/>
              </a:rPr>
              <a:t> </a:t>
            </a:r>
            <a:r>
              <a:rPr lang="en-US" sz="3300" dirty="0" err="1">
                <a:ea typeface="+mj-lt"/>
                <a:cs typeface="+mj-lt"/>
              </a:rPr>
              <a:t>аретметичен</a:t>
            </a:r>
            <a:r>
              <a:rPr lang="en-US" sz="3300" dirty="0">
                <a:ea typeface="+mj-lt"/>
                <a:cs typeface="+mj-lt"/>
              </a:rPr>
              <a:t> </a:t>
            </a:r>
            <a:r>
              <a:rPr lang="en-US" sz="3300" dirty="0" err="1">
                <a:ea typeface="+mj-lt"/>
                <a:cs typeface="+mj-lt"/>
              </a:rPr>
              <a:t>успех</a:t>
            </a:r>
            <a:r>
              <a:rPr lang="en-US" sz="3300" dirty="0">
                <a:ea typeface="+mj-lt"/>
                <a:cs typeface="+mj-lt"/>
              </a:rPr>
              <a:t> </a:t>
            </a:r>
            <a:r>
              <a:rPr lang="en-US" sz="3300" dirty="0" err="1">
                <a:ea typeface="+mj-lt"/>
                <a:cs typeface="+mj-lt"/>
              </a:rPr>
              <a:t>на</a:t>
            </a:r>
            <a:r>
              <a:rPr lang="en-US" sz="3300" dirty="0">
                <a:ea typeface="+mj-lt"/>
                <a:cs typeface="+mj-lt"/>
              </a:rPr>
              <a:t> </a:t>
            </a:r>
            <a:r>
              <a:rPr lang="en-US" sz="3300" dirty="0" err="1">
                <a:ea typeface="+mj-lt"/>
                <a:cs typeface="+mj-lt"/>
              </a:rPr>
              <a:t>ученици</a:t>
            </a:r>
            <a:r>
              <a:rPr lang="en-US" sz="3300" dirty="0"/>
              <a:t> (1)</a:t>
            </a:r>
            <a:endParaRPr lang="en-US" sz="3300" b="0" dirty="0">
              <a:cs typeface="Calibri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445202" y="1306796"/>
            <a:ext cx="930159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grades = new Dictionary&lt;string, List&lt;double&gt;&gt;();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n = int.Parse(</a:t>
            </a:r>
            <a:r>
              <a:rPr lang="en-US" sz="2400" dirty="0" err="1"/>
              <a:t>Console.ReadLine</a:t>
            </a:r>
            <a:r>
              <a:rPr lang="en-US" sz="2400" dirty="0"/>
              <a:t>());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 (int i = 0; i &lt; n; i++)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tokens = Console.ReadLine().Split();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name = tokens[0];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grade = double.Parse(tokens[1]);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if (!grades.ContainsKey(name))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grades[name] = new List&lt;double&gt;();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grades[name].Add(grade);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 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Продължаваме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на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следващият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слайд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... 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40217" y="3335563"/>
            <a:ext cx="4073019" cy="1206891"/>
          </a:xfrm>
          <a:prstGeom prst="wedgeRoundRectCallout">
            <a:avLst>
              <a:gd name="adj1" fmla="val -62527"/>
              <a:gd name="adj2" fmla="val 501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  <a:cs typeface="Calibri"/>
              </a:rPr>
              <a:t>Уверете се, че списъците са създадени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43274" y="4880859"/>
            <a:ext cx="3087613" cy="1250433"/>
          </a:xfrm>
          <a:prstGeom prst="wedgeRoundRectCallout">
            <a:avLst>
              <a:gd name="adj1" fmla="val -61523"/>
              <a:gd name="adj2" fmla="val -259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</a:rPr>
              <a:t>Добавете оценки в списъка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2704E59-7703-4555-AA16-D960AA5540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64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 err="1">
                <a:ea typeface="+mj-lt"/>
                <a:cs typeface="+mj-lt"/>
              </a:rPr>
              <a:t>Решение</a:t>
            </a:r>
            <a:r>
              <a:rPr lang="en-US" sz="3300" dirty="0"/>
              <a:t>: </a:t>
            </a:r>
            <a:r>
              <a:rPr lang="en-US" sz="3300" dirty="0" err="1">
                <a:ea typeface="+mj-lt"/>
                <a:cs typeface="+mj-lt"/>
              </a:rPr>
              <a:t>Средно</a:t>
            </a:r>
            <a:r>
              <a:rPr lang="en-US" sz="3300" dirty="0">
                <a:ea typeface="+mj-lt"/>
                <a:cs typeface="+mj-lt"/>
              </a:rPr>
              <a:t> </a:t>
            </a:r>
            <a:r>
              <a:rPr lang="en-US" sz="3300" dirty="0" err="1">
                <a:ea typeface="+mj-lt"/>
                <a:cs typeface="+mj-lt"/>
              </a:rPr>
              <a:t>аретметичен</a:t>
            </a:r>
            <a:r>
              <a:rPr lang="en-US" sz="3300" dirty="0">
                <a:ea typeface="+mj-lt"/>
                <a:cs typeface="+mj-lt"/>
              </a:rPr>
              <a:t> </a:t>
            </a:r>
            <a:r>
              <a:rPr lang="en-US" sz="3300" dirty="0" err="1">
                <a:ea typeface="+mj-lt"/>
                <a:cs typeface="+mj-lt"/>
              </a:rPr>
              <a:t>успех</a:t>
            </a:r>
            <a:r>
              <a:rPr lang="en-US" sz="3300" dirty="0">
                <a:ea typeface="+mj-lt"/>
                <a:cs typeface="+mj-lt"/>
              </a:rPr>
              <a:t> </a:t>
            </a:r>
            <a:r>
              <a:rPr lang="en-US" sz="3300" dirty="0" err="1">
                <a:ea typeface="+mj-lt"/>
                <a:cs typeface="+mj-lt"/>
              </a:rPr>
              <a:t>на</a:t>
            </a:r>
            <a:r>
              <a:rPr lang="en-US" sz="3300" dirty="0">
                <a:ea typeface="+mj-lt"/>
                <a:cs typeface="+mj-lt"/>
              </a:rPr>
              <a:t> </a:t>
            </a:r>
            <a:r>
              <a:rPr lang="en-US" sz="3300" dirty="0" err="1">
                <a:ea typeface="+mj-lt"/>
                <a:cs typeface="+mj-lt"/>
              </a:rPr>
              <a:t>ученици</a:t>
            </a:r>
            <a:r>
              <a:rPr lang="en-US" sz="3300" dirty="0"/>
              <a:t> (2)</a:t>
            </a:r>
            <a:endParaRPr lang="bg-BG" sz="3300" dirty="0">
              <a:cs typeface="Calibri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68002" y="1224000"/>
            <a:ext cx="8455997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foreach (var pair in grades)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name = </a:t>
            </a:r>
            <a:r>
              <a:rPr lang="en-US" sz="2400" dirty="0" err="1"/>
              <a:t>pair.Key</a:t>
            </a:r>
            <a:r>
              <a:rPr lang="en-US" sz="2400" dirty="0"/>
              <a:t>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studentGrades = </a:t>
            </a:r>
            <a:r>
              <a:rPr lang="en-US" sz="2400" dirty="0" err="1"/>
              <a:t>pair.Value</a:t>
            </a:r>
            <a:r>
              <a:rPr lang="en-US" sz="2400" dirty="0"/>
              <a:t>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average = </a:t>
            </a:r>
            <a:r>
              <a:rPr lang="en-US" sz="2400" dirty="0" err="1"/>
              <a:t>studentGrades.Average</a:t>
            </a:r>
            <a:r>
              <a:rPr lang="en-US" sz="2400" dirty="0"/>
              <a:t>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Console.Write($"{name} -&gt; ");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foreach (var grade in studentGrades)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Console.Write($"{grade:f2} ");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Console.WriteLine($"(avg: {average:f2})");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1800064"/>
            <a:ext cx="5488570" cy="539859"/>
          </a:xfrm>
          <a:prstGeom prst="wedgeRoundRectCallout">
            <a:avLst>
              <a:gd name="adj1" fmla="val -56671"/>
              <a:gd name="adj2" fmla="val -549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99" b="1" noProof="1">
                <a:solidFill>
                  <a:srgbClr val="FFFFFF"/>
                </a:solidFill>
              </a:rPr>
              <a:t>KeyValuePair&lt;string, List&lt;double&gt;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B78CBA3-83F3-43A4-9BD9-F4DB4A9A4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2992C-7F51-4271-926B-CC9E46FEDAB9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/>
              <a:t>Тествайте</a:t>
            </a:r>
            <a:r>
              <a:rPr lang="en-US" sz="1950" dirty="0"/>
              <a:t> </a:t>
            </a:r>
            <a:r>
              <a:rPr lang="en-US" sz="1950" dirty="0" err="1"/>
              <a:t>решението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https://judge.softuni.org/Contests/Practice/Index/3178#4</a:t>
            </a:r>
            <a:endParaRPr lang="en-US" sz="1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262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7610" y="1121745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 err="1">
                <a:cs typeface="Calibri"/>
              </a:rPr>
              <a:t>Речници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съдържащи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речници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като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стойност</a:t>
            </a:r>
            <a:endParaRPr lang="en-US" sz="3600" dirty="0" err="1"/>
          </a:p>
          <a:p>
            <a:pPr marL="360045" indent="-360045"/>
            <a:r>
              <a:rPr lang="en-US" sz="3600" dirty="0" err="1"/>
              <a:t>Пример</a:t>
            </a:r>
            <a:r>
              <a:rPr lang="en-US" sz="3600" dirty="0"/>
              <a:t>: </a:t>
            </a:r>
            <a:r>
              <a:rPr lang="en-US" sz="3600" dirty="0" err="1"/>
              <a:t>населенито</a:t>
            </a:r>
            <a:r>
              <a:rPr lang="en-US" sz="3600" dirty="0"/>
              <a:t> </a:t>
            </a:r>
            <a:r>
              <a:rPr lang="en-US" sz="3600" dirty="0" err="1"/>
              <a:t>по</a:t>
            </a:r>
            <a:r>
              <a:rPr lang="en-US" sz="3600" dirty="0"/>
              <a:t> </a:t>
            </a:r>
            <a:r>
              <a:rPr lang="en-US" sz="3600" dirty="0" err="1"/>
              <a:t>държави</a:t>
            </a:r>
            <a:r>
              <a:rPr lang="en-US" sz="3600" dirty="0"/>
              <a:t> и </a:t>
            </a:r>
            <a:r>
              <a:rPr lang="en-US" sz="3600" dirty="0" err="1"/>
              <a:t>градове</a:t>
            </a:r>
            <a:endParaRPr lang="en-US" sz="3600" dirty="0" err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ea typeface="+mj-lt"/>
                <a:cs typeface="+mj-lt"/>
              </a:rPr>
              <a:t>Вложени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речници</a:t>
            </a:r>
            <a:endParaRPr lang="bg-BG"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87881" y="2754177"/>
            <a:ext cx="4972958" cy="95385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Sofia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Plovdiv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338,657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87881" y="3930924"/>
            <a:ext cx="4972958" cy="89271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London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Manchester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87881" y="5061138"/>
            <a:ext cx="4972958" cy="93219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New York City, NY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Washington, DC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658,893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567609" y="3002565"/>
            <a:ext cx="1063735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819160" y="3078745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567609" y="4179705"/>
            <a:ext cx="1063735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819160" y="4255885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567609" y="5349402"/>
            <a:ext cx="1063735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819160" y="5425582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8B01A79B-8161-4847-A09A-F5CE1DCADA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0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79" y="1196706"/>
            <a:ext cx="11920754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>
                <a:cs typeface="Calibri"/>
              </a:rPr>
              <a:t>Напишете програма, която събира информация за </a:t>
            </a:r>
            <a:r>
              <a:rPr lang="bg-BG" sz="3350" b="1" dirty="0">
                <a:solidFill>
                  <a:schemeClr val="bg1"/>
                </a:solidFill>
                <a:cs typeface="Calibri"/>
              </a:rPr>
              <a:t>хранителни магазини</a:t>
            </a:r>
            <a:endParaRPr lang="bg-BG" sz="3350" b="1" dirty="0">
              <a:solidFill>
                <a:schemeClr val="bg1"/>
              </a:solidFill>
            </a:endParaRPr>
          </a:p>
          <a:p>
            <a:pPr marL="360045" indent="-360045"/>
            <a:r>
              <a:rPr lang="en-GB" sz="3350" dirty="0" err="1">
                <a:cs typeface="Calibri"/>
              </a:rPr>
              <a:t>Ако</a:t>
            </a:r>
            <a:r>
              <a:rPr lang="en-GB" sz="3350" dirty="0">
                <a:cs typeface="Calibri"/>
              </a:rPr>
              <a:t> </a:t>
            </a:r>
            <a:r>
              <a:rPr lang="en-GB" sz="3350" dirty="0" err="1">
                <a:cs typeface="Calibri"/>
              </a:rPr>
              <a:t>получите</a:t>
            </a:r>
            <a:r>
              <a:rPr lang="en-GB" sz="3350" dirty="0">
                <a:cs typeface="Calibri"/>
              </a:rPr>
              <a:t> </a:t>
            </a:r>
            <a:r>
              <a:rPr lang="en-GB" sz="3350" dirty="0" err="1">
                <a:cs typeface="Calibri"/>
              </a:rPr>
              <a:t>магазин</a:t>
            </a:r>
            <a:r>
              <a:rPr lang="en-GB" sz="3350" dirty="0">
                <a:cs typeface="Calibri"/>
              </a:rPr>
              <a:t>, </a:t>
            </a:r>
            <a:r>
              <a:rPr lang="en-GB" sz="3350" dirty="0" err="1">
                <a:cs typeface="Calibri"/>
              </a:rPr>
              <a:t>който</a:t>
            </a:r>
            <a:r>
              <a:rPr lang="en-GB" sz="3350" dirty="0">
                <a:cs typeface="Calibri"/>
              </a:rPr>
              <a:t> </a:t>
            </a:r>
            <a:r>
              <a:rPr lang="en-GB" sz="3350" dirty="0" err="1">
                <a:cs typeface="Calibri"/>
              </a:rPr>
              <a:t>съществува</a:t>
            </a:r>
            <a:r>
              <a:rPr lang="en-GB" sz="3350" dirty="0">
                <a:cs typeface="Calibri"/>
              </a:rPr>
              <a:t> </a:t>
            </a:r>
            <a:r>
              <a:rPr lang="en-GB" sz="3350" dirty="0" err="1">
                <a:cs typeface="Calibri"/>
              </a:rPr>
              <a:t>просто</a:t>
            </a:r>
            <a:r>
              <a:rPr lang="en-GB" sz="3350" dirty="0">
                <a:cs typeface="Calibri"/>
              </a:rPr>
              <a:t> </a:t>
            </a:r>
            <a:r>
              <a:rPr lang="en-GB" sz="3350" b="1" dirty="0" err="1">
                <a:solidFill>
                  <a:schemeClr val="bg1"/>
                </a:solidFill>
                <a:cs typeface="Calibri"/>
              </a:rPr>
              <a:t>добавете</a:t>
            </a:r>
            <a:r>
              <a:rPr lang="en-GB" sz="33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GB" sz="3350" b="1" dirty="0" err="1">
                <a:solidFill>
                  <a:schemeClr val="bg1"/>
                </a:solidFill>
                <a:cs typeface="Calibri"/>
              </a:rPr>
              <a:t>продукта</a:t>
            </a:r>
            <a:endParaRPr lang="en-GB" sz="335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r>
              <a:rPr lang="bg-BG" sz="3350" dirty="0"/>
              <a:t>Сортирайте речника по </a:t>
            </a:r>
            <a:r>
              <a:rPr lang="bg-BG" sz="3350" b="1" dirty="0">
                <a:solidFill>
                  <a:schemeClr val="bg1"/>
                </a:solidFill>
              </a:rPr>
              <a:t>имена на магазина</a:t>
            </a:r>
            <a:endParaRPr lang="bg-BG" sz="33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Хранителен</a:t>
            </a:r>
            <a:r>
              <a:rPr lang="en-US" sz="3950" dirty="0"/>
              <a:t> </a:t>
            </a:r>
            <a:r>
              <a:rPr lang="en-US" sz="3950" dirty="0" err="1"/>
              <a:t>магазин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15" y="4466823"/>
            <a:ext cx="3870956" cy="2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lidl, juice, 2.30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kaufland, banana, 1.10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lidl, grape, 2.20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4667599" y="5310506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601" y="4275091"/>
            <a:ext cx="5031251" cy="25257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199" b="1" noProof="1">
                <a:latin typeface="Consolas" pitchFamily="49" charset="0"/>
              </a:rPr>
              <a:t>kaufland-&gt;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199" b="1" noProof="1">
                <a:latin typeface="Consolas" pitchFamily="49" charset="0"/>
              </a:rPr>
              <a:t>Product: banana, Price: 1.1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199" b="1" noProof="1">
                <a:latin typeface="Consolas" pitchFamily="49" charset="0"/>
              </a:rPr>
              <a:t>lidl-&gt;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199" b="1" noProof="1">
                <a:latin typeface="Consolas" pitchFamily="49" charset="0"/>
              </a:rPr>
              <a:t>Product: juice, Price: 2.3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199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580" y="6341686"/>
            <a:ext cx="3286987" cy="463012"/>
          </a:xfrm>
          <a:prstGeom prst="wedgeRoundRectCallout">
            <a:avLst>
              <a:gd name="adj1" fmla="val -60002"/>
              <a:gd name="adj2" fmla="val -418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750" b="1" noProof="1">
                <a:solidFill>
                  <a:srgbClr val="FFFFFF"/>
                </a:solidFill>
              </a:rPr>
              <a:t>Край на програмата</a:t>
            </a:r>
            <a:endParaRPr lang="bg-BG" dirty="0"/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328" y="4133269"/>
            <a:ext cx="3958810" cy="463012"/>
          </a:xfrm>
          <a:prstGeom prst="wedgeRoundRectCallout">
            <a:avLst>
              <a:gd name="adj1" fmla="val -55311"/>
              <a:gd name="adj2" fmla="val 531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799" b="1" noProof="1">
                <a:solidFill>
                  <a:srgbClr val="FFFFFF"/>
                </a:solidFill>
              </a:rPr>
              <a:t>{shop}, {product}, {price}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F24DDF4-7731-4262-AC7E-A0F5D9D220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431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Хранителен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магазин</a:t>
            </a:r>
            <a:r>
              <a:rPr lang="en-US" sz="3950" dirty="0"/>
              <a:t> (1)</a:t>
            </a:r>
            <a:endParaRPr lang="en-US" sz="395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665" y="1556793"/>
            <a:ext cx="11244671" cy="4357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var shops = new Dictionary&lt;string, Dictionary&lt;string, double&gt;&gt;();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line;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while ((line = Console.ReadLine()) != "Revision")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string[] productsInfo = line.Split(", ")</a:t>
            </a:r>
            <a:r>
              <a:rPr lang="bg-BG" sz="2400" dirty="0"/>
              <a:t>;</a:t>
            </a:r>
            <a:endParaRPr lang="en-GB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 shop = productsInfo[0];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 product = productsInfo[1];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double price = double.Parse(productsInfo[2]);</a:t>
            </a:r>
            <a:r>
              <a:rPr lang="en-US" sz="2400" dirty="0"/>
              <a:t>  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Продължаваме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на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следващият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слайд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 ... </a:t>
            </a:r>
            <a:endParaRPr lang="en-US" sz="2400" b="0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3C1129-B3F9-478A-985D-C81E62895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28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359000"/>
            <a:ext cx="9049234" cy="520739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Dictionary&lt;K, V&gt;</a:t>
            </a:r>
            <a:endParaRPr lang="en-US" sz="3599" dirty="0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sz="3550" b="1" dirty="0" err="1">
                <a:solidFill>
                  <a:schemeClr val="bg1"/>
                </a:solidFill>
              </a:rPr>
              <a:t>Мулти-речници</a:t>
            </a:r>
            <a:endParaRPr lang="en-US" sz="3550" b="1" dirty="0" err="1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350" dirty="0" err="1"/>
              <a:t>Ключ</a:t>
            </a:r>
            <a:r>
              <a:rPr lang="en-US" sz="3350" dirty="0"/>
              <a:t> с </a:t>
            </a:r>
            <a:r>
              <a:rPr lang="en-US" sz="3350" dirty="0" err="1"/>
              <a:t>множество</a:t>
            </a:r>
            <a:r>
              <a:rPr lang="en-US" sz="3350" dirty="0"/>
              <a:t> </a:t>
            </a:r>
            <a:r>
              <a:rPr lang="en-US" sz="3350" dirty="0" err="1"/>
              <a:t>стойности</a:t>
            </a:r>
            <a:endParaRPr lang="en-US" sz="3350" dirty="0" err="1">
              <a:cs typeface="Calibri"/>
            </a:endParaRPr>
          </a:p>
          <a:p>
            <a:pPr lvl="1" indent="-360045"/>
            <a:r>
              <a:rPr lang="en-US" sz="3350" dirty="0" err="1"/>
              <a:t>Речник</a:t>
            </a:r>
            <a:r>
              <a:rPr lang="en-US" sz="3350" dirty="0"/>
              <a:t>, </a:t>
            </a:r>
            <a:r>
              <a:rPr lang="en-US" sz="3350" dirty="0" err="1"/>
              <a:t>който</a:t>
            </a:r>
            <a:r>
              <a:rPr lang="en-US" sz="3350" dirty="0"/>
              <a:t> </a:t>
            </a:r>
            <a:r>
              <a:rPr lang="en-US" sz="3350" dirty="0" err="1"/>
              <a:t>съдържа</a:t>
            </a:r>
            <a:r>
              <a:rPr lang="en-US" sz="3350" dirty="0"/>
              <a:t> </a:t>
            </a:r>
            <a:r>
              <a:rPr lang="en-US" sz="3350" dirty="0" err="1"/>
              <a:t>много</a:t>
            </a:r>
            <a:r>
              <a:rPr lang="en-US" sz="3350" dirty="0"/>
              <a:t> </a:t>
            </a:r>
            <a:r>
              <a:rPr lang="en-US" sz="3350" dirty="0" err="1"/>
              <a:t>речници</a:t>
            </a:r>
            <a:endParaRPr lang="en-US" sz="3350" dirty="0" err="1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Set&lt;T&gt;</a:t>
            </a:r>
            <a:endParaRPr lang="en-US" sz="3599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</a:rPr>
              <a:t>HashSet&lt;T&gt;</a:t>
            </a:r>
            <a:r>
              <a:rPr lang="en-US" sz="3350" b="1" noProof="1"/>
              <a:t> </a:t>
            </a:r>
            <a:r>
              <a:rPr lang="en-US" sz="3350" noProof="1"/>
              <a:t>и </a:t>
            </a:r>
            <a:r>
              <a:rPr lang="en-US" sz="3350" b="1" noProof="1">
                <a:solidFill>
                  <a:schemeClr val="bg1"/>
                </a:solidFill>
              </a:rPr>
              <a:t>SortedSet&lt;T&gt;</a:t>
            </a:r>
            <a:endParaRPr lang="en-US" sz="3350" b="1" noProof="1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</a:rPr>
              <a:t>List&lt;T&gt;</a:t>
            </a:r>
            <a:r>
              <a:rPr lang="en-US" sz="3350" b="1" noProof="1"/>
              <a:t> </a:t>
            </a:r>
            <a:r>
              <a:rPr lang="en-US" sz="3350" noProof="1"/>
              <a:t>срещу </a:t>
            </a:r>
            <a:r>
              <a:rPr lang="en-US" sz="3350" b="1" noProof="1">
                <a:solidFill>
                  <a:schemeClr val="bg1"/>
                </a:solidFill>
              </a:rPr>
              <a:t>Set&lt;T&gt;</a:t>
            </a:r>
            <a:endParaRPr lang="en-US" sz="3350" b="1" noProof="1">
              <a:solidFill>
                <a:schemeClr val="bg1"/>
              </a:solidFill>
              <a:cs typeface="Calibri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Съдържание</a:t>
            </a:r>
            <a:endParaRPr lang="bg-BG" dirty="0" err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EC87D9-E17F-44B9-8393-80A54964B1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4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Хранителен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магазин</a:t>
            </a:r>
            <a:r>
              <a:rPr lang="en-US" sz="3950" dirty="0"/>
              <a:t> (2)</a:t>
            </a:r>
            <a:endParaRPr lang="en-US" sz="395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2326" y="1359000"/>
            <a:ext cx="10347349" cy="4819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199" dirty="0"/>
              <a:t>  </a:t>
            </a:r>
            <a:r>
              <a:rPr lang="en-GB" sz="2400" dirty="0"/>
              <a:t>if (!shops.ContainsKey(shop))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  shops.Add(shop, new Dictionary&lt;string, double&gt;());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} </a:t>
            </a:r>
          </a:p>
          <a:p>
            <a:r>
              <a:rPr lang="en-GB" sz="2400" dirty="0"/>
              <a:t>  shops[shop].Add(product, price);</a:t>
            </a:r>
          </a:p>
          <a:p>
            <a:r>
              <a:rPr lang="en-GB" sz="2400" dirty="0"/>
              <a:t>}</a:t>
            </a:r>
            <a:endParaRPr lang="bg-BG" sz="2400" dirty="0"/>
          </a:p>
          <a:p>
            <a:endParaRPr lang="en-GB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var orderedShops = </a:t>
            </a:r>
            <a:r>
              <a:rPr lang="en-GB" sz="2400" dirty="0" err="1"/>
              <a:t>shops.OrderBy</a:t>
            </a:r>
            <a:r>
              <a:rPr lang="en-GB" sz="2400" dirty="0"/>
              <a:t>(s =&gt; </a:t>
            </a:r>
            <a:r>
              <a:rPr lang="en-GB" sz="2400" dirty="0" err="1"/>
              <a:t>s.Key</a:t>
            </a:r>
            <a:r>
              <a:rPr lang="en-GB" sz="2400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.ToDictionary(x =&gt; x.Key, x =&gt; </a:t>
            </a:r>
            <a:r>
              <a:rPr lang="en-GB" sz="2400" dirty="0" err="1"/>
              <a:t>x.Value</a:t>
            </a:r>
            <a:r>
              <a:rPr lang="en-GB" sz="2400" dirty="0"/>
              <a:t>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i="1" dirty="0">
              <a:solidFill>
                <a:schemeClr val="accent2"/>
              </a:solidFill>
            </a:endParaRPr>
          </a:p>
          <a:p>
            <a:r>
              <a:rPr lang="en-GB" sz="2400" i="1" dirty="0">
                <a:solidFill>
                  <a:schemeClr val="accent2"/>
                </a:solidFill>
                <a:latin typeface="Consolas"/>
              </a:rPr>
              <a:t>// </a:t>
            </a:r>
            <a:r>
              <a:rPr lang="en-GB" sz="2400" dirty="0">
                <a:solidFill>
                  <a:schemeClr val="accent2"/>
                </a:solidFill>
                <a:latin typeface="Consolas"/>
              </a:rPr>
              <a:t>TODO:</a:t>
            </a:r>
            <a:r>
              <a:rPr lang="en-GB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GB" sz="2400" i="1" dirty="0" err="1">
                <a:solidFill>
                  <a:schemeClr val="accent2"/>
                </a:solidFill>
                <a:latin typeface="Consolas"/>
              </a:rPr>
              <a:t>Отпечатайте</a:t>
            </a:r>
            <a:r>
              <a:rPr lang="en-GB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GB" sz="2400" i="1" dirty="0" err="1">
                <a:solidFill>
                  <a:schemeClr val="accent2"/>
                </a:solidFill>
                <a:latin typeface="Consolas"/>
              </a:rPr>
              <a:t>сортирания</a:t>
            </a:r>
            <a:r>
              <a:rPr lang="en-GB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GB" sz="2400" i="1" dirty="0" err="1">
                <a:solidFill>
                  <a:schemeClr val="accent2"/>
                </a:solidFill>
                <a:latin typeface="Consolas"/>
              </a:rPr>
              <a:t>речник</a:t>
            </a:r>
            <a:endParaRPr lang="en-US" sz="2400" i="1" dirty="0" err="1">
              <a:solidFill>
                <a:schemeClr val="accent2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105" y="2665084"/>
            <a:ext cx="4318943" cy="951378"/>
          </a:xfrm>
          <a:prstGeom prst="wedgeRoundRectCallout">
            <a:avLst>
              <a:gd name="adj1" fmla="val -40596"/>
              <a:gd name="adj2" fmla="val -59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  <a:cs typeface="Calibri"/>
              </a:rPr>
              <a:t>Уверете се, че речниците са създадени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4F3514E-38D2-4396-A180-42FEE0458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16E41-D0C8-4565-9A69-F617B774921A}"/>
              </a:ext>
            </a:extLst>
          </p:cNvPr>
          <p:cNvSpPr txBox="1"/>
          <p:nvPr/>
        </p:nvSpPr>
        <p:spPr>
          <a:xfrm>
            <a:off x="625262" y="635912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/>
              <a:t>Тествайте</a:t>
            </a:r>
            <a:r>
              <a:rPr lang="en-US" sz="1950" dirty="0"/>
              <a:t> </a:t>
            </a:r>
            <a:r>
              <a:rPr lang="en-US" sz="1950" dirty="0" err="1"/>
              <a:t>решението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https://judge.softuni.org/Contests/Practice/Index/3178#5</a:t>
            </a:r>
            <a:endParaRPr lang="en-US" sz="1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279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345" y="1119925"/>
            <a:ext cx="12395038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Font typeface="Wingdings"/>
              <a:buChar char="§"/>
            </a:pPr>
            <a:r>
              <a:rPr lang="en-US" sz="3350" dirty="0" err="1">
                <a:ea typeface="+mn-lt"/>
                <a:cs typeface="+mn-lt"/>
              </a:rPr>
              <a:t>Напишете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програма</a:t>
            </a:r>
            <a:r>
              <a:rPr lang="en-US" sz="3350" dirty="0">
                <a:ea typeface="+mn-lt"/>
                <a:cs typeface="+mn-lt"/>
              </a:rPr>
              <a:t>, </a:t>
            </a:r>
            <a:r>
              <a:rPr lang="en-US" sz="3350" dirty="0" err="1">
                <a:ea typeface="+mn-lt"/>
                <a:cs typeface="+mn-lt"/>
              </a:rPr>
              <a:t>която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чете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b="1" dirty="0" err="1">
                <a:solidFill>
                  <a:schemeClr val="bg1"/>
                </a:solidFill>
                <a:ea typeface="+mn-lt"/>
                <a:cs typeface="+mn-lt"/>
              </a:rPr>
              <a:t>континенти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n-US" sz="3350" b="1" dirty="0" err="1">
                <a:solidFill>
                  <a:schemeClr val="bg1"/>
                </a:solidFill>
                <a:ea typeface="+mn-lt"/>
                <a:cs typeface="+mn-lt"/>
              </a:rPr>
              <a:t>държави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 и </a:t>
            </a:r>
            <a:b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3350" b="1" dirty="0" err="1">
                <a:solidFill>
                  <a:schemeClr val="bg1"/>
                </a:solidFill>
                <a:ea typeface="+mn-lt"/>
                <a:cs typeface="+mn-lt"/>
              </a:rPr>
              <a:t>градове</a:t>
            </a:r>
            <a:r>
              <a:rPr lang="en-US" sz="3350" dirty="0">
                <a:ea typeface="+mn-lt"/>
                <a:cs typeface="+mn-lt"/>
              </a:rPr>
              <a:t>. </a:t>
            </a:r>
            <a:r>
              <a:rPr lang="en-US" sz="3350" dirty="0" err="1">
                <a:ea typeface="+mn-lt"/>
                <a:cs typeface="+mn-lt"/>
              </a:rPr>
              <a:t>След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това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ги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сложете</a:t>
            </a:r>
            <a:r>
              <a:rPr lang="en-US" sz="3350" dirty="0">
                <a:ea typeface="+mn-lt"/>
                <a:cs typeface="+mn-lt"/>
              </a:rPr>
              <a:t> в </a:t>
            </a:r>
            <a:r>
              <a:rPr lang="en-US" sz="3350" b="1" dirty="0" err="1">
                <a:solidFill>
                  <a:schemeClr val="bg1"/>
                </a:solidFill>
                <a:ea typeface="+mn-lt"/>
                <a:cs typeface="+mn-lt"/>
              </a:rPr>
              <a:t>сложен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350" b="1" dirty="0" err="1">
                <a:solidFill>
                  <a:schemeClr val="bg1"/>
                </a:solidFill>
                <a:ea typeface="+mn-lt"/>
                <a:cs typeface="+mn-lt"/>
              </a:rPr>
              <a:t>списък</a:t>
            </a:r>
            <a:r>
              <a:rPr lang="en-US" sz="3350" dirty="0">
                <a:ea typeface="+mn-lt"/>
                <a:cs typeface="+mn-lt"/>
              </a:rPr>
              <a:t> и </a:t>
            </a:r>
            <a:r>
              <a:rPr lang="en-US" sz="3350" dirty="0" err="1">
                <a:ea typeface="+mn-lt"/>
                <a:cs typeface="+mn-lt"/>
              </a:rPr>
              <a:t>ги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отпечатайте</a:t>
            </a:r>
            <a:endParaRPr lang="en-US" sz="335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Градове</a:t>
            </a:r>
            <a:r>
              <a:rPr lang="en-US" sz="3950" dirty="0"/>
              <a:t> </a:t>
            </a:r>
            <a:r>
              <a:rPr lang="en-US" sz="3950" dirty="0" err="1"/>
              <a:t>по</a:t>
            </a:r>
            <a:r>
              <a:rPr lang="en-US" sz="3950" dirty="0"/>
              <a:t> </a:t>
            </a:r>
            <a:r>
              <a:rPr lang="en-US" sz="3950" dirty="0" err="1"/>
              <a:t>континент</a:t>
            </a:r>
            <a:r>
              <a:rPr lang="en-US" sz="3950" dirty="0"/>
              <a:t> и </a:t>
            </a:r>
            <a:r>
              <a:rPr lang="en-US" sz="3950" dirty="0" err="1"/>
              <a:t>държава</a:t>
            </a:r>
            <a:endParaRPr lang="en-US" sz="3950" dirty="0" err="1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8609" y="2521131"/>
            <a:ext cx="3699564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Bulgaria Sofia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 China Beijing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 Japan Tokyo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Poland Warsaw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Germany Berlin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5670" y="4103285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181" y="2514840"/>
            <a:ext cx="4708773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Europe: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Bulgaria -&gt; Sofia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Poland -&gt; Warsaw, Poznan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Germany -&gt; Berlin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Asia: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China -&gt; Beijing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F5BC65F-28D9-45D0-9B48-9D248CFEA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085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Градове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по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континент</a:t>
            </a:r>
            <a:r>
              <a:rPr lang="en-US" sz="3950" dirty="0">
                <a:ea typeface="+mj-lt"/>
                <a:cs typeface="+mj-lt"/>
              </a:rPr>
              <a:t> и </a:t>
            </a:r>
            <a:r>
              <a:rPr lang="en-US" sz="3950" dirty="0" err="1">
                <a:ea typeface="+mj-lt"/>
                <a:cs typeface="+mj-lt"/>
              </a:rPr>
              <a:t>държава</a:t>
            </a:r>
            <a:r>
              <a:rPr lang="en-US" sz="3950" dirty="0"/>
              <a:t> 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7394" y="1628801"/>
            <a:ext cx="11057212" cy="4280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continentsData = </a:t>
            </a:r>
            <a:br>
              <a:rPr lang="en-US" sz="2400" dirty="0"/>
            </a:br>
            <a:r>
              <a:rPr lang="en-US" sz="2400" dirty="0"/>
              <a:t>   new Dictionary&lt;string, Dictionary&lt;string, List&lt;string&gt;&gt;&gt;();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n = int.Parse(</a:t>
            </a:r>
            <a:r>
              <a:rPr lang="en-US" sz="2400" dirty="0" err="1"/>
              <a:t>Console.ReadLine</a:t>
            </a:r>
            <a:r>
              <a:rPr lang="en-US" sz="2400" dirty="0"/>
              <a:t>());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 (int i = 0; i &lt; n; i++)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tokens = Console.ReadLine().Split();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continent = tokens[0];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country = tokens[1];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city = tokens[2];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/>
              </a:rPr>
              <a:t> 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Продължаваме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на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следващият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слайд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 ... </a:t>
            </a:r>
            <a:endParaRPr lang="en-US" sz="2400" b="0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F020EB4-69AE-4547-BC6D-47E719D54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10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 err="1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Градове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по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континент</a:t>
            </a:r>
            <a:r>
              <a:rPr lang="en-US" sz="3950" dirty="0">
                <a:ea typeface="+mj-lt"/>
                <a:cs typeface="+mj-lt"/>
              </a:rPr>
              <a:t> и </a:t>
            </a:r>
            <a:r>
              <a:rPr lang="en-US" sz="3950" dirty="0" err="1">
                <a:ea typeface="+mj-lt"/>
                <a:cs typeface="+mj-lt"/>
              </a:rPr>
              <a:t>държава</a:t>
            </a:r>
            <a:r>
              <a:rPr lang="en-US" sz="3950" dirty="0"/>
              <a:t> 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2373" y="1587278"/>
            <a:ext cx="10538917" cy="46500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50" dirty="0">
                <a:latin typeface="Consolas"/>
              </a:rPr>
              <a:t>  </a:t>
            </a:r>
            <a:r>
              <a:rPr lang="en-US" sz="2400" noProof="1">
                <a:latin typeface="Consolas"/>
              </a:rPr>
              <a:t>if (!continentsData.ContainsKey(continent))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   continentsData[continent] = 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	new Dictionary&lt;string, List&lt;string&gt;&gt;();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}</a:t>
            </a:r>
            <a:endParaRPr lang="bg-BG" sz="2400" noProof="1">
              <a:latin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if (!continentsData[continent].ContainsKey(country))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   continentsData[continent][country] = new List&lt;string&gt;();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}</a:t>
            </a:r>
            <a:endParaRPr lang="bg-BG" sz="2400" noProof="1">
              <a:latin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continentsData[continent][country].Add(city);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noProof="1">
                <a:solidFill>
                  <a:schemeClr val="accent2"/>
                </a:solidFill>
                <a:latin typeface="Consolas"/>
              </a:rPr>
              <a:t>// Продължаваме на следващият слайд ... </a:t>
            </a:r>
            <a:endParaRPr lang="en-US" sz="2400" i="1" noProof="1">
              <a:solidFill>
                <a:schemeClr val="accent2"/>
              </a:solidFill>
            </a:endParaRP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554" y="1758001"/>
            <a:ext cx="2834262" cy="820564"/>
          </a:xfrm>
          <a:prstGeom prst="wedgeRoundRectCallout">
            <a:avLst>
              <a:gd name="adj1" fmla="val -65347"/>
              <a:gd name="adj2" fmla="val 44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Инициализираме континенти</a:t>
            </a:r>
            <a:endParaRPr lang="bg-BG" dirty="0">
              <a:cs typeface="Calibri"/>
            </a:endParaRP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059" y="5486455"/>
            <a:ext cx="2626348" cy="958023"/>
          </a:xfrm>
          <a:prstGeom prst="wedgeRoundRectCallout">
            <a:avLst>
              <a:gd name="adj1" fmla="val -64961"/>
              <a:gd name="adj2" fmla="val -52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Добавяме към държава град</a:t>
            </a:r>
            <a:endParaRPr lang="nb-NO" sz="2550" b="1" noProof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8234" y="4445914"/>
            <a:ext cx="2611141" cy="779126"/>
          </a:xfrm>
          <a:prstGeom prst="wedgeRoundRectCallout">
            <a:avLst>
              <a:gd name="adj1" fmla="val -33627"/>
              <a:gd name="adj2" fmla="val -76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Инициализираме градове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28EBDF0-CA77-40FC-8D99-ABE4F9C4C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6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 err="1">
                <a:ea typeface="+mj-lt"/>
                <a:cs typeface="+mj-lt"/>
              </a:rPr>
              <a:t>Решение</a:t>
            </a:r>
            <a:r>
              <a:rPr lang="en-US" sz="3950" dirty="0"/>
              <a:t>: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Градове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по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континент</a:t>
            </a:r>
            <a:r>
              <a:rPr lang="en-US" sz="3950" dirty="0">
                <a:ea typeface="+mj-lt"/>
                <a:cs typeface="+mj-lt"/>
              </a:rPr>
              <a:t> и </a:t>
            </a:r>
            <a:r>
              <a:rPr lang="en-US" sz="3950" dirty="0" err="1">
                <a:ea typeface="+mj-lt"/>
                <a:cs typeface="+mj-lt"/>
              </a:rPr>
              <a:t>държава</a:t>
            </a:r>
            <a:r>
              <a:rPr lang="en-US" sz="3950" dirty="0"/>
              <a:t> (3)</a:t>
            </a:r>
            <a:endParaRPr lang="en-US" sz="395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5317" y="1556793"/>
            <a:ext cx="10241366" cy="40037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foreach (var continentCountries in continentsData) {</a:t>
            </a:r>
          </a:p>
          <a:p>
            <a:r>
              <a:rPr lang="en-US" sz="2400" dirty="0"/>
              <a:t>  var continentName = continentCountries.Key;</a:t>
            </a:r>
          </a:p>
          <a:p>
            <a:r>
              <a:rPr lang="en-US" sz="2400" dirty="0"/>
              <a:t>  Console.WriteLine($"{continentName}:");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foreach (var countryCities in continentCountries.Value)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var countryName = countryCities.Key;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var cities = countryCities.Value;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/>
              </a:rPr>
              <a:t> </a:t>
            </a:r>
            <a:r>
              <a:rPr lang="en-US" sz="2400" dirty="0">
                <a:solidFill>
                  <a:srgbClr val="234465"/>
                </a:solidFill>
                <a:latin typeface="Consolas"/>
              </a:rPr>
              <a:t>  </a:t>
            </a:r>
            <a:r>
              <a:rPr lang="en-US" sz="2400" dirty="0"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Отпечатайте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държавите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с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нейните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градове</a:t>
            </a:r>
            <a:endParaRPr lang="en-US" sz="2400" i="1" dirty="0" err="1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  <a:endParaRPr lang="en-US" sz="2199" dirty="0"/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811" y="3712841"/>
            <a:ext cx="3264920" cy="575895"/>
          </a:xfrm>
          <a:prstGeom prst="wedgeRoundRectCallout">
            <a:avLst>
              <a:gd name="adj1" fmla="val -36261"/>
              <a:gd name="adj2" fmla="val -787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Градове в държавата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20E79B2-6BBD-477A-8839-5857B566E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931C4-A9FF-4BFD-9C42-45F7BABB3BFC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/>
              <a:t>Тествайте</a:t>
            </a:r>
            <a:r>
              <a:rPr lang="en-US" sz="1950" dirty="0"/>
              <a:t> </a:t>
            </a:r>
            <a:r>
              <a:rPr lang="en-US" sz="1950" dirty="0" err="1"/>
              <a:t>решението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https://judge.softuni.org/Contests/Practice/Index/3178#6</a:t>
            </a:r>
            <a:endParaRPr lang="en-US" sz="1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886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4258" y="1753039"/>
            <a:ext cx="2863487" cy="18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9565E6B-C481-49C7-9067-35E5E2B16D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>
                <a:cs typeface="Arial"/>
              </a:rPr>
              <a:t>HashSet&lt;T&gt; и </a:t>
            </a:r>
            <a:r>
              <a:rPr lang="en-GB" sz="5350" dirty="0" err="1">
                <a:cs typeface="Arial"/>
              </a:rPr>
              <a:t>SortedSet</a:t>
            </a:r>
            <a:r>
              <a:rPr lang="en-GB" sz="5350" dirty="0">
                <a:cs typeface="Arial"/>
              </a:rPr>
              <a:t>&lt;T&gt;</a:t>
            </a:r>
            <a:endParaRPr lang="en-US" sz="53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37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 err="1"/>
              <a:t>Сетът</a:t>
            </a:r>
            <a:r>
              <a:rPr lang="en-US" sz="3600" dirty="0"/>
              <a:t> </a:t>
            </a:r>
            <a:r>
              <a:rPr lang="en-US" sz="3600" dirty="0" err="1"/>
              <a:t>съдържа</a:t>
            </a:r>
            <a:r>
              <a:rPr lang="en-US" sz="3600" dirty="0"/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уникални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елементи</a:t>
            </a:r>
            <a:endParaRPr lang="en-US" sz="3600" b="1" dirty="0" err="1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С </a:t>
            </a:r>
            <a:r>
              <a:rPr lang="en-US" sz="3350" dirty="0" err="1"/>
              <a:t>него</a:t>
            </a:r>
            <a:r>
              <a:rPr lang="en-US" sz="3350" dirty="0"/>
              <a:t> </a:t>
            </a:r>
            <a:r>
              <a:rPr lang="en-US" sz="3350" dirty="0" err="1"/>
              <a:t>можем</a:t>
            </a:r>
            <a:r>
              <a:rPr lang="en-US" sz="3350" dirty="0"/>
              <a:t> </a:t>
            </a:r>
            <a:r>
              <a:rPr lang="en-US" sz="3350" dirty="0" err="1"/>
              <a:t>да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добавяме</a:t>
            </a:r>
            <a:r>
              <a:rPr lang="en-US" sz="3350" dirty="0"/>
              <a:t>, </a:t>
            </a:r>
            <a:r>
              <a:rPr lang="en-US" sz="3350" b="1" dirty="0" err="1">
                <a:solidFill>
                  <a:schemeClr val="bg1"/>
                </a:solidFill>
              </a:rPr>
              <a:t>премахваме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dirty="0"/>
              <a:t>и </a:t>
            </a:r>
            <a:r>
              <a:rPr lang="en-US" sz="3350" b="1" dirty="0" err="1">
                <a:solidFill>
                  <a:schemeClr val="bg1"/>
                </a:solidFill>
              </a:rPr>
              <a:t>търсим</a:t>
            </a:r>
            <a:r>
              <a:rPr lang="en-US" sz="3350" dirty="0"/>
              <a:t> </a:t>
            </a:r>
            <a:r>
              <a:rPr lang="en-US" sz="3350" dirty="0" err="1"/>
              <a:t>елементи</a:t>
            </a:r>
            <a:endParaRPr lang="en-US" sz="3350" dirty="0" err="1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 err="1"/>
              <a:t>Много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бързо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изпълнение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550" b="1" noProof="1">
                <a:solidFill>
                  <a:schemeClr val="bg1"/>
                </a:solidFill>
                <a:latin typeface="Consolas"/>
              </a:rPr>
              <a:t>HashSet&lt;T&gt;</a:t>
            </a:r>
          </a:p>
          <a:p>
            <a:pPr lvl="1" indent="-360045">
              <a:lnSpc>
                <a:spcPct val="100000"/>
              </a:lnSpc>
            </a:pPr>
            <a:r>
              <a:rPr lang="en-US" sz="3350" dirty="0" err="1"/>
              <a:t>Колекция</a:t>
            </a:r>
            <a:r>
              <a:rPr lang="en-US" sz="3350" dirty="0"/>
              <a:t> </a:t>
            </a:r>
            <a:r>
              <a:rPr lang="en-US" sz="3350" dirty="0" err="1"/>
              <a:t>от</a:t>
            </a:r>
            <a:r>
              <a:rPr lang="en-US" sz="3350" dirty="0"/>
              <a:t> </a:t>
            </a:r>
            <a:r>
              <a:rPr lang="en-US" sz="3350" dirty="0" err="1"/>
              <a:t>елементи</a:t>
            </a:r>
            <a:r>
              <a:rPr lang="en-US" sz="3350" dirty="0"/>
              <a:t> в </a:t>
            </a:r>
            <a:r>
              <a:rPr lang="en-US" sz="3350" b="1" dirty="0">
                <a:solidFill>
                  <a:schemeClr val="bg1"/>
                </a:solidFill>
              </a:rPr>
              <a:t>hash-</a:t>
            </a:r>
            <a:r>
              <a:rPr lang="en-US" sz="3350" b="1" dirty="0" err="1">
                <a:solidFill>
                  <a:schemeClr val="bg1"/>
                </a:solidFill>
              </a:rPr>
              <a:t>таблица</a:t>
            </a:r>
            <a:endParaRPr lang="en-US" sz="3350" b="1" dirty="0" err="1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 err="1"/>
              <a:t>Елементите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не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са</a:t>
            </a:r>
            <a:r>
              <a:rPr lang="en-US" sz="3350" b="1" dirty="0">
                <a:solidFill>
                  <a:schemeClr val="bg1"/>
                </a:solidFill>
              </a:rPr>
              <a:t> в </a:t>
            </a:r>
            <a:r>
              <a:rPr lang="en-US" sz="3350" b="1" dirty="0" err="1">
                <a:solidFill>
                  <a:schemeClr val="bg1"/>
                </a:solidFill>
              </a:rPr>
              <a:t>определен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ред</a:t>
            </a:r>
            <a:endParaRPr lang="en-US" sz="3350" b="1" dirty="0" err="1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 err="1">
                <a:solidFill>
                  <a:srgbClr val="234465"/>
                </a:solidFill>
                <a:latin typeface="Calibri"/>
                <a:cs typeface="Calibri"/>
              </a:rPr>
              <a:t>Подобно</a:t>
            </a: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 </a:t>
            </a:r>
            <a:r>
              <a:rPr lang="en-US" sz="3350" dirty="0" err="1">
                <a:solidFill>
                  <a:srgbClr val="234465"/>
                </a:solidFill>
                <a:latin typeface="Calibri"/>
                <a:cs typeface="Calibri"/>
              </a:rPr>
              <a:t>на</a:t>
            </a: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 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List&lt;T&gt;</a:t>
            </a:r>
            <a:r>
              <a:rPr lang="bg-BG" sz="3350" dirty="0"/>
              <a:t>,</a:t>
            </a:r>
            <a:r>
              <a:rPr lang="en-US" sz="3350" dirty="0"/>
              <a:t> с </a:t>
            </a:r>
            <a:r>
              <a:rPr lang="en-US" sz="3350" dirty="0" err="1"/>
              <a:t>различна</a:t>
            </a:r>
            <a:r>
              <a:rPr lang="en-US" sz="3350" dirty="0"/>
              <a:t> </a:t>
            </a:r>
            <a:r>
              <a:rPr lang="en-US" sz="3350" dirty="0" err="1">
                <a:ea typeface="+mn-lt"/>
                <a:cs typeface="+mn-lt"/>
              </a:rPr>
              <a:t>имплементация</a:t>
            </a:r>
            <a:endParaRPr lang="en-US" sz="3350" dirty="0" err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Сет</a:t>
            </a:r>
            <a:r>
              <a:rPr lang="en-US" sz="3950" dirty="0"/>
              <a:t> в C#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E075C7-CDF3-4E5A-B0A7-549779A711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1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</a:rPr>
              <a:t>HashSet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&lt;T&gt;</a:t>
            </a:r>
            <a:endParaRPr lang="bg-BG" sz="3350">
              <a:solidFill>
                <a:schemeClr val="bg1"/>
              </a:solidFill>
              <a:latin typeface="Consolas"/>
            </a:endParaRPr>
          </a:p>
          <a:p>
            <a:pPr lvl="1" indent="-360045"/>
            <a:r>
              <a:rPr lang="en-US" sz="3150" dirty="0" err="1"/>
              <a:t>Бързо</a:t>
            </a:r>
            <a:r>
              <a:rPr lang="en-US" sz="3150" dirty="0"/>
              <a:t> "</a:t>
            </a:r>
            <a:r>
              <a:rPr lang="en-US" sz="3150" dirty="0" err="1"/>
              <a:t>добавя</a:t>
            </a:r>
            <a:r>
              <a:rPr lang="en-US" sz="3150" dirty="0"/>
              <a:t>", "</a:t>
            </a:r>
            <a:r>
              <a:rPr lang="en-US" sz="3150" dirty="0" err="1"/>
              <a:t>търси</a:t>
            </a:r>
            <a:r>
              <a:rPr lang="en-US" sz="3150" dirty="0"/>
              <a:t>" и "</a:t>
            </a:r>
            <a:r>
              <a:rPr lang="en-US" sz="3150" dirty="0" err="1"/>
              <a:t>премахва</a:t>
            </a:r>
            <a:r>
              <a:rPr lang="en-US" sz="3150" dirty="0"/>
              <a:t>" </a:t>
            </a:r>
            <a:r>
              <a:rPr lang="en-US" sz="3150" dirty="0" err="1"/>
              <a:t>благодарение</a:t>
            </a:r>
            <a:r>
              <a:rPr lang="en-US" sz="3150" dirty="0"/>
              <a:t>  </a:t>
            </a:r>
            <a:r>
              <a:rPr lang="en-US" sz="3150" dirty="0" err="1"/>
              <a:t>на</a:t>
            </a:r>
            <a:r>
              <a:rPr lang="en-US" sz="3150" dirty="0"/>
              <a:t> </a:t>
            </a:r>
            <a:r>
              <a:rPr lang="en-US" sz="3150" b="1" dirty="0">
                <a:solidFill>
                  <a:schemeClr val="bg1"/>
                </a:solidFill>
              </a:rPr>
              <a:t>hash-</a:t>
            </a:r>
            <a:r>
              <a:rPr lang="en-US" sz="3150" b="1" dirty="0" err="1">
                <a:solidFill>
                  <a:schemeClr val="bg1"/>
                </a:solidFill>
              </a:rPr>
              <a:t>таблица</a:t>
            </a:r>
            <a:endParaRPr lang="en-US" sz="3150" b="1" dirty="0" err="1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150" dirty="0" err="1">
                <a:sym typeface="Wingdings" panose="05000000000000000000" pitchFamily="2" charset="2"/>
              </a:rPr>
              <a:t>Не</a:t>
            </a:r>
            <a:r>
              <a:rPr lang="en-US" sz="3150" dirty="0">
                <a:sym typeface="Wingdings" panose="05000000000000000000" pitchFamily="2" charset="2"/>
              </a:rPr>
              <a:t> </a:t>
            </a:r>
            <a:r>
              <a:rPr lang="en-US" sz="3150" dirty="0" err="1">
                <a:sym typeface="Wingdings" panose="05000000000000000000" pitchFamily="2" charset="2"/>
              </a:rPr>
              <a:t>позволява</a:t>
            </a:r>
            <a:r>
              <a:rPr lang="en-US" sz="3150" dirty="0">
                <a:sym typeface="Wingdings" panose="05000000000000000000" pitchFamily="2" charset="2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sym typeface="Wingdings" panose="05000000000000000000" pitchFamily="2" charset="2"/>
              </a:rPr>
              <a:t>допликации</a:t>
            </a:r>
            <a:endParaRPr lang="en-US" sz="3150" b="1" dirty="0" err="1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150" dirty="0" err="1">
                <a:sym typeface="Wingdings" panose="05000000000000000000" pitchFamily="2" charset="2"/>
              </a:rPr>
              <a:t>Редът</a:t>
            </a:r>
            <a:r>
              <a:rPr lang="en-US" sz="3150" dirty="0">
                <a:sym typeface="Wingdings" panose="05000000000000000000" pitchFamily="2" charset="2"/>
              </a:rPr>
              <a:t> </a:t>
            </a:r>
            <a:r>
              <a:rPr lang="en-US" sz="3150" dirty="0" err="1">
                <a:sym typeface="Wingdings" panose="05000000000000000000" pitchFamily="2" charset="2"/>
              </a:rPr>
              <a:t>за</a:t>
            </a:r>
            <a:r>
              <a:rPr lang="en-US" sz="3150" dirty="0">
                <a:sym typeface="Wingdings" panose="05000000000000000000" pitchFamily="2" charset="2"/>
              </a:rPr>
              <a:t> </a:t>
            </a:r>
            <a:r>
              <a:rPr lang="en-US" sz="3150" dirty="0" err="1">
                <a:sym typeface="Wingdings" panose="05000000000000000000" pitchFamily="2" charset="2"/>
              </a:rPr>
              <a:t>вмъкване</a:t>
            </a:r>
            <a:r>
              <a:rPr lang="en-US" sz="3150" dirty="0">
                <a:sym typeface="Wingdings" panose="05000000000000000000" pitchFamily="2" charset="2"/>
              </a:rPr>
              <a:t> </a:t>
            </a:r>
            <a:r>
              <a:rPr lang="en-US" sz="3150" dirty="0" err="1">
                <a:sym typeface="Wingdings" panose="05000000000000000000" pitchFamily="2" charset="2"/>
              </a:rPr>
              <a:t>не</a:t>
            </a:r>
            <a:r>
              <a:rPr lang="en-US" sz="3150" dirty="0">
                <a:sym typeface="Wingdings" panose="05000000000000000000" pitchFamily="2" charset="2"/>
              </a:rPr>
              <a:t> е </a:t>
            </a:r>
            <a:r>
              <a:rPr lang="en-US" sz="3150" b="1" dirty="0" err="1">
                <a:solidFill>
                  <a:schemeClr val="bg1"/>
                </a:solidFill>
                <a:sym typeface="Wingdings" panose="05000000000000000000" pitchFamily="2" charset="2"/>
              </a:rPr>
              <a:t>гарантиран</a:t>
            </a:r>
            <a:endParaRPr lang="en-GB" dirty="0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endParaRPr lang="bg-BG"/>
          </a:p>
          <a:p>
            <a:pPr lvl="1" indent="-360045"/>
            <a:r>
              <a:rPr lang="en-US" sz="3150" dirty="0" err="1"/>
              <a:t>Бързо</a:t>
            </a:r>
            <a:r>
              <a:rPr lang="en-US" sz="3150" dirty="0"/>
              <a:t> "</a:t>
            </a:r>
            <a:r>
              <a:rPr lang="en-US" sz="3150" dirty="0" err="1"/>
              <a:t>добавя</a:t>
            </a:r>
            <a:r>
              <a:rPr lang="en-US" sz="3150" dirty="0"/>
              <a:t>", </a:t>
            </a:r>
            <a:r>
              <a:rPr lang="en-US" sz="3150" dirty="0" err="1"/>
              <a:t>бавно</a:t>
            </a:r>
            <a:r>
              <a:rPr lang="en-US" sz="3150" dirty="0"/>
              <a:t> "</a:t>
            </a:r>
            <a:r>
              <a:rPr lang="en-US" sz="3150" dirty="0" err="1"/>
              <a:t>търси</a:t>
            </a:r>
            <a:r>
              <a:rPr lang="en-US" sz="3150" dirty="0"/>
              <a:t>" и "</a:t>
            </a:r>
            <a:r>
              <a:rPr lang="en-US" sz="3150" dirty="0" err="1"/>
              <a:t>премахва</a:t>
            </a:r>
            <a:r>
              <a:rPr lang="en-US" sz="3150" dirty="0"/>
              <a:t>" (</a:t>
            </a:r>
            <a:r>
              <a:rPr lang="en-US" sz="3150" dirty="0" err="1"/>
              <a:t>преминава</a:t>
            </a:r>
            <a:r>
              <a:rPr lang="en-US" sz="3150" dirty="0"/>
              <a:t> </a:t>
            </a:r>
            <a:r>
              <a:rPr lang="en-US" sz="3150" dirty="0" err="1"/>
              <a:t>през</a:t>
            </a:r>
            <a:r>
              <a:rPr lang="en-US" sz="3150" dirty="0"/>
              <a:t> </a:t>
            </a:r>
            <a:r>
              <a:rPr lang="en-US" sz="3150" dirty="0" err="1"/>
              <a:t>всеки</a:t>
            </a:r>
            <a:r>
              <a:rPr lang="en-US" sz="3150" dirty="0"/>
              <a:t> </a:t>
            </a:r>
            <a:r>
              <a:rPr lang="en-US" sz="3150" dirty="0" err="1"/>
              <a:t>елемент</a:t>
            </a:r>
            <a:r>
              <a:rPr lang="en-US" sz="3150" dirty="0"/>
              <a:t>)</a:t>
            </a:r>
            <a:endParaRPr lang="en-US" sz="3150" dirty="0">
              <a:cs typeface="Calibri"/>
            </a:endParaRPr>
          </a:p>
          <a:p>
            <a:pPr lvl="1" indent="-360045"/>
            <a:r>
              <a:rPr lang="en-US" sz="3150" dirty="0" err="1"/>
              <a:t>Може</a:t>
            </a:r>
            <a:r>
              <a:rPr lang="en-US" sz="3150" dirty="0"/>
              <a:t> </a:t>
            </a:r>
            <a:r>
              <a:rPr lang="en-US" sz="3150" dirty="0" err="1"/>
              <a:t>да</a:t>
            </a:r>
            <a:r>
              <a:rPr lang="en-US" sz="3150" dirty="0">
                <a:solidFill>
                  <a:srgbClr val="234465"/>
                </a:solidFill>
              </a:rPr>
              <a:t> </a:t>
            </a:r>
            <a:r>
              <a:rPr lang="en-US" sz="3150" dirty="0" err="1">
                <a:solidFill>
                  <a:srgbClr val="234465"/>
                </a:solidFill>
              </a:rPr>
              <a:t>има</a:t>
            </a:r>
            <a:r>
              <a:rPr lang="en-US" sz="3150" dirty="0">
                <a:solidFill>
                  <a:srgbClr val="234465"/>
                </a:solidFill>
              </a:rPr>
              <a:t> </a:t>
            </a:r>
            <a:r>
              <a:rPr lang="en-US" sz="3150" b="1" dirty="0" err="1">
                <a:solidFill>
                  <a:schemeClr val="bg1"/>
                </a:solidFill>
              </a:rPr>
              <a:t>допликации</a:t>
            </a:r>
            <a:endParaRPr lang="en-US" sz="3150" b="1" dirty="0" err="1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150" err="1">
                <a:ea typeface="+mn-lt"/>
                <a:cs typeface="+mn-lt"/>
              </a:rPr>
              <a:t>Редът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err="1">
                <a:ea typeface="+mn-lt"/>
                <a:cs typeface="+mn-lt"/>
              </a:rPr>
              <a:t>за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err="1">
                <a:ea typeface="+mn-lt"/>
                <a:cs typeface="+mn-lt"/>
              </a:rPr>
              <a:t>вмъкване</a:t>
            </a:r>
            <a:r>
              <a:rPr lang="en-US" sz="3150" dirty="0">
                <a:ea typeface="+mn-lt"/>
                <a:cs typeface="+mn-lt"/>
              </a:rPr>
              <a:t> е </a:t>
            </a:r>
            <a:r>
              <a:rPr lang="en-US" sz="3150" b="1" err="1">
                <a:solidFill>
                  <a:schemeClr val="bg1"/>
                </a:solidFill>
                <a:ea typeface="+mn-lt"/>
                <a:cs typeface="+mn-lt"/>
              </a:rPr>
              <a:t>гарантиран</a:t>
            </a:r>
            <a:endParaRPr lang="en-US" b="1" err="1">
              <a:solidFill>
                <a:schemeClr val="bg1"/>
              </a:solidFill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List&lt;T&gt; </a:t>
            </a:r>
            <a:r>
              <a:rPr lang="en-US" sz="3950" dirty="0" err="1"/>
              <a:t>срещу</a:t>
            </a:r>
            <a:r>
              <a:rPr lang="en-US" sz="3950" dirty="0"/>
              <a:t> </a:t>
            </a:r>
            <a:r>
              <a:rPr lang="en-US" sz="3950" noProof="1"/>
              <a:t>HashSet</a:t>
            </a:r>
            <a:r>
              <a:rPr lang="en-US" sz="3950" dirty="0"/>
              <a:t>&lt;T&gt;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80A8AB-6CAF-43C5-8823-BA1026B0DE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4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noProof="1">
                <a:latin typeface="Consolas"/>
                <a:cs typeface="Consolas" panose="020B0609020204030204" pitchFamily="49" charset="0"/>
              </a:rPr>
              <a:t>HashSet&lt;T&gt;</a:t>
            </a:r>
            <a:r>
              <a:rPr lang="en-US" sz="3950" dirty="0"/>
              <a:t> – Примери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4407" y="1449516"/>
            <a:ext cx="10803186" cy="5048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50" noProof="1">
                <a:solidFill>
                  <a:schemeClr val="bg1"/>
                </a:solidFill>
                <a:latin typeface="Consolas"/>
              </a:rPr>
              <a:t>HashSet&lt;string&gt;</a:t>
            </a:r>
            <a:r>
              <a:rPr lang="en-US" sz="2550" noProof="1">
                <a:latin typeface="Consolas"/>
              </a:rPr>
              <a:t> set = 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new HashSet&lt;string&gt;()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Add("Pesho")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Add("Pesho")</a:t>
            </a:r>
            <a:r>
              <a:rPr lang="en-US" sz="2550" noProof="1">
                <a:latin typeface="Consolas"/>
              </a:rPr>
              <a:t>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Не го добавя отново</a:t>
            </a:r>
            <a:endParaRPr lang="en-US" sz="2550" i="1" noProof="1">
              <a:solidFill>
                <a:schemeClr val="accent2"/>
              </a:solidFill>
            </a:endParaRP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Add("Gosho")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Console.WriteLine(string.Join(", ", set));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Pesho, Gosho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Contains</a:t>
            </a:r>
            <a:r>
              <a:rPr lang="en-US" sz="2550" noProof="1">
                <a:latin typeface="Consolas"/>
              </a:rPr>
              <a:t>("Georgi"));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false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Contains</a:t>
            </a:r>
            <a:r>
              <a:rPr lang="en-US" sz="2550" noProof="1">
                <a:latin typeface="Consolas"/>
              </a:rPr>
              <a:t>("Pesho"));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true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Remove</a:t>
            </a:r>
            <a:r>
              <a:rPr lang="en-US" sz="2550" noProof="1">
                <a:latin typeface="Consolas"/>
              </a:rPr>
              <a:t>("Pesho");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Count</a:t>
            </a:r>
            <a:r>
              <a:rPr lang="en-US" sz="2550" noProof="1">
                <a:latin typeface="Consolas"/>
              </a:rPr>
              <a:t>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1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9D788B-6300-4BC2-BBAA-4A5E01E40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582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51717"/>
            <a:ext cx="11801748" cy="105840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/>
            <a:r>
              <a:rPr lang="en-US" sz="3600" dirty="0" err="1"/>
              <a:t>Прочетете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редица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от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имена</a:t>
            </a:r>
            <a:r>
              <a:rPr lang="en-US" sz="3600" dirty="0">
                <a:solidFill>
                  <a:srgbClr val="234465"/>
                </a:solidFill>
              </a:rPr>
              <a:t> и </a:t>
            </a:r>
            <a:r>
              <a:rPr lang="en-US" sz="3600" dirty="0" err="1">
                <a:solidFill>
                  <a:srgbClr val="234465"/>
                </a:solidFill>
              </a:rPr>
              <a:t>принтирайте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dirty="0" err="1">
                <a:solidFill>
                  <a:srgbClr val="234465"/>
                </a:solidFill>
              </a:rPr>
              <a:t>всички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dirty="0" err="1">
                <a:solidFill>
                  <a:srgbClr val="234465"/>
                </a:solidFill>
              </a:rPr>
              <a:t>уникални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имена</a:t>
            </a:r>
            <a:r>
              <a:rPr lang="en-US" sz="3600" b="1" dirty="0">
                <a:solidFill>
                  <a:schemeClr val="bg1"/>
                </a:solidFill>
              </a:rPr>
              <a:t>  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Уникални</a:t>
            </a:r>
            <a:r>
              <a:rPr lang="en-US" sz="3950" dirty="0"/>
              <a:t> </a:t>
            </a:r>
            <a:r>
              <a:rPr lang="en-US" sz="3950" dirty="0" err="1"/>
              <a:t>имена</a:t>
            </a:r>
            <a:endParaRPr lang="en-US" sz="3950" dirty="0" err="1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230" y="2447366"/>
            <a:ext cx="1436828" cy="3807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Peter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59360" y="4177938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92652" y="3285811"/>
            <a:ext cx="1427938" cy="21395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910367" y="4182531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44935" y="3246597"/>
            <a:ext cx="1427938" cy="22179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Bruce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Easton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9973869" y="4180993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496921" y="4072724"/>
            <a:ext cx="923259" cy="556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095" y="2451959"/>
            <a:ext cx="1436828" cy="38072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Bruce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Easton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599" y="2451959"/>
            <a:ext cx="1436828" cy="3807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178D2C3-70D6-4E6B-813B-166B4373A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359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21B3659B-03B8-7FB0-AA90-108885A1A2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950" dirty="0">
                <a:cs typeface="Arial"/>
              </a:rPr>
              <a:t>Видове речници</a:t>
            </a:r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150EBA4-2ECB-0C80-0D37-C521C101BC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ea typeface="+mj-lt"/>
                <a:cs typeface="+mj-lt"/>
              </a:rPr>
              <a:t>Dictionary&lt;K, V&gt;</a:t>
            </a:r>
            <a:endParaRPr lang="bg-BG" sz="5350" b="0" dirty="0">
              <a:ea typeface="+mj-lt"/>
              <a:cs typeface="+mj-lt"/>
            </a:endParaRPr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A32E2ECA-768C-0CDE-85A3-1BC37001E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6" y="1186543"/>
            <a:ext cx="2862942" cy="28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Уникални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имена</a:t>
            </a:r>
            <a:endParaRPr lang="en-US" sz="3950" b="0" dirty="0" err="1">
              <a:ea typeface="+mj-lt"/>
              <a:cs typeface="+mj-lt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7289" y="1269000"/>
            <a:ext cx="9897422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var names = </a:t>
            </a:r>
            <a:r>
              <a:rPr lang="en-US" sz="2600" noProof="1">
                <a:solidFill>
                  <a:schemeClr val="bg1"/>
                </a:solidFill>
              </a:rPr>
              <a:t>new HashSet&lt;string&gt;()</a:t>
            </a:r>
            <a:r>
              <a:rPr lang="en-US" sz="2600" noProof="1"/>
              <a:t>;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var n = int.Parse(Console.ReadLine());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name = Console.ReadLine();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names.</a:t>
            </a:r>
            <a:r>
              <a:rPr lang="en-US" sz="2600" noProof="1">
                <a:solidFill>
                  <a:schemeClr val="bg1"/>
                </a:solidFill>
              </a:rPr>
              <a:t>Add(name)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foreach (var name in names)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256240" y="1410783"/>
            <a:ext cx="3541218" cy="882424"/>
          </a:xfrm>
          <a:prstGeom prst="wedgeRoundRectCallout">
            <a:avLst>
              <a:gd name="adj1" fmla="val -74665"/>
              <a:gd name="adj2" fmla="val -27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HashSet събира само уникалните имена</a:t>
            </a:r>
            <a:endParaRPr lang="nb-NO" sz="2599" b="1" noProof="1">
              <a:solidFill>
                <a:srgbClr val="FFFFFF"/>
              </a:solidFill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118564" y="4252406"/>
            <a:ext cx="4494629" cy="560905"/>
          </a:xfrm>
          <a:prstGeom prst="wedgeRoundRectCallout">
            <a:avLst>
              <a:gd name="adj1" fmla="val -59098"/>
              <a:gd name="adj2" fmla="val -32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Добавя имената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7A8AD36-E2C6-46A8-A64E-570E8B338E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95462-87D2-418F-B426-6193FE9A836B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/>
              <a:t>Тествайте</a:t>
            </a:r>
            <a:r>
              <a:rPr lang="en-US" sz="1950" dirty="0"/>
              <a:t> </a:t>
            </a:r>
            <a:r>
              <a:rPr lang="en-US" sz="1950" dirty="0" err="1"/>
              <a:t>решението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https://judge.softuni.org/Contests/Practice/Index/3178#8</a:t>
            </a:r>
            <a:endParaRPr lang="en-US" sz="1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07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noProof="1">
                <a:solidFill>
                  <a:srgbClr val="234465"/>
                </a:solidFill>
                <a:latin typeface="Calibri"/>
                <a:cs typeface="Calibri"/>
              </a:rPr>
              <a:t>Класът </a:t>
            </a:r>
            <a:r>
              <a:rPr lang="en-US" sz="3350" b="1" noProof="1">
                <a:solidFill>
                  <a:schemeClr val="bg1"/>
                </a:solidFill>
                <a:latin typeface="Consolas"/>
              </a:rPr>
              <a:t>SortedSet&lt;T&gt;</a:t>
            </a:r>
            <a:r>
              <a:rPr lang="en-US" sz="3350" noProof="1"/>
              <a:t> подрежда елементите постепенно</a:t>
            </a:r>
            <a:r>
              <a:rPr lang="en-US" sz="3350" dirty="0"/>
              <a:t> 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SortedSet</a:t>
            </a:r>
            <a:r>
              <a:rPr lang="en-GB" dirty="0"/>
              <a:t>&lt;T&gt;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20255" y="2529236"/>
            <a:ext cx="7411258" cy="37257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/>
              <a:t>var set = </a:t>
            </a:r>
            <a:r>
              <a:rPr lang="en-US" sz="2399" dirty="0">
                <a:solidFill>
                  <a:schemeClr val="bg1"/>
                </a:solidFill>
              </a:rPr>
              <a:t>new SortedSet&lt;string&gt;()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Pesho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Pesho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Gosho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Maria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Alice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754" y="5004190"/>
            <a:ext cx="3904912" cy="560905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99" b="1" noProof="1">
                <a:solidFill>
                  <a:srgbClr val="FFFFFF"/>
                </a:solidFill>
              </a:rPr>
              <a:t>Alice, Gosho, Maria, Pesho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7A2510B-7C5C-433E-8174-4CB2191009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1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Какво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научихме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днес</a:t>
            </a:r>
            <a:r>
              <a:rPr lang="en-US" sz="3950" dirty="0">
                <a:ea typeface="+mj-lt"/>
                <a:cs typeface="+mj-lt"/>
              </a:rPr>
              <a:t>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3041" y="1326598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948" y="1648614"/>
            <a:ext cx="10939668" cy="4876730"/>
          </a:xfrm>
          <a:prstGeom prst="rect">
            <a:avLst/>
          </a:prstGeom>
        </p:spPr>
        <p:txBody>
          <a:bodyPr vert="horz" lIns="107972" tIns="35991" rIns="107972" bIns="35991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550" dirty="0" err="1">
                <a:solidFill>
                  <a:schemeClr val="bg2"/>
                </a:solidFill>
                <a:cs typeface="Calibri"/>
              </a:rPr>
              <a:t>Мулти-речниците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 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съдържат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 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колекции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dirty="0" err="1">
                <a:solidFill>
                  <a:schemeClr val="bg2"/>
                </a:solidFill>
                <a:cs typeface="Calibri"/>
              </a:rPr>
              <a:t>като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стойности</a:t>
            </a:r>
            <a:endParaRPr lang="en-GB" sz="355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550" dirty="0" err="1">
                <a:solidFill>
                  <a:schemeClr val="bg2"/>
                </a:solidFill>
                <a:cs typeface="Calibri"/>
              </a:rPr>
              <a:t>Сложните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dirty="0" err="1">
                <a:solidFill>
                  <a:schemeClr val="bg2"/>
                </a:solidFill>
                <a:cs typeface="Calibri"/>
              </a:rPr>
              <a:t>речници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съдържат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речници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dirty="0" err="1">
                <a:solidFill>
                  <a:schemeClr val="bg2"/>
                </a:solidFill>
                <a:cs typeface="Calibri"/>
              </a:rPr>
              <a:t>като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стойности</a:t>
            </a:r>
            <a:endParaRPr lang="en-GB" sz="3550" b="1" dirty="0" err="1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550" dirty="0" err="1">
                <a:solidFill>
                  <a:schemeClr val="bg2"/>
                </a:solidFill>
              </a:rPr>
              <a:t>Сет</a:t>
            </a:r>
            <a:r>
              <a:rPr lang="en-GB" sz="3550" dirty="0">
                <a:solidFill>
                  <a:schemeClr val="bg2"/>
                </a:solidFill>
              </a:rPr>
              <a:t> </a:t>
            </a:r>
            <a:r>
              <a:rPr lang="en-GB" sz="3550" dirty="0" err="1">
                <a:solidFill>
                  <a:schemeClr val="bg2"/>
                </a:solidFill>
              </a:rPr>
              <a:t>съдържа</a:t>
            </a:r>
            <a:r>
              <a:rPr lang="en-GB" sz="3550" dirty="0">
                <a:solidFill>
                  <a:schemeClr val="bg2"/>
                </a:solidFill>
              </a:rPr>
              <a:t> 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уникални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стойности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550" dirty="0">
                <a:solidFill>
                  <a:schemeClr val="bg2"/>
                </a:solidFill>
              </a:rPr>
              <a:t>в 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неспецефично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5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подреждане</a:t>
            </a:r>
            <a:endParaRPr lang="en-GB" sz="3550" b="1" dirty="0" err="1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350" dirty="0" err="1">
                <a:solidFill>
                  <a:schemeClr val="bg2"/>
                </a:solidFill>
              </a:rPr>
              <a:t>Без</a:t>
            </a:r>
            <a:r>
              <a:rPr lang="en-GB" sz="3350" dirty="0">
                <a:solidFill>
                  <a:schemeClr val="bg2"/>
                </a:solidFill>
              </a:rPr>
              <a:t> </a:t>
            </a:r>
            <a:r>
              <a:rPr lang="en-GB" sz="3350" dirty="0" err="1">
                <a:solidFill>
                  <a:schemeClr val="bg2"/>
                </a:solidFill>
              </a:rPr>
              <a:t>дупликации</a:t>
            </a:r>
            <a:endParaRPr lang="en-GB" dirty="0" err="1">
              <a:solidFill>
                <a:schemeClr val="bg2"/>
              </a:solidFill>
            </a:endParaRPr>
          </a:p>
          <a:p>
            <a:pPr marL="989965" lvl="1" indent="-3803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350" dirty="0" err="1">
                <a:solidFill>
                  <a:schemeClr val="bg2"/>
                </a:solidFill>
              </a:rPr>
              <a:t>Бързо</a:t>
            </a:r>
            <a:r>
              <a:rPr lang="en-GB" sz="3350" dirty="0">
                <a:solidFill>
                  <a:schemeClr val="bg2"/>
                </a:solidFill>
              </a:rPr>
              <a:t> </a:t>
            </a:r>
            <a:r>
              <a:rPr lang="en-GB" sz="3350" dirty="0" err="1">
                <a:solidFill>
                  <a:schemeClr val="bg2"/>
                </a:solidFill>
              </a:rPr>
              <a:t>добавяне</a:t>
            </a:r>
            <a:r>
              <a:rPr lang="en-GB" sz="3350" dirty="0">
                <a:solidFill>
                  <a:schemeClr val="bg2"/>
                </a:solidFill>
              </a:rPr>
              <a:t>, </a:t>
            </a:r>
            <a:r>
              <a:rPr lang="en-GB" sz="3350" dirty="0" err="1">
                <a:solidFill>
                  <a:schemeClr val="bg2"/>
                </a:solidFill>
              </a:rPr>
              <a:t>търсене</a:t>
            </a:r>
            <a:r>
              <a:rPr lang="en-GB" sz="3350" dirty="0">
                <a:solidFill>
                  <a:schemeClr val="bg2"/>
                </a:solidFill>
              </a:rPr>
              <a:t> и </a:t>
            </a:r>
            <a:r>
              <a:rPr lang="en-GB" sz="3350" dirty="0" err="1">
                <a:solidFill>
                  <a:schemeClr val="bg2"/>
                </a:solidFill>
              </a:rPr>
              <a:t>премахване</a:t>
            </a:r>
            <a:endParaRPr lang="en-GB" sz="3350" dirty="0" err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171DE14-F6A1-4BE1-88D4-D3CAEEB15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18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Въпроси?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46749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462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48855" y="1089088"/>
            <a:ext cx="10646220" cy="553426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800" dirty="0" err="1">
                <a:latin typeface="Calibri"/>
                <a:cs typeface="Calibri"/>
              </a:rPr>
              <a:t>Асоциативните</a:t>
            </a:r>
            <a:r>
              <a:rPr lang="en-US" sz="3800" dirty="0">
                <a:latin typeface="Calibri"/>
                <a:cs typeface="Calibri"/>
              </a:rPr>
              <a:t> </a:t>
            </a:r>
            <a:r>
              <a:rPr lang="en-US" sz="3800" dirty="0" err="1">
                <a:latin typeface="Calibri"/>
                <a:cs typeface="Calibri"/>
              </a:rPr>
              <a:t>масиви</a:t>
            </a:r>
            <a:r>
              <a:rPr lang="en-US" sz="3800" dirty="0">
                <a:latin typeface="Calibri"/>
                <a:cs typeface="Calibri"/>
              </a:rPr>
              <a:t> </a:t>
            </a:r>
            <a:r>
              <a:rPr lang="en-US" sz="3800" dirty="0" err="1">
                <a:latin typeface="Calibri"/>
                <a:cs typeface="Calibri"/>
              </a:rPr>
              <a:t>са</a:t>
            </a:r>
            <a:r>
              <a:rPr lang="en-US" sz="3800" dirty="0">
                <a:latin typeface="Calibri"/>
                <a:cs typeface="Calibri"/>
              </a:rPr>
              <a:t> </a:t>
            </a:r>
            <a:r>
              <a:rPr lang="en-US" sz="3800" dirty="0" err="1">
                <a:latin typeface="Calibri"/>
                <a:cs typeface="Calibri"/>
              </a:rPr>
              <a:t>масиви</a:t>
            </a:r>
            <a:r>
              <a:rPr lang="en-US" sz="3800" dirty="0">
                <a:latin typeface="Calibri"/>
                <a:cs typeface="Calibri"/>
              </a:rPr>
              <a:t> </a:t>
            </a:r>
            <a:r>
              <a:rPr lang="en-US" sz="3800" dirty="0" err="1">
                <a:latin typeface="Calibri"/>
                <a:cs typeface="Calibri"/>
              </a:rPr>
              <a:t>индиксирани</a:t>
            </a:r>
            <a:r>
              <a:rPr lang="en-US" sz="3800" dirty="0">
                <a:latin typeface="Calibri"/>
                <a:cs typeface="Calibri"/>
              </a:rPr>
              <a:t> </a:t>
            </a:r>
            <a:r>
              <a:rPr lang="en-US" sz="3800" dirty="0" err="1">
                <a:latin typeface="Calibri"/>
                <a:cs typeface="Calibri"/>
              </a:rPr>
              <a:t>чрез</a:t>
            </a:r>
            <a:r>
              <a:rPr lang="en-US" sz="3800" dirty="0">
                <a:latin typeface="Calibri"/>
                <a:cs typeface="Calibri"/>
              </a:rPr>
              <a:t> </a:t>
            </a:r>
            <a:r>
              <a:rPr lang="en-US" sz="3800" dirty="0" err="1">
                <a:latin typeface="Calibri"/>
                <a:cs typeface="Calibri"/>
              </a:rPr>
              <a:t>ключове</a:t>
            </a:r>
            <a:endParaRPr lang="bg-BG" dirty="0" err="1">
              <a:latin typeface="Calibri"/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600" dirty="0" err="1"/>
              <a:t>Не</a:t>
            </a:r>
            <a:r>
              <a:rPr lang="en-US" sz="3600" dirty="0"/>
              <a:t> </a:t>
            </a:r>
            <a:r>
              <a:rPr lang="en-US" sz="3600" dirty="0" err="1"/>
              <a:t>по</a:t>
            </a:r>
            <a:r>
              <a:rPr lang="en-US" sz="3600" dirty="0"/>
              <a:t> </a:t>
            </a:r>
            <a:r>
              <a:rPr lang="en-US" sz="3600" dirty="0" err="1"/>
              <a:t>номера</a:t>
            </a:r>
            <a:r>
              <a:rPr lang="en-US" sz="3600" dirty="0"/>
              <a:t> 0, 1, 2, … (</a:t>
            </a:r>
            <a:r>
              <a:rPr lang="en-US" sz="3600" dirty="0" err="1"/>
              <a:t>като</a:t>
            </a:r>
            <a:r>
              <a:rPr lang="en-US" sz="3600" dirty="0"/>
              <a:t> </a:t>
            </a:r>
            <a:r>
              <a:rPr lang="en-US" sz="3600" dirty="0" err="1"/>
              <a:t>масиви</a:t>
            </a:r>
            <a:r>
              <a:rPr lang="en-US" sz="3600" dirty="0"/>
              <a:t>)</a:t>
            </a: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800" dirty="0" err="1"/>
              <a:t>Съдържа</a:t>
            </a:r>
            <a:r>
              <a:rPr lang="en-US" sz="3800" dirty="0"/>
              <a:t> </a:t>
            </a:r>
            <a:r>
              <a:rPr lang="en-US" sz="3800" dirty="0" err="1"/>
              <a:t>колекция</a:t>
            </a:r>
            <a:r>
              <a:rPr lang="en-US" sz="3800" dirty="0">
                <a:latin typeface="Calibri"/>
                <a:cs typeface="Calibri"/>
              </a:rPr>
              <a:t> </a:t>
            </a:r>
            <a:r>
              <a:rPr lang="en-US" sz="3800" dirty="0" err="1">
                <a:latin typeface="Calibri"/>
                <a:cs typeface="Calibri"/>
              </a:rPr>
              <a:t>от</a:t>
            </a:r>
            <a:r>
              <a:rPr lang="en-US" sz="3800" dirty="0">
                <a:latin typeface="Calibri"/>
                <a:cs typeface="Calibri"/>
              </a:rPr>
              <a:t> </a:t>
            </a:r>
            <a:r>
              <a:rPr lang="en-US" sz="3800" dirty="0" err="1">
                <a:latin typeface="Calibri"/>
                <a:cs typeface="Calibri"/>
              </a:rPr>
              <a:t>двойки</a:t>
            </a:r>
            <a:r>
              <a:rPr lang="en-US" sz="3800" dirty="0">
                <a:latin typeface="Consolas"/>
                <a:cs typeface="Consolas" panose="020B0609020204030204" pitchFamily="49" charset="0"/>
              </a:rPr>
              <a:t>{</a:t>
            </a:r>
            <a:r>
              <a:rPr lang="en-US" sz="3800" b="1" dirty="0" err="1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ключ</a:t>
            </a:r>
            <a:r>
              <a:rPr lang="en-US" sz="3800" dirty="0">
                <a:sym typeface="Wingdings" panose="05000000000000000000" pitchFamily="2" charset="2"/>
              </a:rPr>
              <a:t></a:t>
            </a:r>
            <a:r>
              <a:rPr lang="en-US" sz="3800" b="1" dirty="0">
                <a:solidFill>
                  <a:schemeClr val="bg1"/>
                </a:solidFill>
                <a:latin typeface="+mj-lt"/>
              </a:rPr>
              <a:t> </a:t>
            </a:r>
            <a:r>
              <a:rPr lang="en-US" sz="3800" b="1" dirty="0" err="1">
                <a:solidFill>
                  <a:schemeClr val="bg1"/>
                </a:solidFill>
                <a:latin typeface="Calibri"/>
              </a:rPr>
              <a:t>стойност</a:t>
            </a:r>
            <a:r>
              <a:rPr lang="en-US" sz="3800" dirty="0">
                <a:latin typeface="Consolas"/>
                <a:cs typeface="Consolas" panose="020B0609020204030204" pitchFamily="49" charset="0"/>
              </a:rPr>
              <a:t>}</a:t>
            </a:r>
          </a:p>
          <a:p>
            <a:pPr marL="360045" indent="-360045">
              <a:lnSpc>
                <a:spcPct val="100000"/>
              </a:lnSpc>
            </a:pPr>
            <a:endParaRPr lang="en-US" sz="3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723491" cy="882654"/>
          </a:xfrm>
        </p:spPr>
        <p:txBody>
          <a:bodyPr>
            <a:normAutofit/>
          </a:bodyPr>
          <a:lstStyle/>
          <a:p>
            <a:r>
              <a:rPr lang="en-US" sz="3950" dirty="0" err="1"/>
              <a:t>Асоциативни</a:t>
            </a:r>
            <a:r>
              <a:rPr lang="en-US" sz="3950" dirty="0"/>
              <a:t> </a:t>
            </a:r>
            <a:r>
              <a:rPr lang="en-US" sz="3950" dirty="0" err="1"/>
              <a:t>масиви</a:t>
            </a:r>
            <a:r>
              <a:rPr lang="en-US" sz="3950" dirty="0"/>
              <a:t> (</a:t>
            </a:r>
            <a:r>
              <a:rPr lang="en-US" sz="3950" dirty="0" err="1"/>
              <a:t>карти</a:t>
            </a:r>
            <a:r>
              <a:rPr lang="en-US" sz="3950" dirty="0"/>
              <a:t>, </a:t>
            </a:r>
            <a:r>
              <a:rPr lang="en-US" sz="3950" dirty="0" err="1"/>
              <a:t>речници</a:t>
            </a:r>
            <a:r>
              <a:rPr lang="en-US" sz="3950" dirty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44362" y="4049488"/>
            <a:ext cx="5483543" cy="2467661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26" tIns="107944" rIns="143926" bIns="107944" rtlCol="0">
              <a:noAutofit/>
            </a:bodyPr>
            <a:lstStyle/>
            <a:p>
              <a:pPr defTabSz="1218255">
                <a:buClr>
                  <a:srgbClr val="F2B254"/>
                </a:buClr>
                <a:buSzPct val="100000"/>
              </a:pPr>
              <a:endParaRPr lang="en-US" sz="2398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859328" cy="159405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8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8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3D09270F-920C-4895-B587-0D210B6A4F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8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D17CA9C0-CCB8-4380-BDC2-691F9A242680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Dictionary</a:t>
            </a:r>
            <a:r>
              <a:rPr lang="en-US" sz="3800" dirty="0"/>
              <a:t>&lt;</a:t>
            </a:r>
            <a:r>
              <a:rPr lang="en-US" sz="3800" b="1" dirty="0">
                <a:solidFill>
                  <a:schemeClr val="bg1"/>
                </a:solidFill>
              </a:rPr>
              <a:t>K</a:t>
            </a:r>
            <a:r>
              <a:rPr lang="en-US" sz="3800" dirty="0"/>
              <a:t>,</a:t>
            </a:r>
            <a:r>
              <a:rPr lang="en-US" sz="3800" b="1" dirty="0">
                <a:solidFill>
                  <a:schemeClr val="bg1"/>
                </a:solidFill>
              </a:rPr>
              <a:t> V</a:t>
            </a:r>
            <a:r>
              <a:rPr lang="en-US" sz="3800" dirty="0"/>
              <a:t>&gt;</a:t>
            </a:r>
            <a:r>
              <a:rPr lang="en-US" sz="3800" b="1" dirty="0">
                <a:solidFill>
                  <a:schemeClr val="bg1"/>
                </a:solidFill>
              </a:rPr>
              <a:t> </a:t>
            </a:r>
            <a:r>
              <a:rPr lang="en-US" sz="3800" dirty="0"/>
              <a:t>-</a:t>
            </a:r>
            <a:r>
              <a:rPr lang="en-US" sz="3800" dirty="0" err="1"/>
              <a:t>представлява</a:t>
            </a:r>
            <a:r>
              <a:rPr lang="en-US" sz="3800" dirty="0"/>
              <a:t> </a:t>
            </a:r>
            <a:r>
              <a:rPr lang="en-US" sz="3800" dirty="0" err="1"/>
              <a:t>колекция</a:t>
            </a:r>
            <a:r>
              <a:rPr lang="en-US" sz="3800" dirty="0"/>
              <a:t> </a:t>
            </a:r>
            <a:r>
              <a:rPr lang="en-US" sz="3800" dirty="0" err="1"/>
              <a:t>от</a:t>
            </a:r>
            <a:r>
              <a:rPr lang="en-US" sz="3800" dirty="0"/>
              <a:t> </a:t>
            </a:r>
            <a:r>
              <a:rPr lang="en-US" sz="3800" dirty="0" err="1"/>
              <a:t>двойки</a:t>
            </a:r>
            <a:r>
              <a:rPr lang="en-US" sz="3800" dirty="0"/>
              <a:t> </a:t>
            </a:r>
            <a:endParaRPr lang="bg-BG" dirty="0"/>
          </a:p>
          <a:p>
            <a:pPr marL="456565" indent="-456565">
              <a:buClr>
                <a:schemeClr val="tx1"/>
              </a:buClr>
            </a:pPr>
            <a:r>
              <a:rPr lang="en-US" sz="3800" dirty="0" err="1"/>
              <a:t>Ключовите</a:t>
            </a:r>
            <a:r>
              <a:rPr lang="en-US" sz="3800" dirty="0"/>
              <a:t> </a:t>
            </a:r>
            <a:r>
              <a:rPr lang="en-US" sz="3800" dirty="0" err="1"/>
              <a:t>са</a:t>
            </a:r>
            <a:r>
              <a:rPr lang="en-US" sz="3800" dirty="0"/>
              <a:t> </a:t>
            </a:r>
            <a:r>
              <a:rPr lang="en-US" sz="3800" b="1" dirty="0" err="1">
                <a:solidFill>
                  <a:schemeClr val="bg1"/>
                </a:solidFill>
              </a:rPr>
              <a:t>уникални</a:t>
            </a:r>
            <a:endParaRPr lang="en-US" sz="3800" b="1" dirty="0" err="1">
              <a:solidFill>
                <a:schemeClr val="bg1"/>
              </a:solidFill>
              <a:cs typeface="Calibri"/>
            </a:endParaRPr>
          </a:p>
          <a:p>
            <a:pPr marL="456565" indent="-456565">
              <a:buClr>
                <a:schemeClr val="tx1"/>
              </a:buClr>
            </a:pPr>
            <a:r>
              <a:rPr lang="en-US" sz="3800" dirty="0" err="1">
                <a:ea typeface="+mn-lt"/>
                <a:cs typeface="+mn-lt"/>
              </a:rPr>
              <a:t>Поддържа</a:t>
            </a:r>
            <a:r>
              <a:rPr lang="en-US" sz="3800" dirty="0">
                <a:ea typeface="+mn-lt"/>
                <a:cs typeface="+mn-lt"/>
              </a:rPr>
              <a:t> </a:t>
            </a:r>
            <a:r>
              <a:rPr lang="en-US" sz="3800" dirty="0" err="1">
                <a:ea typeface="+mn-lt"/>
                <a:cs typeface="+mn-lt"/>
              </a:rPr>
              <a:t>ключовете</a:t>
            </a:r>
            <a:r>
              <a:rPr lang="en-US" sz="3800" dirty="0">
                <a:ea typeface="+mn-lt"/>
                <a:cs typeface="+mn-lt"/>
              </a:rPr>
              <a:t> в </a:t>
            </a:r>
            <a:r>
              <a:rPr lang="en-US" sz="3800" dirty="0" err="1">
                <a:ea typeface="+mn-lt"/>
                <a:cs typeface="+mn-lt"/>
              </a:rPr>
              <a:t>техния</a:t>
            </a:r>
            <a:r>
              <a:rPr lang="en-US" sz="3800" dirty="0">
                <a:ea typeface="+mn-lt"/>
                <a:cs typeface="+mn-lt"/>
              </a:rPr>
              <a:t> </a:t>
            </a:r>
            <a:r>
              <a:rPr lang="en-US" sz="3800" dirty="0" err="1">
                <a:ea typeface="+mn-lt"/>
                <a:cs typeface="+mn-lt"/>
              </a:rPr>
              <a:t>ред</a:t>
            </a:r>
            <a:r>
              <a:rPr lang="en-US" sz="3800" dirty="0">
                <a:ea typeface="+mn-lt"/>
                <a:cs typeface="+mn-lt"/>
              </a:rPr>
              <a:t> </a:t>
            </a:r>
            <a:r>
              <a:rPr lang="en-US" sz="3800" dirty="0" err="1">
                <a:ea typeface="+mn-lt"/>
                <a:cs typeface="+mn-lt"/>
              </a:rPr>
              <a:t>на</a:t>
            </a:r>
            <a:r>
              <a:rPr lang="en-US" sz="3800" dirty="0">
                <a:ea typeface="+mn-lt"/>
                <a:cs typeface="+mn-lt"/>
              </a:rPr>
              <a:t> </a:t>
            </a:r>
            <a:r>
              <a:rPr lang="en-US" sz="3800" dirty="0" err="1">
                <a:ea typeface="+mn-lt"/>
                <a:cs typeface="+mn-lt"/>
              </a:rPr>
              <a:t>добавяне</a:t>
            </a:r>
            <a:endParaRPr lang="en-US" sz="3800" dirty="0" err="1">
              <a:cs typeface="Calibri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4083FDB1-24CB-4745-A7CF-AE1A6087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 err="1"/>
              <a:t>Речници</a:t>
            </a:r>
            <a:endParaRPr lang="en-US" dirty="0" err="1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F92597A-13E8-4FC2-AEE4-7AE9F831B216}"/>
              </a:ext>
            </a:extLst>
          </p:cNvPr>
          <p:cNvSpPr txBox="1">
            <a:spLocks/>
          </p:cNvSpPr>
          <p:nvPr/>
        </p:nvSpPr>
        <p:spPr>
          <a:xfrm>
            <a:off x="775733" y="3501008"/>
            <a:ext cx="9567151" cy="23762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>
                <a:solidFill>
                  <a:schemeClr val="bg1"/>
                </a:solidFill>
              </a:rPr>
              <a:t>var</a:t>
            </a:r>
            <a:r>
              <a:rPr lang="en-GB"/>
              <a:t> fruits = </a:t>
            </a:r>
            <a:r>
              <a:rPr lang="en-GB">
                <a:solidFill>
                  <a:schemeClr val="bg1"/>
                </a:solidFill>
              </a:rPr>
              <a:t>new Dictionary&lt;string, double&gt;</a:t>
            </a:r>
            <a:r>
              <a:rPr lang="en-GB"/>
              <a:t>();</a:t>
            </a:r>
          </a:p>
          <a:p>
            <a:pPr>
              <a:lnSpc>
                <a:spcPct val="100000"/>
              </a:lnSpc>
            </a:pPr>
            <a:r>
              <a:rPr lang="en-GB"/>
              <a:t>fruits</a:t>
            </a:r>
            <a:r>
              <a:rPr lang="en-GB">
                <a:solidFill>
                  <a:schemeClr val="bg1"/>
                </a:solidFill>
              </a:rPr>
              <a:t>[</a:t>
            </a:r>
            <a:r>
              <a:rPr lang="en-GB"/>
              <a:t>"banana"</a:t>
            </a:r>
            <a:r>
              <a:rPr lang="en-GB">
                <a:solidFill>
                  <a:schemeClr val="bg1"/>
                </a:solidFill>
              </a:rPr>
              <a:t>]</a:t>
            </a:r>
            <a:r>
              <a:rPr lang="en-GB"/>
              <a:t> = 2.20;</a:t>
            </a:r>
          </a:p>
          <a:p>
            <a:pPr>
              <a:lnSpc>
                <a:spcPct val="100000"/>
              </a:lnSpc>
            </a:pPr>
            <a:r>
              <a:rPr lang="en-GB"/>
              <a:t>fruits</a:t>
            </a:r>
            <a:r>
              <a:rPr lang="en-GB">
                <a:solidFill>
                  <a:schemeClr val="bg1"/>
                </a:solidFill>
              </a:rPr>
              <a:t>[</a:t>
            </a:r>
            <a:r>
              <a:rPr lang="en-GB"/>
              <a:t>"apple"</a:t>
            </a:r>
            <a:r>
              <a:rPr lang="en-GB">
                <a:solidFill>
                  <a:schemeClr val="bg1"/>
                </a:solidFill>
              </a:rPr>
              <a:t>]</a:t>
            </a:r>
            <a:r>
              <a:rPr lang="en-GB"/>
              <a:t> = 1.40;</a:t>
            </a:r>
          </a:p>
          <a:p>
            <a:pPr>
              <a:lnSpc>
                <a:spcPct val="100000"/>
              </a:lnSpc>
            </a:pPr>
            <a:r>
              <a:rPr lang="en-GB"/>
              <a:t>fruits</a:t>
            </a:r>
            <a:r>
              <a:rPr lang="en-GB">
                <a:solidFill>
                  <a:schemeClr val="bg1"/>
                </a:solidFill>
              </a:rPr>
              <a:t>[</a:t>
            </a:r>
            <a:r>
              <a:rPr lang="en-GB"/>
              <a:t>"kiwi"</a:t>
            </a:r>
            <a:r>
              <a:rPr lang="en-GB">
                <a:solidFill>
                  <a:schemeClr val="bg1"/>
                </a:solidFill>
              </a:rPr>
              <a:t>]</a:t>
            </a:r>
            <a:r>
              <a:rPr lang="en-GB"/>
              <a:t> = 3.20;</a:t>
            </a:r>
            <a:endParaRPr lang="en-GB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41AB188-0F25-4817-A93B-629F1FADD0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2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EDC03249-CC29-4CD9-B0FB-F001E7339F4D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buClr>
                <a:schemeClr val="tx1"/>
              </a:buClr>
            </a:pPr>
            <a:r>
              <a:rPr lang="en-US" sz="3800" b="1" noProof="1">
                <a:solidFill>
                  <a:schemeClr val="bg1"/>
                </a:solidFill>
              </a:rPr>
              <a:t>SortedDictionary</a:t>
            </a:r>
            <a:r>
              <a:rPr lang="en-US" sz="3800" dirty="0"/>
              <a:t>&lt;</a:t>
            </a:r>
            <a:r>
              <a:rPr lang="en-US" sz="3800" b="1" dirty="0">
                <a:solidFill>
                  <a:schemeClr val="bg1"/>
                </a:solidFill>
              </a:rPr>
              <a:t>K</a:t>
            </a:r>
            <a:r>
              <a:rPr lang="en-US" sz="3800" dirty="0"/>
              <a:t>, </a:t>
            </a:r>
            <a:r>
              <a:rPr lang="en-US" sz="3800" b="1" dirty="0">
                <a:solidFill>
                  <a:schemeClr val="bg1"/>
                </a:solidFill>
              </a:rPr>
              <a:t>V</a:t>
            </a:r>
            <a:r>
              <a:rPr lang="en-US" sz="3800" dirty="0"/>
              <a:t>&gt;</a:t>
            </a:r>
            <a:endParaRPr lang="bg-BG" dirty="0"/>
          </a:p>
          <a:p>
            <a:pPr marL="456565" indent="-456565">
              <a:buClr>
                <a:schemeClr val="tx1"/>
              </a:buClr>
            </a:pPr>
            <a:r>
              <a:rPr lang="en-US" sz="3800" dirty="0" err="1"/>
              <a:t>Поддържа</a:t>
            </a:r>
            <a:r>
              <a:rPr lang="en-US" sz="3800" dirty="0"/>
              <a:t> </a:t>
            </a:r>
            <a:r>
              <a:rPr lang="en-US" sz="3800" dirty="0" err="1"/>
              <a:t>ключовите</a:t>
            </a:r>
            <a:r>
              <a:rPr lang="en-US" sz="3800" dirty="0"/>
              <a:t> </a:t>
            </a:r>
            <a:r>
              <a:rPr lang="en-US" sz="3800" dirty="0" err="1"/>
              <a:t>сортирани</a:t>
            </a:r>
            <a:endParaRPr lang="en-US" sz="3800" dirty="0" err="1">
              <a:cs typeface="Calibri"/>
            </a:endParaRPr>
          </a:p>
          <a:p>
            <a:pPr marL="456565" indent="-456565">
              <a:buClr>
                <a:schemeClr val="tx1"/>
              </a:buClr>
            </a:pPr>
            <a:r>
              <a:rPr lang="en-US" sz="3800" dirty="0" err="1"/>
              <a:t>Използва</a:t>
            </a:r>
            <a:r>
              <a:rPr lang="en-US" sz="3800" dirty="0"/>
              <a:t> </a:t>
            </a:r>
            <a:r>
              <a:rPr lang="en-US" sz="3800" dirty="0" err="1"/>
              <a:t>балансирано</a:t>
            </a:r>
            <a:r>
              <a:rPr lang="en-US" sz="3800" dirty="0"/>
              <a:t> </a:t>
            </a:r>
            <a:r>
              <a:rPr lang="en-US" sz="3800" dirty="0" err="1"/>
              <a:t>дърво</a:t>
            </a:r>
            <a:endParaRPr lang="en-US" sz="3800" dirty="0" err="1">
              <a:cs typeface="Calibri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821F336-E77F-4112-BD5D-482F3130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 err="1"/>
              <a:t>Сортиран</a:t>
            </a:r>
            <a:r>
              <a:rPr lang="en-US" sz="3950" dirty="0"/>
              <a:t> </a:t>
            </a:r>
            <a:r>
              <a:rPr lang="en-US" sz="3950" dirty="0" err="1"/>
              <a:t>речник</a:t>
            </a:r>
            <a:endParaRPr lang="bg-BG" dirty="0" err="1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31DF8D-5A2D-4541-8FE9-72B5F7E1A9DC}"/>
              </a:ext>
            </a:extLst>
          </p:cNvPr>
          <p:cNvSpPr txBox="1">
            <a:spLocks/>
          </p:cNvSpPr>
          <p:nvPr/>
        </p:nvSpPr>
        <p:spPr>
          <a:xfrm>
            <a:off x="757423" y="3573016"/>
            <a:ext cx="10377549" cy="2328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798">
                <a:solidFill>
                  <a:schemeClr val="bg1"/>
                </a:solidFill>
              </a:rPr>
              <a:t>var</a:t>
            </a:r>
            <a:r>
              <a:rPr lang="en-GB" sz="2798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2798"/>
              <a:t>fruits = </a:t>
            </a:r>
            <a:r>
              <a:rPr lang="en-GB" sz="2798">
                <a:solidFill>
                  <a:schemeClr val="bg1"/>
                </a:solidFill>
              </a:rPr>
              <a:t>new SortedDictionary&lt;string, double&gt;</a:t>
            </a:r>
            <a:r>
              <a:rPr lang="en-GB" sz="2798"/>
              <a:t>();</a:t>
            </a:r>
          </a:p>
          <a:p>
            <a:pPr>
              <a:lnSpc>
                <a:spcPct val="100000"/>
              </a:lnSpc>
            </a:pPr>
            <a:r>
              <a:rPr lang="en-GB" sz="2798"/>
              <a:t>fruits</a:t>
            </a:r>
            <a:r>
              <a:rPr lang="en-GB" sz="2798">
                <a:solidFill>
                  <a:schemeClr val="bg1"/>
                </a:solidFill>
              </a:rPr>
              <a:t>[</a:t>
            </a:r>
            <a:r>
              <a:rPr lang="en-GB" sz="2798"/>
              <a:t>"kiwi"</a:t>
            </a:r>
            <a:r>
              <a:rPr lang="en-GB" sz="2798">
                <a:solidFill>
                  <a:schemeClr val="bg1"/>
                </a:solidFill>
              </a:rPr>
              <a:t>]</a:t>
            </a:r>
            <a:r>
              <a:rPr lang="en-GB" sz="2798"/>
              <a:t> = 4.50;</a:t>
            </a:r>
          </a:p>
          <a:p>
            <a:pPr>
              <a:lnSpc>
                <a:spcPct val="100000"/>
              </a:lnSpc>
            </a:pPr>
            <a:r>
              <a:rPr lang="en-GB" sz="2798"/>
              <a:t>fruits</a:t>
            </a:r>
            <a:r>
              <a:rPr lang="en-GB" sz="2798">
                <a:solidFill>
                  <a:schemeClr val="bg1"/>
                </a:solidFill>
              </a:rPr>
              <a:t>[</a:t>
            </a:r>
            <a:r>
              <a:rPr lang="en-GB" sz="2798"/>
              <a:t>"orange"</a:t>
            </a:r>
            <a:r>
              <a:rPr lang="en-GB" sz="2798">
                <a:solidFill>
                  <a:schemeClr val="bg1"/>
                </a:solidFill>
              </a:rPr>
              <a:t>]</a:t>
            </a:r>
            <a:r>
              <a:rPr lang="en-GB" sz="2798"/>
              <a:t> = 2.50;</a:t>
            </a:r>
          </a:p>
          <a:p>
            <a:pPr>
              <a:lnSpc>
                <a:spcPct val="100000"/>
              </a:lnSpc>
            </a:pPr>
            <a:r>
              <a:rPr lang="en-GB" sz="2798"/>
              <a:t>fruits</a:t>
            </a:r>
            <a:r>
              <a:rPr lang="en-GB" sz="2798">
                <a:solidFill>
                  <a:schemeClr val="bg1"/>
                </a:solidFill>
              </a:rPr>
              <a:t>[</a:t>
            </a:r>
            <a:r>
              <a:rPr lang="en-GB" sz="2798"/>
              <a:t>"banana"</a:t>
            </a:r>
            <a:r>
              <a:rPr lang="en-GB" sz="2798">
                <a:solidFill>
                  <a:schemeClr val="bg1"/>
                </a:solidFill>
              </a:rPr>
              <a:t>]</a:t>
            </a:r>
            <a:r>
              <a:rPr lang="en-GB" sz="2798"/>
              <a:t> = 2.20;</a:t>
            </a:r>
            <a:endParaRPr lang="en-GB" sz="2798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0755E5B-0B03-40DA-A567-ABCAF14026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4FA67C38-5C78-4B10-A620-C6AC9010D71D}"/>
              </a:ext>
            </a:extLst>
          </p:cNvPr>
          <p:cNvSpPr txBox="1">
            <a:spLocks/>
          </p:cNvSpPr>
          <p:nvPr/>
        </p:nvSpPr>
        <p:spPr>
          <a:xfrm>
            <a:off x="190356" y="1212149"/>
            <a:ext cx="11808021" cy="51842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Add</a:t>
            </a:r>
            <a:r>
              <a:rPr lang="en-US" sz="3800" dirty="0"/>
              <a:t>(</a:t>
            </a:r>
            <a:r>
              <a:rPr lang="en-US" sz="3800" b="1" dirty="0" err="1">
                <a:solidFill>
                  <a:schemeClr val="bg1"/>
                </a:solidFill>
              </a:rPr>
              <a:t>ключ</a:t>
            </a:r>
            <a:r>
              <a:rPr lang="en-US" sz="3800" dirty="0"/>
              <a:t>, </a:t>
            </a:r>
            <a:r>
              <a:rPr lang="en-US" sz="3800" b="1" dirty="0" err="1">
                <a:solidFill>
                  <a:schemeClr val="bg1"/>
                </a:solidFill>
              </a:rPr>
              <a:t>стойност</a:t>
            </a:r>
            <a:r>
              <a:rPr lang="en-US" sz="3800" dirty="0"/>
              <a:t>) </a:t>
            </a:r>
            <a:r>
              <a:rPr lang="en-US" sz="3800" dirty="0" err="1"/>
              <a:t>метод</a:t>
            </a:r>
            <a:endParaRPr lang="bg-BG" dirty="0" err="1"/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Remove</a:t>
            </a:r>
            <a:r>
              <a:rPr lang="en-US" sz="3800" dirty="0"/>
              <a:t>(</a:t>
            </a:r>
            <a:r>
              <a:rPr lang="en-US" sz="3800" b="1" dirty="0" err="1">
                <a:solidFill>
                  <a:schemeClr val="bg1"/>
                </a:solidFill>
              </a:rPr>
              <a:t>ключ</a:t>
            </a:r>
            <a:r>
              <a:rPr lang="en-US" sz="3800" dirty="0">
                <a:solidFill>
                  <a:srgbClr val="234465"/>
                </a:solidFill>
              </a:rPr>
              <a:t>) </a:t>
            </a:r>
            <a:r>
              <a:rPr lang="en-US" sz="3800" dirty="0" err="1">
                <a:solidFill>
                  <a:srgbClr val="234465"/>
                </a:solidFill>
              </a:rPr>
              <a:t>метод</a:t>
            </a:r>
            <a:endParaRPr lang="en-US" sz="3800" dirty="0" err="1">
              <a:solidFill>
                <a:srgbClr val="234465"/>
              </a:solidFill>
              <a:cs typeface="Calibri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451581B6-609C-45A1-B3F1-B89182A7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 err="1"/>
              <a:t>Вградени</a:t>
            </a:r>
            <a:r>
              <a:rPr lang="en-US" sz="3950" dirty="0"/>
              <a:t> </a:t>
            </a:r>
            <a:r>
              <a:rPr lang="en-US" sz="3950" dirty="0" err="1"/>
              <a:t>методи</a:t>
            </a:r>
            <a:endParaRPr lang="bg-BG" dirty="0" err="1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F3DAD0E-74EC-433E-B087-B8885C66A641}"/>
              </a:ext>
            </a:extLst>
          </p:cNvPr>
          <p:cNvSpPr txBox="1">
            <a:spLocks/>
          </p:cNvSpPr>
          <p:nvPr/>
        </p:nvSpPr>
        <p:spPr>
          <a:xfrm>
            <a:off x="752724" y="2018391"/>
            <a:ext cx="9734176" cy="163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/>
              <a:t>var airplanes = new Dictionary&lt;string, int&gt;();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/>
              <a:t>airplanes.</a:t>
            </a:r>
            <a:r>
              <a:rPr lang="en-GB" sz="2799">
                <a:solidFill>
                  <a:schemeClr val="bg1"/>
                </a:solidFill>
              </a:rPr>
              <a:t>Add</a:t>
            </a:r>
            <a:r>
              <a:rPr lang="en-GB" sz="2799"/>
              <a:t>(</a:t>
            </a:r>
            <a:r>
              <a:rPr lang="en-GB" sz="2799">
                <a:solidFill>
                  <a:schemeClr val="bg1"/>
                </a:solidFill>
              </a:rPr>
              <a:t>"Boeing 737"</a:t>
            </a:r>
            <a:r>
              <a:rPr lang="en-GB" sz="2799"/>
              <a:t>, </a:t>
            </a:r>
            <a:r>
              <a:rPr lang="en-GB" sz="2799">
                <a:solidFill>
                  <a:schemeClr val="bg1"/>
                </a:solidFill>
              </a:rPr>
              <a:t>130</a:t>
            </a:r>
            <a:r>
              <a:rPr lang="en-GB" sz="2799"/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/>
              <a:t>airplanes.</a:t>
            </a:r>
            <a:r>
              <a:rPr lang="en-GB" sz="2799">
                <a:solidFill>
                  <a:schemeClr val="bg1"/>
                </a:solidFill>
              </a:rPr>
              <a:t>Add</a:t>
            </a:r>
            <a:r>
              <a:rPr lang="en-GB" sz="2799"/>
              <a:t>(</a:t>
            </a:r>
            <a:r>
              <a:rPr lang="en-GB" sz="2799">
                <a:solidFill>
                  <a:schemeClr val="bg1"/>
                </a:solidFill>
              </a:rPr>
              <a:t>"Airbus A320"</a:t>
            </a:r>
            <a:r>
              <a:rPr lang="en-GB" sz="2799"/>
              <a:t>, </a:t>
            </a:r>
            <a:r>
              <a:rPr lang="en-GB" sz="2799">
                <a:solidFill>
                  <a:schemeClr val="bg1"/>
                </a:solidFill>
              </a:rPr>
              <a:t>150</a:t>
            </a:r>
            <a:r>
              <a:rPr lang="en-GB" sz="2799"/>
              <a:t>);</a:t>
            </a:r>
            <a:endParaRPr lang="en-GB" sz="2799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FFEDCCD-D0B4-4E9A-B138-C29410261C50}"/>
              </a:ext>
            </a:extLst>
          </p:cNvPr>
          <p:cNvSpPr txBox="1">
            <a:spLocks/>
          </p:cNvSpPr>
          <p:nvPr/>
        </p:nvSpPr>
        <p:spPr>
          <a:xfrm>
            <a:off x="752724" y="4740466"/>
            <a:ext cx="9734176" cy="16354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lang="en-US" sz="27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var airplanes = new Dictionary&lt;string, int&gt;();</a:t>
            </a:r>
          </a:p>
          <a:p>
            <a:r>
              <a:rPr lang="en-US" dirty="0"/>
              <a:t>airplanes.Add("Boeing 737", 130);</a:t>
            </a:r>
          </a:p>
          <a:p>
            <a:r>
              <a:rPr lang="en-US" dirty="0"/>
              <a:t>airplanes.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("</a:t>
            </a:r>
            <a:r>
              <a:rPr lang="en-US" dirty="0">
                <a:solidFill>
                  <a:schemeClr val="bg1"/>
                </a:solidFill>
              </a:rPr>
              <a:t>Boeing 737</a:t>
            </a:r>
            <a:r>
              <a:rPr lang="en-US" dirty="0"/>
              <a:t>");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5D209FC-41D3-4AC4-B733-B50F3A79F5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55567806-ED9D-4A69-8891-A7684708BA0F}"/>
              </a:ext>
            </a:extLst>
          </p:cNvPr>
          <p:cNvSpPr txBox="1">
            <a:spLocks/>
          </p:cNvSpPr>
          <p:nvPr/>
        </p:nvSpPr>
        <p:spPr>
          <a:xfrm>
            <a:off x="190356" y="1212149"/>
            <a:ext cx="11808021" cy="51842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 dirty="0" err="1">
                <a:solidFill>
                  <a:schemeClr val="bg1"/>
                </a:solidFill>
              </a:rPr>
              <a:t>ContainsKey</a:t>
            </a:r>
            <a:r>
              <a:rPr lang="en-US" sz="3800" dirty="0">
                <a:solidFill>
                  <a:srgbClr val="234465"/>
                </a:solidFill>
              </a:rPr>
              <a:t>(</a:t>
            </a:r>
            <a:r>
              <a:rPr lang="en-US" sz="3800" b="1" dirty="0" err="1">
                <a:solidFill>
                  <a:schemeClr val="bg1"/>
                </a:solidFill>
              </a:rPr>
              <a:t>ключ</a:t>
            </a:r>
            <a:r>
              <a:rPr lang="en-US" sz="3800" dirty="0">
                <a:solidFill>
                  <a:srgbClr val="234465"/>
                </a:solidFill>
              </a:rPr>
              <a:t>) – </a:t>
            </a:r>
            <a:r>
              <a:rPr lang="en-US" sz="3800" dirty="0" err="1">
                <a:solidFill>
                  <a:srgbClr val="234465"/>
                </a:solidFill>
              </a:rPr>
              <a:t>много</a:t>
            </a:r>
            <a:r>
              <a:rPr lang="en-US" sz="3800" dirty="0">
                <a:solidFill>
                  <a:srgbClr val="234465"/>
                </a:solidFill>
              </a:rPr>
              <a:t> </a:t>
            </a:r>
            <a:r>
              <a:rPr lang="en-US" sz="3800" dirty="0" err="1">
                <a:solidFill>
                  <a:srgbClr val="234465"/>
                </a:solidFill>
              </a:rPr>
              <a:t>бърза</a:t>
            </a:r>
            <a:r>
              <a:rPr lang="en-US" sz="3800" dirty="0">
                <a:solidFill>
                  <a:srgbClr val="234465"/>
                </a:solidFill>
              </a:rPr>
              <a:t> </a:t>
            </a:r>
            <a:r>
              <a:rPr lang="en-US" sz="3800" dirty="0" err="1">
                <a:solidFill>
                  <a:srgbClr val="234465"/>
                </a:solidFill>
              </a:rPr>
              <a:t>операция</a:t>
            </a:r>
            <a:endParaRPr lang="bg-BG" dirty="0" err="1"/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 dirty="0" err="1">
                <a:solidFill>
                  <a:schemeClr val="bg1"/>
                </a:solidFill>
              </a:rPr>
              <a:t>ContainsValue</a:t>
            </a:r>
            <a:r>
              <a:rPr lang="en-US" sz="3800" dirty="0">
                <a:solidFill>
                  <a:srgbClr val="234465"/>
                </a:solidFill>
              </a:rPr>
              <a:t>(</a:t>
            </a:r>
            <a:r>
              <a:rPr lang="en-US" sz="3800" b="1" dirty="0" err="1">
                <a:solidFill>
                  <a:schemeClr val="bg1"/>
                </a:solidFill>
              </a:rPr>
              <a:t>стойност</a:t>
            </a:r>
            <a:r>
              <a:rPr lang="en-US" sz="3800" dirty="0">
                <a:solidFill>
                  <a:srgbClr val="234465"/>
                </a:solidFill>
              </a:rPr>
              <a:t>) – </a:t>
            </a:r>
            <a:r>
              <a:rPr lang="en-US" sz="3800" dirty="0" err="1">
                <a:solidFill>
                  <a:srgbClr val="234465"/>
                </a:solidFill>
              </a:rPr>
              <a:t>много</a:t>
            </a:r>
            <a:r>
              <a:rPr lang="en-US" sz="3800" dirty="0">
                <a:solidFill>
                  <a:srgbClr val="234465"/>
                </a:solidFill>
              </a:rPr>
              <a:t> </a:t>
            </a:r>
            <a:r>
              <a:rPr lang="en-US" sz="3800" dirty="0" err="1">
                <a:solidFill>
                  <a:srgbClr val="234465"/>
                </a:solidFill>
              </a:rPr>
              <a:t>бавна</a:t>
            </a:r>
            <a:r>
              <a:rPr lang="en-US" sz="3800" dirty="0">
                <a:solidFill>
                  <a:srgbClr val="234465"/>
                </a:solidFill>
              </a:rPr>
              <a:t> </a:t>
            </a:r>
            <a:r>
              <a:rPr lang="en-US" sz="3800" dirty="0" err="1">
                <a:solidFill>
                  <a:srgbClr val="234465"/>
                </a:solidFill>
              </a:rPr>
              <a:t>операция</a:t>
            </a:r>
            <a:endParaRPr lang="en-US" sz="3800" dirty="0" err="1">
              <a:solidFill>
                <a:srgbClr val="234465"/>
              </a:solidFill>
              <a:cs typeface="Calibri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8D55B29C-7543-45B5-ACFA-7297E94F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Вградени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методи</a:t>
            </a:r>
            <a:r>
              <a:rPr lang="en-US" sz="3950" dirty="0"/>
              <a:t> (2)</a:t>
            </a:r>
            <a:endParaRPr lang="en-US" sz="3950" dirty="0">
              <a:cs typeface="Calibri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AEF4C49-0C24-4ABF-9A82-8FE047B5D852}"/>
              </a:ext>
            </a:extLst>
          </p:cNvPr>
          <p:cNvSpPr txBox="1">
            <a:spLocks/>
          </p:cNvSpPr>
          <p:nvPr/>
        </p:nvSpPr>
        <p:spPr>
          <a:xfrm>
            <a:off x="786211" y="1915292"/>
            <a:ext cx="10276752" cy="185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/>
              <a:t>var dictionary = new Dictionary&lt;string, int&gt;();</a:t>
            </a:r>
          </a:p>
          <a:p>
            <a:pPr>
              <a:lnSpc>
                <a:spcPct val="100000"/>
              </a:lnSpc>
            </a:pPr>
            <a:r>
              <a:rPr lang="en-GB" sz="2400"/>
              <a:t>dictionary.Add("Airbus A320", 150);</a:t>
            </a:r>
          </a:p>
          <a:p>
            <a:pPr>
              <a:lnSpc>
                <a:spcPct val="100000"/>
              </a:lnSpc>
            </a:pPr>
            <a:r>
              <a:rPr lang="en-GB" sz="2400"/>
              <a:t>if (dictionary.</a:t>
            </a:r>
            <a:r>
              <a:rPr lang="en-GB" sz="2400">
                <a:solidFill>
                  <a:schemeClr val="bg1"/>
                </a:solidFill>
              </a:rPr>
              <a:t>ContainsKey</a:t>
            </a:r>
            <a:r>
              <a:rPr lang="en-GB" sz="2400"/>
              <a:t>(</a:t>
            </a:r>
            <a:r>
              <a:rPr lang="en-GB" sz="2400">
                <a:solidFill>
                  <a:schemeClr val="bg1"/>
                </a:solidFill>
              </a:rPr>
              <a:t>"Airbus A320"</a:t>
            </a:r>
            <a:r>
              <a:rPr lang="en-GB" sz="2400"/>
              <a:t>))</a:t>
            </a:r>
          </a:p>
          <a:p>
            <a:pPr>
              <a:lnSpc>
                <a:spcPct val="100000"/>
              </a:lnSpc>
            </a:pPr>
            <a:r>
              <a:rPr lang="en-GB" sz="2400"/>
              <a:t>   Console.WriteLine($"Airbus A320 key exists");</a:t>
            </a:r>
            <a:endParaRPr lang="en-GB" sz="24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377344C-4C8F-469B-837C-6B77203CF5CC}"/>
              </a:ext>
            </a:extLst>
          </p:cNvPr>
          <p:cNvSpPr txBox="1">
            <a:spLocks/>
          </p:cNvSpPr>
          <p:nvPr/>
        </p:nvSpPr>
        <p:spPr>
          <a:xfrm>
            <a:off x="786210" y="4499731"/>
            <a:ext cx="10276753" cy="1926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dictionary.Add("Airbus A320", 150);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150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true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100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false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4A22AD1-88F1-4370-A55D-00ACF9CE0E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 err="1">
                <a:cs typeface="Calibri"/>
              </a:rPr>
              <a:t>Прочетете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масив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от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реални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числа</a:t>
            </a:r>
            <a:r>
              <a:rPr lang="en-US" sz="3600" dirty="0">
                <a:cs typeface="Calibri"/>
              </a:rPr>
              <a:t> и </a:t>
            </a:r>
            <a:r>
              <a:rPr lang="en-US" sz="3600" dirty="0" err="1">
                <a:cs typeface="Calibri"/>
              </a:rPr>
              <a:t>отпечатайте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колко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пъти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се</a:t>
            </a:r>
            <a:r>
              <a:rPr lang="en-US" sz="3600" dirty="0"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срещат</a:t>
            </a:r>
            <a:endParaRPr lang="en-US" sz="3600" b="1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sz="335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Брой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еднакви</a:t>
            </a:r>
            <a:r>
              <a:rPr lang="en-US" sz="3950" dirty="0"/>
              <a:t> </a:t>
            </a:r>
            <a:r>
              <a:rPr lang="en-US" sz="3950" dirty="0" err="1"/>
              <a:t>стойности</a:t>
            </a:r>
            <a:r>
              <a:rPr lang="en-US" sz="3950" dirty="0"/>
              <a:t> в </a:t>
            </a:r>
            <a:r>
              <a:rPr lang="en-US" sz="3950" dirty="0" err="1"/>
              <a:t>масив</a:t>
            </a:r>
            <a:endParaRPr lang="en-US" sz="3950" dirty="0" err="1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7405" y="2818289"/>
            <a:ext cx="3476091" cy="648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8 2.5 2.5 8 2.5</a:t>
            </a:r>
            <a:endParaRPr lang="it-IT" sz="2798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7899" y="2524857"/>
            <a:ext cx="3076040" cy="1233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8 - 2 times</a:t>
            </a: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20862" y="2841245"/>
            <a:ext cx="429668" cy="6027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7662" y="4628830"/>
            <a:ext cx="2655835" cy="648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1.5 5 1.5 3</a:t>
            </a:r>
            <a:endParaRPr lang="it-IT" sz="2798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7899" y="4146823"/>
            <a:ext cx="3076040" cy="1817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1.5 - 2 times</a:t>
            </a: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it-IT" sz="2798" b="1" noProof="1">
                <a:latin typeface="Consolas" pitchFamily="49" charset="0"/>
              </a:rPr>
              <a:t>5 - 1 times</a:t>
            </a:r>
            <a:endParaRPr lang="en-US" sz="2798" b="1" noProof="1">
              <a:latin typeface="Consolas" pitchFamily="49" charset="0"/>
            </a:endParaRP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20863" y="4651786"/>
            <a:ext cx="429668" cy="6027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E899081-554A-4597-92C1-05B52DB86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77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3294</TotalTime>
  <Words>2400</Words>
  <Application>Microsoft Office PowerPoint</Application>
  <PresentationFormat>Широк екран</PresentationFormat>
  <Paragraphs>427</Paragraphs>
  <Slides>34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Сетове и речници</vt:lpstr>
      <vt:lpstr>Съдържание</vt:lpstr>
      <vt:lpstr>Dictionary&lt;K, V&gt;</vt:lpstr>
      <vt:lpstr>Асоциативни масиви (карти, речници)</vt:lpstr>
      <vt:lpstr>Речници</vt:lpstr>
      <vt:lpstr>Сортиран речник</vt:lpstr>
      <vt:lpstr>Вградени методи</vt:lpstr>
      <vt:lpstr>Вградени методи (2)</vt:lpstr>
      <vt:lpstr>Задача: Брой на еднакви стойности в масив</vt:lpstr>
      <vt:lpstr>Решение:  Брой на еднакви стойности в масив</vt:lpstr>
      <vt:lpstr>Обхождане на речник</vt:lpstr>
      <vt:lpstr>Мулти-речници</vt:lpstr>
      <vt:lpstr>Мулти-речник</vt:lpstr>
      <vt:lpstr>Задача: Средно аретметичен успех на ученици</vt:lpstr>
      <vt:lpstr>Решение: Средно аретметичен успех на ученици (1)</vt:lpstr>
      <vt:lpstr>Решение: Средно аретметичен успех на ученици (2)</vt:lpstr>
      <vt:lpstr>Вложени речници</vt:lpstr>
      <vt:lpstr>Задача: Хранителен магазин</vt:lpstr>
      <vt:lpstr>Решение:  Хранителен магазин (1)</vt:lpstr>
      <vt:lpstr>Решение:  Хранителен магазин (2)</vt:lpstr>
      <vt:lpstr>Задача: Градове по континент и държава</vt:lpstr>
      <vt:lpstr>Решение: Градове по континент и държава (1)</vt:lpstr>
      <vt:lpstr>Решение: Градове по континент и държава (2)</vt:lpstr>
      <vt:lpstr>Решение: Градове по континент и държава (3)</vt:lpstr>
      <vt:lpstr>HashSet&lt;T&gt; и SortedSet&lt;T&gt;</vt:lpstr>
      <vt:lpstr>Сет в C#</vt:lpstr>
      <vt:lpstr>List&lt;T&gt; срещу HashSet&lt;T&gt;</vt:lpstr>
      <vt:lpstr>HashSet&lt;T&gt; – Примери</vt:lpstr>
      <vt:lpstr>Задача: Уникални имена</vt:lpstr>
      <vt:lpstr>Решение: Уникални имена</vt:lpstr>
      <vt:lpstr>SortedSet&lt;T&gt;</vt:lpstr>
      <vt:lpstr>Какво научихме 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 and Dictionaries</dc:title>
  <dc:subject>C# Advanced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Emilia Kuiumdjieva</cp:lastModifiedBy>
  <cp:revision>500</cp:revision>
  <dcterms:created xsi:type="dcterms:W3CDTF">2018-05-23T13:08:44Z</dcterms:created>
  <dcterms:modified xsi:type="dcterms:W3CDTF">2023-01-27T15:39:15Z</dcterms:modified>
  <cp:category>© SoftUni – https://softuni.org</cp:category>
</cp:coreProperties>
</file>