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4415218D-8590-42B5-B47E-A1174F349115}">
          <p14:sldIdLst>
            <p14:sldId id="256"/>
            <p14:sldId id="257"/>
          </p14:sldIdLst>
        </p14:section>
        <p14:section name="Основни елементи при текстообработка" id="{6D019813-0CD1-4D50-AF39-69D04B830C22}">
          <p14:sldIdLst>
            <p14:sldId id="258"/>
            <p14:sldId id="259"/>
            <p14:sldId id="260"/>
            <p14:sldId id="261"/>
            <p14:sldId id="262"/>
          </p14:sldIdLst>
        </p14:section>
        <p14:section name="Правила при въвеждане на текст" id="{835AE3C2-AD02-4DF3-839E-2FC38E4869FC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Клавиатура" id="{EFA59C26-FF28-47D8-925E-7A41409ADC37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Microsoft Word" id="{201DE9A4-D1C0-4604-8046-68DF52398B4C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Заключение" id="{F4799EC1-3559-4301-9305-0460599F5132}">
          <p14:sldIdLst>
            <p14:sldId id="286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38" autoAdjust="0"/>
  </p:normalViewPr>
  <p:slideViewPr>
    <p:cSldViewPr showGuides="1">
      <p:cViewPr>
        <p:scale>
          <a:sx n="75" d="100"/>
          <a:sy n="75" d="100"/>
        </p:scale>
        <p:origin x="370" y="40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82795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326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645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5679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655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7" y="1431005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Основи при създаване на текст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950588"/>
          </a:xfrm>
        </p:spPr>
        <p:txBody>
          <a:bodyPr>
            <a:noAutofit/>
          </a:bodyPr>
          <a:lstStyle/>
          <a:p>
            <a:r>
              <a:rPr lang="bg-BG" dirty="0"/>
              <a:t>Въведение в текстообработката</a:t>
            </a:r>
            <a:endParaRPr lang="en-US" sz="4800" dirty="0">
              <a:solidFill>
                <a:srgbClr val="23446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76" y="2364272"/>
            <a:ext cx="4020884" cy="28917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79000"/>
            <a:ext cx="2186955" cy="9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26000" y="4014874"/>
            <a:ext cx="5275597" cy="2138130"/>
          </a:xfrm>
        </p:spPr>
        <p:txBody>
          <a:bodyPr>
            <a:noAutofit/>
          </a:bodyPr>
          <a:lstStyle/>
          <a:p>
            <a:r>
              <a:rPr lang="bg-BG" sz="3600" dirty="0"/>
              <a:t>Това е момчето, което изпи бозата.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4014874"/>
            <a:ext cx="5355000" cy="2138130"/>
          </a:xfrm>
        </p:spPr>
        <p:txBody>
          <a:bodyPr>
            <a:noAutofit/>
          </a:bodyPr>
          <a:lstStyle/>
          <a:p>
            <a:r>
              <a:rPr lang="bg-BG" sz="3600" dirty="0"/>
              <a:t>Това е момчето  , което изпи бозата 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542" y="1304027"/>
            <a:ext cx="11872916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bg-BG" sz="3600" dirty="0"/>
              <a:t>Препинателните</a:t>
            </a:r>
            <a:r>
              <a:rPr lang="bg-BG" sz="3600" b="1" dirty="0"/>
              <a:t> знаци </a:t>
            </a:r>
            <a:r>
              <a:rPr lang="bg-BG" sz="3600" dirty="0"/>
              <a:t>се пишат след думата</a:t>
            </a:r>
            <a:r>
              <a:rPr lang="bg-BG" sz="3600" b="1" dirty="0"/>
              <a:t> без интервал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1A5E23-823F-AB9D-8DEF-DC038953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150" y="2768584"/>
            <a:ext cx="1131921" cy="1107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67" y="2866507"/>
            <a:ext cx="1131921" cy="111246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8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81000" y="3975250"/>
            <a:ext cx="5320597" cy="2177754"/>
          </a:xfrm>
        </p:spPr>
        <p:txBody>
          <a:bodyPr>
            <a:noAutofit/>
          </a:bodyPr>
          <a:lstStyle/>
          <a:p>
            <a:r>
              <a:rPr lang="ru-RU" sz="3600" dirty="0"/>
              <a:t>Иван Вазов е написал </a:t>
            </a:r>
            <a:r>
              <a:rPr lang="bg-BG" sz="3600" dirty="0"/>
              <a:t>"</a:t>
            </a:r>
            <a:r>
              <a:rPr lang="ru-RU" sz="3600" dirty="0"/>
              <a:t>Под Игото".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000" y="3975250"/>
            <a:ext cx="5265000" cy="2177754"/>
          </a:xfrm>
        </p:spPr>
        <p:txBody>
          <a:bodyPr>
            <a:noAutofit/>
          </a:bodyPr>
          <a:lstStyle/>
          <a:p>
            <a:r>
              <a:rPr lang="ru-RU" sz="3600" dirty="0"/>
              <a:t>Иван Вазов е написал </a:t>
            </a:r>
            <a:r>
              <a:rPr lang="bg-BG" sz="3600" dirty="0"/>
              <a:t>" </a:t>
            </a:r>
            <a:r>
              <a:rPr lang="ru-RU" sz="3600" dirty="0"/>
              <a:t>Под Игото ".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66" y="1304027"/>
            <a:ext cx="11763468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sz="3600" dirty="0"/>
              <a:t>͏</a:t>
            </a:r>
            <a:r>
              <a:rPr lang="bg-BG" sz="3600" b="1" dirty="0"/>
              <a:t>Скобите </a:t>
            </a:r>
            <a:r>
              <a:rPr lang="bg-BG" sz="3600" dirty="0"/>
              <a:t>и</a:t>
            </a:r>
            <a:r>
              <a:rPr lang="bg-BG" sz="3600" b="1" dirty="0"/>
              <a:t> кавичките</a:t>
            </a:r>
            <a:r>
              <a:rPr lang="bg-BG" sz="3600" dirty="0"/>
              <a:t> се въвеждат </a:t>
            </a:r>
            <a:r>
              <a:rPr lang="bg-BG" sz="3600" b="1" dirty="0"/>
              <a:t>без интервал около текста</a:t>
            </a:r>
            <a:r>
              <a:rPr lang="bg-BG" sz="3600" dirty="0"/>
              <a:t>, който ограждат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57" y="2746460"/>
            <a:ext cx="1131921" cy="1112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824" y="2751084"/>
            <a:ext cx="1131921" cy="11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513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951000" y="4104000"/>
            <a:ext cx="5050597" cy="2049004"/>
          </a:xfrm>
        </p:spPr>
        <p:txBody>
          <a:bodyPr>
            <a:noAutofit/>
          </a:bodyPr>
          <a:lstStyle/>
          <a:p>
            <a:r>
              <a:rPr lang="bg-BG" sz="3600" dirty="0"/>
              <a:t>Най-накрая пристигнахме в столицата – София.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6000" y="4104000"/>
            <a:ext cx="5220000" cy="2049004"/>
          </a:xfrm>
        </p:spPr>
        <p:txBody>
          <a:bodyPr>
            <a:noAutofit/>
          </a:bodyPr>
          <a:lstStyle/>
          <a:p>
            <a:r>
              <a:rPr lang="bg-BG" sz="3600" dirty="0"/>
              <a:t>Най -  накрая пристигнахме в столицата–София.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66" y="1220900"/>
            <a:ext cx="11763468" cy="12645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bg-BG" sz="3400" dirty="0"/>
              <a:t>Има </a:t>
            </a:r>
            <a:r>
              <a:rPr lang="bg-BG" sz="3400" b="1" dirty="0"/>
              <a:t>два вида тирета </a:t>
            </a:r>
            <a:r>
              <a:rPr lang="bg-BG" sz="3400" dirty="0"/>
              <a:t>– </a:t>
            </a:r>
            <a:r>
              <a:rPr lang="bg-BG" sz="3400" b="1" dirty="0"/>
              <a:t>късо </a:t>
            </a:r>
            <a:r>
              <a:rPr lang="bg-BG" sz="3400" dirty="0"/>
              <a:t>и</a:t>
            </a:r>
            <a:r>
              <a:rPr lang="bg-BG" sz="3400" b="1" dirty="0"/>
              <a:t> дълго</a:t>
            </a:r>
            <a:r>
              <a:rPr lang="bg-BG" sz="3400" dirty="0"/>
              <a:t>. Около </a:t>
            </a:r>
            <a:r>
              <a:rPr lang="bg-BG" sz="3400" b="1" dirty="0"/>
              <a:t>дългото </a:t>
            </a:r>
            <a:r>
              <a:rPr lang="bg-BG" sz="3400" dirty="0"/>
              <a:t>се поставят </a:t>
            </a:r>
            <a:r>
              <a:rPr lang="bg-BG" sz="3400" b="1" dirty="0"/>
              <a:t>интервали</a:t>
            </a:r>
            <a:r>
              <a:rPr lang="bg-BG" sz="3400" dirty="0"/>
              <a:t>, а около </a:t>
            </a:r>
            <a:r>
              <a:rPr lang="bg-BG" sz="3400" b="1" dirty="0"/>
              <a:t>късото</a:t>
            </a:r>
            <a:r>
              <a:rPr lang="bg-BG" sz="3400" dirty="0"/>
              <a:t> – </a:t>
            </a:r>
            <a:r>
              <a:rPr lang="bg-BG" sz="3400" b="1" dirty="0"/>
              <a:t>не</a:t>
            </a:r>
            <a:r>
              <a:rPr lang="bg-BG" sz="3400" dirty="0"/>
              <a:t>.</a:t>
            </a:r>
            <a:endParaRPr lang="bg-BG" sz="3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97" y="2830542"/>
            <a:ext cx="1131921" cy="1112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864" y="2827493"/>
            <a:ext cx="1131921" cy="11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86000" y="3924475"/>
            <a:ext cx="4915597" cy="2228529"/>
          </a:xfrm>
        </p:spPr>
        <p:txBody>
          <a:bodyPr>
            <a:noAutofit/>
          </a:bodyPr>
          <a:lstStyle/>
          <a:p>
            <a:r>
              <a:rPr lang="ru-RU" dirty="0"/>
              <a:t>͏	Русокосото момче се спусна от скалата и затърси път към лагуната.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3924475"/>
            <a:ext cx="5185598" cy="2228529"/>
          </a:xfrm>
        </p:spPr>
        <p:txBody>
          <a:bodyPr>
            <a:noAutofit/>
          </a:bodyPr>
          <a:lstStyle/>
          <a:p>
            <a:r>
              <a:rPr lang="ru-RU" dirty="0"/>
              <a:t>  Русокосото момче се спусна от скалата и затърси път към лагуната.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05" y="1173398"/>
            <a:ext cx="11763468" cy="178777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bg-BG" sz="3400" dirty="0"/>
              <a:t>͏</a:t>
            </a:r>
            <a:r>
              <a:rPr lang="bg-BG" sz="3400" b="1" dirty="0"/>
              <a:t>Не </a:t>
            </a:r>
            <a:r>
              <a:rPr lang="bg-BG" sz="3400" dirty="0"/>
              <a:t>се</a:t>
            </a:r>
            <a:r>
              <a:rPr lang="bg-BG" sz="3400" b="1" dirty="0"/>
              <a:t> използват интервали </a:t>
            </a:r>
            <a:r>
              <a:rPr lang="bg-BG" sz="3400" dirty="0"/>
              <a:t>или други символи за </a:t>
            </a:r>
            <a:r>
              <a:rPr lang="bg-BG" sz="3400" b="1" dirty="0"/>
              <a:t>отстъп </a:t>
            </a:r>
            <a:r>
              <a:rPr lang="bg-BG" sz="3400" dirty="0"/>
              <a:t>в началото на </a:t>
            </a:r>
            <a:r>
              <a:rPr lang="bg-BG" sz="3400" b="1" dirty="0"/>
              <a:t>абзац</a:t>
            </a:r>
            <a:r>
              <a:rPr lang="bg-BG" sz="3400" dirty="0"/>
              <a:t>. По-правилно е да използвате </a:t>
            </a:r>
            <a:r>
              <a:rPr lang="en-US" sz="3400" dirty="0"/>
              <a:t>[</a:t>
            </a:r>
            <a:r>
              <a:rPr lang="en-US" sz="3400" b="1" dirty="0"/>
              <a:t>Tab</a:t>
            </a:r>
            <a:r>
              <a:rPr lang="en-US" sz="3400" dirty="0"/>
              <a:t>] </a:t>
            </a:r>
            <a:r>
              <a:rPr lang="bg-BG" sz="3400" dirty="0"/>
              <a:t>или да промените </a:t>
            </a:r>
            <a:r>
              <a:rPr lang="bg-BG" sz="3400" b="1" dirty="0"/>
              <a:t>отстъпа от </a:t>
            </a:r>
            <a:r>
              <a:rPr lang="en-US" sz="3400" b="1" dirty="0"/>
              <a:t>Word</a:t>
            </a:r>
            <a:r>
              <a:rPr lang="en-US" sz="3400" dirty="0"/>
              <a:t>.</a:t>
            </a:r>
            <a:endParaRPr lang="bg-BG" sz="3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40" y="2899862"/>
            <a:ext cx="1131921" cy="1112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395" y="2819163"/>
            <a:ext cx="1131921" cy="11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01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Клавиатура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84" y="2112257"/>
            <a:ext cx="3144492" cy="11643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Секции на клавиатурата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Части на клавиатурата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21" y="2228849"/>
            <a:ext cx="9029042" cy="3343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784105" y="3211890"/>
            <a:ext cx="5673970" cy="214116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58075" y="3211890"/>
            <a:ext cx="1238250" cy="214116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696325" y="3211890"/>
            <a:ext cx="1714500" cy="214116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84105" y="2469921"/>
            <a:ext cx="6912220" cy="741969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90405" y="1162050"/>
            <a:ext cx="3543395" cy="695325"/>
          </a:xfrm>
          <a:prstGeom prst="wedgeRoundRectCallout">
            <a:avLst>
              <a:gd name="adj1" fmla="val -3361"/>
              <a:gd name="adj2" fmla="val 144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Функционална част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61914" y="5747356"/>
            <a:ext cx="3000375" cy="695325"/>
          </a:xfrm>
          <a:prstGeom prst="wedgeRoundRectCallout">
            <a:avLst>
              <a:gd name="adj1" fmla="val -4436"/>
              <a:gd name="adj2" fmla="val -1104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Символна част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6857952" y="1162049"/>
            <a:ext cx="3543395" cy="695325"/>
          </a:xfrm>
          <a:prstGeom prst="wedgeRoundRectCallout">
            <a:avLst>
              <a:gd name="adj1" fmla="val 403"/>
              <a:gd name="adj2" fmla="val 2580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Навигационна част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696325" y="5821740"/>
            <a:ext cx="3057620" cy="695325"/>
          </a:xfrm>
          <a:prstGeom prst="wedgeRoundRectCallout">
            <a:avLst>
              <a:gd name="adj1" fmla="val 5242"/>
              <a:gd name="adj2" fmla="val -118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Цифрова част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46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56752" y="1038018"/>
            <a:ext cx="10435248" cy="5276048"/>
          </a:xfrm>
        </p:spPr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Функционална част </a:t>
            </a:r>
            <a:r>
              <a:rPr lang="bg-BG" dirty="0"/>
              <a:t>– клавишите в </a:t>
            </a:r>
            <a:r>
              <a:rPr lang="bg-BG" b="1" dirty="0"/>
              <a:t>горната част </a:t>
            </a:r>
            <a:r>
              <a:rPr lang="bg-BG" dirty="0"/>
              <a:t>на клавиатурата</a:t>
            </a:r>
          </a:p>
          <a:p>
            <a:pPr lvl="1"/>
            <a:r>
              <a:rPr lang="bg-BG" dirty="0"/>
              <a:t>Задават</a:t>
            </a:r>
            <a:r>
              <a:rPr lang="bg-BG" b="1" dirty="0"/>
              <a:t> изпълнението</a:t>
            </a:r>
            <a:r>
              <a:rPr lang="bg-BG" dirty="0"/>
              <a:t> на определени </a:t>
            </a:r>
            <a:r>
              <a:rPr lang="bg-BG" b="1" dirty="0"/>
              <a:t>команди</a:t>
            </a:r>
          </a:p>
          <a:p>
            <a:pPr lvl="2"/>
            <a:r>
              <a:rPr lang="bg-BG" b="1" dirty="0"/>
              <a:t>Примери</a:t>
            </a:r>
            <a:r>
              <a:rPr lang="bg-BG" dirty="0"/>
              <a:t>: затъмняване на екрана, промяна на силата на звука, стартиране и спиране на запис и др.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Функционална</a:t>
            </a:r>
            <a:r>
              <a:rPr lang="bg-BG" sz="4000" dirty="0">
                <a:solidFill>
                  <a:srgbClr val="FFFFFF"/>
                </a:solidFill>
              </a:rPr>
              <a:t> </a:t>
            </a:r>
            <a:r>
              <a:rPr lang="bg-BG" sz="4000" dirty="0"/>
              <a:t>част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9"/>
          <a:stretch/>
        </p:blipFill>
        <p:spPr>
          <a:xfrm>
            <a:off x="3964476" y="3529453"/>
            <a:ext cx="6019800" cy="317658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95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1814" y="1121144"/>
            <a:ext cx="10073420" cy="5276048"/>
          </a:xfrm>
        </p:spPr>
        <p:txBody>
          <a:bodyPr/>
          <a:lstStyle/>
          <a:p>
            <a:r>
              <a:rPr lang="bg-BG" dirty="0"/>
              <a:t>͏͏</a:t>
            </a:r>
            <a:r>
              <a:rPr lang="bg-BG" b="1" dirty="0">
                <a:solidFill>
                  <a:schemeClr val="bg1"/>
                </a:solidFill>
              </a:rPr>
              <a:t>Символна част </a:t>
            </a:r>
            <a:r>
              <a:rPr lang="bg-BG" dirty="0"/>
              <a:t>– съдържа всички </a:t>
            </a:r>
            <a:r>
              <a:rPr lang="bg-BG" b="1" dirty="0"/>
              <a:t>символи</a:t>
            </a:r>
            <a:r>
              <a:rPr lang="bg-BG" dirty="0"/>
              <a:t> и </a:t>
            </a:r>
            <a:r>
              <a:rPr lang="bg-BG" b="1" dirty="0"/>
              <a:t>знаци</a:t>
            </a:r>
          </a:p>
          <a:p>
            <a:pPr lvl="1"/>
            <a:r>
              <a:rPr lang="bg-BG" dirty="0"/>
              <a:t>В тази част има няколко </a:t>
            </a:r>
            <a:r>
              <a:rPr lang="bg-BG" b="1" dirty="0"/>
              <a:t>специални клавиша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Символна част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16" y="2530273"/>
            <a:ext cx="2609850" cy="2609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56" y="2606303"/>
            <a:ext cx="2457790" cy="2457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05575" y="4933266"/>
            <a:ext cx="5392952" cy="1822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i="1" dirty="0"/>
              <a:t>Чрез </a:t>
            </a:r>
            <a:r>
              <a:rPr lang="bg-BG" sz="2400" b="1" i="1" dirty="0">
                <a:solidFill>
                  <a:schemeClr val="bg1"/>
                </a:solidFill>
              </a:rPr>
              <a:t>натискане</a:t>
            </a:r>
            <a:r>
              <a:rPr lang="bg-BG" sz="2400" b="1" i="1" dirty="0"/>
              <a:t> на клавиша </a:t>
            </a:r>
            <a:br>
              <a:rPr lang="en-US" sz="2400" b="1" i="1" dirty="0"/>
            </a:br>
            <a:r>
              <a:rPr lang="en-US" sz="2400" b="1" i="1" dirty="0"/>
              <a:t>[</a:t>
            </a:r>
            <a:r>
              <a:rPr lang="en-US" sz="2400" b="1" i="1" dirty="0">
                <a:solidFill>
                  <a:schemeClr val="bg1"/>
                </a:solidFill>
              </a:rPr>
              <a:t>Caps Lock</a:t>
            </a:r>
            <a:r>
              <a:rPr lang="en-US" sz="2400" b="1" i="1" dirty="0"/>
              <a:t>]</a:t>
            </a:r>
            <a:r>
              <a:rPr lang="bg-BG" sz="2400" b="1" i="1" dirty="0">
                <a:solidFill>
                  <a:schemeClr val="bg1"/>
                </a:solidFill>
              </a:rPr>
              <a:t> </a:t>
            </a:r>
            <a:r>
              <a:rPr lang="bg-BG" sz="2400" b="1" i="1" dirty="0"/>
              <a:t>се включва и изключва режимът за въвеждане на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i="1" dirty="0">
                <a:solidFill>
                  <a:schemeClr val="bg1"/>
                </a:solidFill>
              </a:rPr>
              <a:t>главни букви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1814" y="4933265"/>
            <a:ext cx="4487054" cy="1822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i="1" dirty="0"/>
              <a:t>Чрез </a:t>
            </a:r>
            <a:r>
              <a:rPr lang="bg-BG" sz="2400" b="1" i="1" dirty="0">
                <a:solidFill>
                  <a:schemeClr val="bg1"/>
                </a:solidFill>
              </a:rPr>
              <a:t>задържане</a:t>
            </a:r>
            <a:r>
              <a:rPr lang="bg-BG" sz="2400" b="1" i="1" dirty="0"/>
              <a:t> на клавиша </a:t>
            </a:r>
            <a:r>
              <a:rPr lang="en-US" sz="2400" b="1" i="1" dirty="0"/>
              <a:t>[</a:t>
            </a:r>
            <a:r>
              <a:rPr lang="en-US" sz="2400" b="1" i="1" dirty="0">
                <a:solidFill>
                  <a:schemeClr val="bg1"/>
                </a:solidFill>
              </a:rPr>
              <a:t>Shift</a:t>
            </a:r>
            <a:r>
              <a:rPr lang="en-US" sz="2400" b="1" i="1" dirty="0"/>
              <a:t>]</a:t>
            </a:r>
            <a:r>
              <a:rPr lang="bg-BG" sz="2400" b="1" i="1" dirty="0"/>
              <a:t> се временно активира режимът за въвеждане на </a:t>
            </a:r>
            <a:r>
              <a:rPr lang="bg-BG" sz="2400" b="1" i="1" dirty="0">
                <a:solidFill>
                  <a:schemeClr val="bg1"/>
                </a:solidFill>
              </a:rPr>
              <a:t>главни букви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00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222984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Навигационна част </a:t>
            </a:r>
            <a:r>
              <a:rPr lang="bg-BG" dirty="0"/>
              <a:t>– клавиши, с които се </a:t>
            </a:r>
            <a:r>
              <a:rPr lang="bg-BG" b="1" dirty="0"/>
              <a:t>мести</a:t>
            </a:r>
            <a:r>
              <a:rPr lang="bg-BG" dirty="0"/>
              <a:t> текстовият </a:t>
            </a:r>
            <a:r>
              <a:rPr lang="bg-BG" b="1" dirty="0"/>
              <a:t>показалец</a:t>
            </a:r>
          </a:p>
          <a:p>
            <a:pPr lvl="1"/>
            <a:r>
              <a:rPr lang="bg-BG" dirty="0"/>
              <a:t>Клавиши за </a:t>
            </a:r>
            <a:r>
              <a:rPr lang="bg-BG" b="1" dirty="0"/>
              <a:t>изтриване</a:t>
            </a:r>
            <a:r>
              <a:rPr lang="bg-BG" dirty="0"/>
              <a:t> на информация и др.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Навигационна част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30" y="3543300"/>
            <a:ext cx="1625220" cy="153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004" y="3543300"/>
            <a:ext cx="3200016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39" y="1661746"/>
            <a:ext cx="1191525" cy="7341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68856" y="5269134"/>
            <a:ext cx="4018767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[</a:t>
            </a:r>
            <a:r>
              <a:rPr lang="en-US" sz="2400" b="1" i="1" dirty="0">
                <a:solidFill>
                  <a:schemeClr val="bg1"/>
                </a:solidFill>
              </a:rPr>
              <a:t>Delete</a:t>
            </a:r>
            <a:r>
              <a:rPr lang="en-US" sz="2400" b="1" i="1" dirty="0"/>
              <a:t>] </a:t>
            </a:r>
            <a:r>
              <a:rPr lang="bg-BG" sz="2400" b="1" i="1" dirty="0"/>
              <a:t>изтрива знака, който се намира </a:t>
            </a:r>
            <a:r>
              <a:rPr lang="bg-BG" sz="2400" b="1" i="1" dirty="0">
                <a:solidFill>
                  <a:schemeClr val="bg1"/>
                </a:solidFill>
              </a:rPr>
              <a:t>след</a:t>
            </a:r>
            <a:r>
              <a:rPr lang="bg-BG" sz="2400" b="1" i="1" dirty="0"/>
              <a:t> показалеца на мишката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699931" y="5269135"/>
            <a:ext cx="4230162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[</a:t>
            </a:r>
            <a:r>
              <a:rPr lang="en-US" sz="2400" b="1" i="1" dirty="0">
                <a:solidFill>
                  <a:schemeClr val="bg1"/>
                </a:solidFill>
              </a:rPr>
              <a:t>Backspace</a:t>
            </a:r>
            <a:r>
              <a:rPr lang="en-US" sz="2400" b="1" i="1" dirty="0"/>
              <a:t>] </a:t>
            </a:r>
            <a:r>
              <a:rPr lang="bg-BG" sz="2400" b="1" i="1" dirty="0"/>
              <a:t>изтрива знака, който се намира </a:t>
            </a:r>
            <a:r>
              <a:rPr lang="bg-BG" sz="2400" b="1" i="1" dirty="0">
                <a:solidFill>
                  <a:schemeClr val="bg1"/>
                </a:solidFill>
              </a:rPr>
              <a:t>преди</a:t>
            </a:r>
            <a:r>
              <a:rPr lang="bg-BG" sz="2400" b="1" i="1" dirty="0"/>
              <a:t> показалеца на мишката</a:t>
            </a:r>
            <a:endParaRPr lang="en-US" sz="2400" b="1" i="1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4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Цифрова част </a:t>
            </a:r>
            <a:r>
              <a:rPr lang="bg-BG" dirty="0"/>
              <a:t>– съдържа клавиши, чрез които се извършват </a:t>
            </a:r>
            <a:r>
              <a:rPr lang="bg-BG" b="1" dirty="0"/>
              <a:t>числови операции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Цифрова част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19" y="2444262"/>
            <a:ext cx="8022506" cy="3865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9216039" y="2807443"/>
            <a:ext cx="1545748" cy="2072287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21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Основни </a:t>
            </a:r>
            <a:r>
              <a:rPr lang="bg-BG" b="1" dirty="0"/>
              <a:t>елементи</a:t>
            </a:r>
            <a:r>
              <a:rPr lang="en-US" b="1" dirty="0"/>
              <a:t> </a:t>
            </a:r>
            <a:r>
              <a:rPr lang="bg-BG" dirty="0"/>
              <a:t>при текстообработката</a:t>
            </a:r>
            <a:endParaRPr lang="bg-BG" b="1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Правила</a:t>
            </a:r>
            <a:r>
              <a:rPr lang="bg-BG" dirty="0"/>
              <a:t> при въвеждане на текст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Клавиатура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͏</a:t>
            </a:r>
            <a:r>
              <a:rPr lang="en-US" b="1" dirty="0"/>
              <a:t>Microsoft Word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74885"/>
            <a:ext cx="6597260" cy="5122306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bg-BG" dirty="0"/>
              <a:t>Смяната между </a:t>
            </a:r>
            <a:r>
              <a:rPr lang="bg-BG" b="1" dirty="0"/>
              <a:t>различни езици </a:t>
            </a:r>
            <a:r>
              <a:rPr lang="bg-BG" dirty="0"/>
              <a:t>се извършва с комбинацията от </a:t>
            </a:r>
            <a:r>
              <a:rPr lang="en-US" dirty="0"/>
              <a:t>[</a:t>
            </a:r>
            <a:r>
              <a:rPr lang="en-US" b="1" dirty="0"/>
              <a:t>Shift</a:t>
            </a:r>
            <a:r>
              <a:rPr lang="en-US" dirty="0"/>
              <a:t>]</a:t>
            </a:r>
            <a:r>
              <a:rPr lang="en-US" b="1" dirty="0"/>
              <a:t> + </a:t>
            </a:r>
            <a:r>
              <a:rPr lang="en-US" dirty="0"/>
              <a:t>[</a:t>
            </a:r>
            <a:r>
              <a:rPr lang="en-US" b="1" dirty="0"/>
              <a:t>Alt</a:t>
            </a:r>
            <a:r>
              <a:rPr lang="en-US" dirty="0"/>
              <a:t>]</a:t>
            </a:r>
          </a:p>
          <a:p>
            <a:pPr>
              <a:spcBef>
                <a:spcPts val="10000"/>
              </a:spcBef>
            </a:pPr>
            <a:r>
              <a:rPr lang="bg-BG" dirty="0"/>
              <a:t>Друг начин е </a:t>
            </a:r>
            <a:r>
              <a:rPr lang="en-US" b="1" dirty="0"/>
              <a:t>Windows +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Смяна на езици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852" y="1274885"/>
            <a:ext cx="4099560" cy="204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/>
          <a:stretch/>
        </p:blipFill>
        <p:spPr>
          <a:xfrm>
            <a:off x="6978042" y="4376764"/>
            <a:ext cx="4588370" cy="207137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073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Съответствие на буквите на кирилица при фонетична подредба с клавишите на латиница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143256"/>
              </p:ext>
            </p:extLst>
          </p:nvPr>
        </p:nvGraphicFramePr>
        <p:xfrm>
          <a:off x="1552329" y="2164311"/>
          <a:ext cx="9087342" cy="3250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557">
                  <a:extLst>
                    <a:ext uri="{9D8B030D-6E8A-4147-A177-3AD203B41FA5}">
                      <a16:colId xmlns:a16="http://schemas.microsoft.com/office/drawing/2014/main" val="312195595"/>
                    </a:ext>
                  </a:extLst>
                </a:gridCol>
                <a:gridCol w="1514557">
                  <a:extLst>
                    <a:ext uri="{9D8B030D-6E8A-4147-A177-3AD203B41FA5}">
                      <a16:colId xmlns:a16="http://schemas.microsoft.com/office/drawing/2014/main" val="1580391691"/>
                    </a:ext>
                  </a:extLst>
                </a:gridCol>
                <a:gridCol w="1514557">
                  <a:extLst>
                    <a:ext uri="{9D8B030D-6E8A-4147-A177-3AD203B41FA5}">
                      <a16:colId xmlns:a16="http://schemas.microsoft.com/office/drawing/2014/main" val="1947734541"/>
                    </a:ext>
                  </a:extLst>
                </a:gridCol>
                <a:gridCol w="1514557">
                  <a:extLst>
                    <a:ext uri="{9D8B030D-6E8A-4147-A177-3AD203B41FA5}">
                      <a16:colId xmlns:a16="http://schemas.microsoft.com/office/drawing/2014/main" val="438435604"/>
                    </a:ext>
                  </a:extLst>
                </a:gridCol>
                <a:gridCol w="1514557">
                  <a:extLst>
                    <a:ext uri="{9D8B030D-6E8A-4147-A177-3AD203B41FA5}">
                      <a16:colId xmlns:a16="http://schemas.microsoft.com/office/drawing/2014/main" val="1316257869"/>
                    </a:ext>
                  </a:extLst>
                </a:gridCol>
                <a:gridCol w="1514557">
                  <a:extLst>
                    <a:ext uri="{9D8B030D-6E8A-4147-A177-3AD203B41FA5}">
                      <a16:colId xmlns:a16="http://schemas.microsoft.com/office/drawing/2014/main" val="2150055252"/>
                    </a:ext>
                  </a:extLst>
                </a:gridCol>
              </a:tblGrid>
              <a:tr h="650068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А</a:t>
                      </a:r>
                      <a:r>
                        <a:rPr lang="bg-BG" b="1" baseline="0" dirty="0"/>
                        <a:t> – </a:t>
                      </a:r>
                      <a:r>
                        <a:rPr lang="en-US" b="1" baseline="0" dirty="0"/>
                        <a:t>A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Б – </a:t>
                      </a:r>
                      <a:r>
                        <a:rPr lang="en-US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В</a:t>
                      </a:r>
                      <a:r>
                        <a:rPr lang="bg-BG" b="1" baseline="0" dirty="0"/>
                        <a:t> –</a:t>
                      </a:r>
                      <a:r>
                        <a:rPr lang="en-US" b="1" baseline="0" dirty="0"/>
                        <a:t> W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Г</a:t>
                      </a:r>
                      <a:r>
                        <a:rPr lang="bg-BG" b="1" baseline="0" dirty="0"/>
                        <a:t> –</a:t>
                      </a:r>
                      <a:r>
                        <a:rPr lang="en-US" b="1" baseline="0" dirty="0"/>
                        <a:t> G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Д – </a:t>
                      </a:r>
                      <a:r>
                        <a:rPr lang="en-US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Е – </a:t>
                      </a:r>
                      <a:r>
                        <a:rPr lang="en-US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0386825"/>
                  </a:ext>
                </a:extLst>
              </a:tr>
              <a:tr h="650068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Ж</a:t>
                      </a:r>
                      <a:r>
                        <a:rPr lang="bg-BG" b="1" baseline="0" dirty="0"/>
                        <a:t> – </a:t>
                      </a:r>
                      <a:r>
                        <a:rPr lang="en-US" b="1" baseline="0" dirty="0"/>
                        <a:t>V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З – </a:t>
                      </a:r>
                      <a:r>
                        <a:rPr lang="en-US" b="1" dirty="0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И – </a:t>
                      </a:r>
                      <a:r>
                        <a:rPr lang="en-US" b="1" dirty="0"/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Й – </a:t>
                      </a:r>
                      <a:r>
                        <a:rPr lang="en-US" b="1" dirty="0"/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К – </a:t>
                      </a:r>
                      <a:r>
                        <a:rPr lang="en-US" b="1" dirty="0"/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Л</a:t>
                      </a:r>
                      <a:r>
                        <a:rPr lang="bg-BG" b="1" baseline="0" dirty="0"/>
                        <a:t> </a:t>
                      </a:r>
                      <a:r>
                        <a:rPr lang="bg-BG" b="1" dirty="0"/>
                        <a:t>–</a:t>
                      </a:r>
                      <a:r>
                        <a:rPr lang="bg-BG" b="1" baseline="0" dirty="0"/>
                        <a:t> </a:t>
                      </a:r>
                      <a:r>
                        <a:rPr lang="en-US" b="1" baseline="0" dirty="0"/>
                        <a:t> 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97859"/>
                  </a:ext>
                </a:extLst>
              </a:tr>
              <a:tr h="650068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М – </a:t>
                      </a:r>
                      <a:r>
                        <a:rPr lang="en-US" b="1" dirty="0"/>
                        <a:t>M</a:t>
                      </a:r>
                      <a:r>
                        <a:rPr lang="en-US" b="1" baseline="0" dirty="0"/>
                        <a:t> 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Н – </a:t>
                      </a:r>
                      <a:r>
                        <a:rPr lang="en-US" b="1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О – </a:t>
                      </a:r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П – </a:t>
                      </a:r>
                      <a:r>
                        <a:rPr lang="en-US" b="1" dirty="0"/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Р –</a:t>
                      </a:r>
                      <a:r>
                        <a:rPr lang="bg-BG" b="1" baseline="0" dirty="0"/>
                        <a:t> </a:t>
                      </a:r>
                      <a:r>
                        <a:rPr lang="en-US" b="1" baseline="0" dirty="0"/>
                        <a:t>R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С – </a:t>
                      </a:r>
                      <a:r>
                        <a:rPr lang="en-US" b="1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851529"/>
                  </a:ext>
                </a:extLst>
              </a:tr>
              <a:tr h="650068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Т – </a:t>
                      </a:r>
                      <a:r>
                        <a:rPr lang="en-US" b="1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У – </a:t>
                      </a:r>
                      <a:r>
                        <a:rPr lang="en-US" b="1" dirty="0"/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Ф</a:t>
                      </a:r>
                      <a:r>
                        <a:rPr lang="bg-BG" b="1" baseline="0" dirty="0"/>
                        <a:t> – </a:t>
                      </a:r>
                      <a:r>
                        <a:rPr lang="en-US" b="1" baseline="0" dirty="0"/>
                        <a:t>F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Х – </a:t>
                      </a:r>
                      <a:r>
                        <a:rPr lang="en-US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Ц – </a:t>
                      </a:r>
                      <a:r>
                        <a:rPr lang="en-US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Ч –</a:t>
                      </a:r>
                      <a:r>
                        <a:rPr lang="en-US" b="1" baseline="0" dirty="0"/>
                        <a:t> `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974948"/>
                  </a:ext>
                </a:extLst>
              </a:tr>
              <a:tr h="650068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Ш – </a:t>
                      </a:r>
                      <a:r>
                        <a:rPr lang="en-US" b="1" dirty="0"/>
                        <a:t>[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Щ –</a:t>
                      </a:r>
                      <a:r>
                        <a:rPr lang="en-US" b="1" dirty="0"/>
                        <a:t>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Ь</a:t>
                      </a:r>
                      <a:r>
                        <a:rPr lang="bg-BG" b="1" baseline="0" dirty="0"/>
                        <a:t> – </a:t>
                      </a:r>
                      <a:r>
                        <a:rPr lang="en-US" b="1" baseline="0" dirty="0"/>
                        <a:t>X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Ъ – </a:t>
                      </a:r>
                      <a:r>
                        <a:rPr lang="en-US" b="1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Ю</a:t>
                      </a:r>
                      <a:r>
                        <a:rPr lang="bg-BG" b="1" baseline="0" dirty="0"/>
                        <a:t> - </a:t>
                      </a:r>
                      <a:r>
                        <a:rPr lang="en-US" b="1" baseline="0" dirty="0"/>
                        <a:t>\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Я –</a:t>
                      </a:r>
                      <a:r>
                        <a:rPr lang="bg-BG" b="1" baseline="0" dirty="0"/>
                        <a:t> </a:t>
                      </a:r>
                      <a:r>
                        <a:rPr lang="en-US" b="1" baseline="0" dirty="0"/>
                        <a:t>Q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218248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32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Microsoft Word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07" y="1635367"/>
            <a:ext cx="2240621" cy="208377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Създаване и съхранение на текстови файлове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6405A0-A58D-6FCA-94BA-DD3B3EC7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00" y="1377693"/>
            <a:ext cx="10011000" cy="5272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текстов документ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431000" y="1224000"/>
            <a:ext cx="4703885" cy="1134208"/>
          </a:xfrm>
          <a:prstGeom prst="wedgeRoundRectCallout">
            <a:avLst>
              <a:gd name="adj1" fmla="val -92048"/>
              <a:gd name="adj2" fmla="val 46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 документ се създава от менюто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секцията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691000" y="3150145"/>
            <a:ext cx="4695092" cy="1222131"/>
          </a:xfrm>
          <a:prstGeom prst="wedgeRoundRectCallout">
            <a:avLst>
              <a:gd name="adj1" fmla="val -76088"/>
              <a:gd name="adj2" fmla="val -34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Празен документ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Document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 flipH="1">
            <a:off x="2935839" y="2358208"/>
            <a:ext cx="1395000" cy="2105792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5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031A5C-1FED-C54C-B263-3352BF0A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17" y="1292380"/>
            <a:ext cx="10375967" cy="54648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Rectangle 13"/>
          <p:cNvSpPr/>
          <p:nvPr/>
        </p:nvSpPr>
        <p:spPr bwMode="auto">
          <a:xfrm>
            <a:off x="1416000" y="3307751"/>
            <a:ext cx="9405000" cy="325889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506001" y="3429699"/>
            <a:ext cx="3821723" cy="686171"/>
          </a:xfrm>
          <a:prstGeom prst="wedgeRoundRectCallout">
            <a:avLst>
              <a:gd name="adj1" fmla="val -57715"/>
              <a:gd name="adj2" fmla="val 401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в </a:t>
            </a:r>
            <a:r>
              <a:rPr lang="en-US" dirty="0"/>
              <a:t>Word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52500" y="1751259"/>
            <a:ext cx="10228500" cy="236519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52500" y="1997271"/>
            <a:ext cx="10228500" cy="922992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01360" y="6566642"/>
            <a:ext cx="10375968" cy="190607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17724" y="3347438"/>
            <a:ext cx="2910254" cy="677377"/>
          </a:xfrm>
          <a:prstGeom prst="wedgeRoundRectCallout">
            <a:avLst>
              <a:gd name="adj1" fmla="val -52385"/>
              <a:gd name="adj2" fmla="val -2509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с менюта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464460" y="3686685"/>
            <a:ext cx="3603051" cy="676259"/>
          </a:xfrm>
          <a:prstGeom prst="wedgeRoundRectCallout">
            <a:avLst>
              <a:gd name="adj1" fmla="val 140"/>
              <a:gd name="adj2" fmla="val -172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 с инструменти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506000" y="3429000"/>
            <a:ext cx="3821724" cy="677377"/>
          </a:xfrm>
          <a:prstGeom prst="wedgeRoundRectCallout">
            <a:avLst>
              <a:gd name="adj1" fmla="val -5086"/>
              <a:gd name="adj2" fmla="val -871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Оразмерителни линии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9515140" y="5272157"/>
            <a:ext cx="2552371" cy="647221"/>
          </a:xfrm>
          <a:prstGeom prst="wedgeRoundRectCallout">
            <a:avLst>
              <a:gd name="adj1" fmla="val -46186"/>
              <a:gd name="adj2" fmla="val -818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1111045" y="5361611"/>
            <a:ext cx="3480290" cy="677008"/>
          </a:xfrm>
          <a:prstGeom prst="wedgeRoundRectCallout">
            <a:avLst>
              <a:gd name="adj1" fmla="val 6242"/>
              <a:gd name="adj2" fmla="val 106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на документа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19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630C1B-97C6-C2D0-B261-BBD7A772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03" y="1246128"/>
            <a:ext cx="10270594" cy="54093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съхранен текстов документ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36000" y="3789000"/>
            <a:ext cx="5090746" cy="1485900"/>
          </a:xfrm>
          <a:prstGeom prst="wedgeRoundRectCallout">
            <a:avLst>
              <a:gd name="adj1" fmla="val -60297"/>
              <a:gd name="adj2" fmla="val 68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намерим съхранен документ, отваряме секцията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</a:t>
            </a:r>
          </a:p>
        </p:txBody>
      </p:sp>
      <p:sp>
        <p:nvSpPr>
          <p:cNvPr id="7" name="Rectangle 6"/>
          <p:cNvSpPr/>
          <p:nvPr/>
        </p:nvSpPr>
        <p:spPr bwMode="auto">
          <a:xfrm flipH="1">
            <a:off x="2496000" y="5364000"/>
            <a:ext cx="1666144" cy="369277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28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FCCA3-4BAA-0DEF-C101-A894A7E4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03" y="1246128"/>
            <a:ext cx="10270594" cy="54093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съхранен текстов документ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A1F68-9BC9-E995-2332-ED84B4025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3773" y="1619250"/>
            <a:ext cx="6617169" cy="41497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 flipH="1">
            <a:off x="2293772" y="1649730"/>
            <a:ext cx="6617167" cy="411927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160014" y="5657280"/>
            <a:ext cx="3640016" cy="1028700"/>
          </a:xfrm>
          <a:prstGeom prst="wedgeRoundRectCallout">
            <a:avLst>
              <a:gd name="adj1" fmla="val -63382"/>
              <a:gd name="adj2" fmla="val -47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Селектираме файла и натискаме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3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DCC717F-0C18-DC88-D923-495E5E87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03" y="1248408"/>
            <a:ext cx="10270594" cy="54093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съхранен текстов документ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326000" y="3249000"/>
            <a:ext cx="4268870" cy="1184587"/>
          </a:xfrm>
          <a:prstGeom prst="wedgeRoundRectCallout">
            <a:avLst>
              <a:gd name="adj1" fmla="val 32853"/>
              <a:gd name="adj2" fmla="val 13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избиране на файл, той се зарежда в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87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8B9580-F85E-1B1D-6307-212DDD43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03" y="1248408"/>
            <a:ext cx="10270594" cy="54093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документ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444870" y="2304000"/>
            <a:ext cx="4651130" cy="1503484"/>
          </a:xfrm>
          <a:prstGeom prst="wedgeRoundRectCallout">
            <a:avLst>
              <a:gd name="adj1" fmla="val -28154"/>
              <a:gd name="adj2" fmla="val -91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Най-бързият начин за съхранение е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дискетата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горния ляв ъгъл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860197" y="2150450"/>
            <a:ext cx="3999037" cy="1503484"/>
          </a:xfrm>
          <a:prstGeom prst="wedgeRoundRectCallout">
            <a:avLst>
              <a:gd name="adj1" fmla="val -24788"/>
              <a:gd name="adj2" fmla="val -37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запазва файла на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същото място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на което се съхранява!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7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8E8338-BC4D-FB16-7820-6BC106B33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03" y="1248408"/>
            <a:ext cx="10270594" cy="54093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документ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641000" y="2664000"/>
            <a:ext cx="3429000" cy="1134209"/>
          </a:xfrm>
          <a:prstGeom prst="wedgeRoundRectCallout">
            <a:avLst>
              <a:gd name="adj1" fmla="val -57483"/>
              <a:gd name="adj2" fmla="val -1146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Другият начин е да отворим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69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04175"/>
          </a:xfrm>
        </p:spPr>
        <p:txBody>
          <a:bodyPr/>
          <a:lstStyle/>
          <a:p>
            <a:r>
              <a:rPr lang="bg-BG"/>
              <a:t>Основни елементи при текстообработка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48" y="774000"/>
            <a:ext cx="6699903" cy="376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1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956ACB-AC77-4053-603E-D4334B85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03" y="1248408"/>
            <a:ext cx="10270594" cy="54093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392E39-FCFA-9753-A796-079EFA6D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00" y="1539000"/>
            <a:ext cx="7000704" cy="463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текстов документ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281000" y="5702174"/>
            <a:ext cx="5380893" cy="1055076"/>
          </a:xfrm>
          <a:prstGeom prst="wedgeRoundRectCallout">
            <a:avLst>
              <a:gd name="adj1" fmla="val -37554"/>
              <a:gd name="adj2" fmla="val -96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As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така може да го съхраним, където желаем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524001" y="2408606"/>
            <a:ext cx="3048000" cy="1552794"/>
          </a:xfrm>
          <a:prstGeom prst="wedgeRoundRectCallout">
            <a:avLst>
              <a:gd name="adj1" fmla="val -39098"/>
              <a:gd name="adj2" fmla="val 756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Също така може да изберем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файла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 flipH="1">
            <a:off x="3126000" y="4419000"/>
            <a:ext cx="6640704" cy="585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1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579208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на текстов документ:</a:t>
            </a:r>
            <a:endParaRPr lang="bg-BG" sz="3200" b="1" dirty="0">
              <a:solidFill>
                <a:schemeClr val="bg2"/>
              </a:solidFill>
            </a:endParaRPr>
          </a:p>
          <a:p>
            <a:pPr marL="914115" lvl="1" indent="-456915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Символ</a:t>
            </a:r>
            <a:r>
              <a:rPr lang="bg-BG" sz="3000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2"/>
                </a:solidFill>
              </a:rPr>
              <a:t> дума</a:t>
            </a:r>
            <a:r>
              <a:rPr lang="bg-BG" sz="3000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2"/>
                </a:solidFill>
              </a:rPr>
              <a:t> изречение </a:t>
            </a:r>
            <a:r>
              <a:rPr lang="bg-BG" sz="3000" dirty="0">
                <a:solidFill>
                  <a:schemeClr val="bg2"/>
                </a:solidFill>
              </a:rPr>
              <a:t>и</a:t>
            </a:r>
            <a:r>
              <a:rPr lang="bg-BG" sz="3000" b="1" dirty="0">
                <a:solidFill>
                  <a:schemeClr val="bg2"/>
                </a:solidFill>
              </a:rPr>
              <a:t> абзац</a:t>
            </a:r>
          </a:p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При въвеждане на текст е важно да </a:t>
            </a:r>
            <a:r>
              <a:rPr lang="bg-BG" sz="3200" b="1" dirty="0">
                <a:solidFill>
                  <a:schemeClr val="bg2"/>
                </a:solidFill>
              </a:rPr>
              <a:t>спазваме</a:t>
            </a:r>
            <a:r>
              <a:rPr lang="bg-BG" sz="3200" dirty="0">
                <a:solidFill>
                  <a:schemeClr val="bg2"/>
                </a:solidFill>
              </a:rPr>
              <a:t> определени </a:t>
            </a:r>
            <a:r>
              <a:rPr lang="bg-BG" sz="3200" b="1" dirty="0">
                <a:solidFill>
                  <a:schemeClr val="bg2"/>
                </a:solidFill>
              </a:rPr>
              <a:t>правила</a:t>
            </a:r>
          </a:p>
          <a:p>
            <a:pPr marL="381049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Части</a:t>
            </a:r>
            <a:r>
              <a:rPr lang="bg-BG" sz="3200" dirty="0">
                <a:solidFill>
                  <a:schemeClr val="bg2"/>
                </a:solidFill>
              </a:rPr>
              <a:t> на клавиатурата:</a:t>
            </a:r>
          </a:p>
          <a:p>
            <a:pPr marL="914115" lvl="1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Функционална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символна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навигационна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2"/>
                </a:solidFill>
              </a:rPr>
              <a:t>цифрова</a:t>
            </a:r>
          </a:p>
          <a:p>
            <a:pPr marL="381049"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Създаване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bg-BG" sz="3200" b="1" dirty="0">
                <a:solidFill>
                  <a:schemeClr val="bg2"/>
                </a:solidFill>
              </a:rPr>
              <a:t>съхранение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текстови документи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19790" y="1121144"/>
            <a:ext cx="10126490" cy="5276048"/>
          </a:xfrm>
        </p:spPr>
        <p:txBody>
          <a:bodyPr>
            <a:normAutofit/>
          </a:bodyPr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– най-малкият</a:t>
            </a:r>
            <a:r>
              <a:rPr lang="bg-BG" b="1" dirty="0"/>
              <a:t> неделим елемент </a:t>
            </a:r>
            <a:r>
              <a:rPr lang="bg-BG" dirty="0"/>
              <a:t>на текста</a:t>
            </a:r>
          </a:p>
          <a:p>
            <a:pPr lvl="1"/>
            <a:r>
              <a:rPr lang="bg-BG" dirty="0"/>
              <a:t>Включва: </a:t>
            </a:r>
            <a:r>
              <a:rPr lang="bg-BG" b="1" dirty="0"/>
              <a:t>букви</a:t>
            </a:r>
            <a:r>
              <a:rPr lang="bg-BG" dirty="0"/>
              <a:t>, </a:t>
            </a:r>
            <a:r>
              <a:rPr lang="bg-BG" b="1" dirty="0"/>
              <a:t>цифри</a:t>
            </a:r>
            <a:r>
              <a:rPr lang="bg-BG" dirty="0"/>
              <a:t>, </a:t>
            </a:r>
            <a:r>
              <a:rPr lang="bg-BG" b="1" dirty="0"/>
              <a:t>препинателни знаци </a:t>
            </a:r>
            <a:r>
              <a:rPr lang="bg-BG" dirty="0"/>
              <a:t>и </a:t>
            </a:r>
            <a:r>
              <a:rPr lang="bg-BG" b="1" dirty="0"/>
              <a:t>др.</a:t>
            </a:r>
            <a:r>
              <a:rPr lang="bg-BG" dirty="0"/>
              <a:t> </a:t>
            </a:r>
            <a:r>
              <a:rPr lang="bg-BG" b="1" dirty="0"/>
              <a:t>специални знаци </a:t>
            </a:r>
            <a:r>
              <a:rPr lang="bg-BG" dirty="0"/>
              <a:t>(@, №, $, %, *, ...)</a:t>
            </a:r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Дума</a:t>
            </a:r>
            <a:r>
              <a:rPr lang="bg-BG" dirty="0"/>
              <a:t> – </a:t>
            </a:r>
            <a:r>
              <a:rPr lang="bg-BG" b="1" dirty="0"/>
              <a:t>последователност</a:t>
            </a:r>
            <a:r>
              <a:rPr lang="bg-BG" dirty="0"/>
              <a:t> </a:t>
            </a:r>
            <a:r>
              <a:rPr lang="bg-BG" b="1" dirty="0"/>
              <a:t>от знаци</a:t>
            </a:r>
            <a:r>
              <a:rPr lang="bg-BG" dirty="0"/>
              <a:t>, между които </a:t>
            </a:r>
            <a:r>
              <a:rPr lang="bg-BG" b="1" dirty="0"/>
              <a:t>няма интервал</a:t>
            </a:r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Изречение</a:t>
            </a:r>
            <a:r>
              <a:rPr lang="bg-BG" b="1" dirty="0"/>
              <a:t> </a:t>
            </a:r>
            <a:r>
              <a:rPr lang="bg-BG" dirty="0"/>
              <a:t>–</a:t>
            </a:r>
            <a:r>
              <a:rPr lang="bg-BG" b="1" dirty="0"/>
              <a:t> последователност от думи </a:t>
            </a:r>
            <a:r>
              <a:rPr lang="bg-BG" dirty="0"/>
              <a:t>и </a:t>
            </a:r>
            <a:r>
              <a:rPr lang="bg-BG" b="1" dirty="0"/>
              <a:t>препинателни знаци</a:t>
            </a:r>
            <a:r>
              <a:rPr lang="bg-BG" dirty="0"/>
              <a:t>, завършващи със знак за </a:t>
            </a:r>
            <a:r>
              <a:rPr lang="bg-BG" b="1" dirty="0"/>
              <a:t>край на изречение</a:t>
            </a:r>
          </a:p>
          <a:p>
            <a:endParaRPr lang="bg-BG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71016" y="100750"/>
            <a:ext cx="8654034" cy="882654"/>
          </a:xfrm>
        </p:spPr>
        <p:txBody>
          <a:bodyPr>
            <a:noAutofit/>
          </a:bodyPr>
          <a:lstStyle/>
          <a:p>
            <a:r>
              <a:rPr lang="bg-BG" sz="3400" dirty="0"/>
              <a:t>Основни елементи на текстов документ (1)</a:t>
            </a:r>
            <a:endParaRPr lang="en-US" sz="34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3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19699"/>
          <a:stretch/>
        </p:blipFill>
        <p:spPr>
          <a:xfrm>
            <a:off x="0" y="1094746"/>
            <a:ext cx="12191999" cy="580721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изречение в</a:t>
            </a:r>
            <a:r>
              <a:rPr lang="en-US" dirty="0"/>
              <a:t> Word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70821" y="4215083"/>
            <a:ext cx="8285177" cy="104628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1236000" y="2524641"/>
            <a:ext cx="3285000" cy="1046285"/>
          </a:xfrm>
          <a:prstGeom prst="wedgeRoundRectCallout">
            <a:avLst>
              <a:gd name="adj1" fmla="val 37983"/>
              <a:gd name="adj2" fmla="val 102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Всяко изречение е изградено от думи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ular Callout 32"/>
          <p:cNvSpPr/>
          <p:nvPr/>
        </p:nvSpPr>
        <p:spPr bwMode="auto">
          <a:xfrm>
            <a:off x="7356000" y="2382715"/>
            <a:ext cx="3748551" cy="1046285"/>
          </a:xfrm>
          <a:prstGeom prst="wedgeRoundRectCallout">
            <a:avLst>
              <a:gd name="adj1" fmla="val -26327"/>
              <a:gd name="adj2" fmla="val 1308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Думите са изградени от символи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61000" y="4329000"/>
            <a:ext cx="2295000" cy="41021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1CB593-66A6-09C5-D502-3B55D94C3018}"/>
              </a:ext>
            </a:extLst>
          </p:cNvPr>
          <p:cNvGrpSpPr/>
          <p:nvPr/>
        </p:nvGrpSpPr>
        <p:grpSpPr>
          <a:xfrm>
            <a:off x="7995525" y="4312343"/>
            <a:ext cx="1805715" cy="425882"/>
            <a:chOff x="7995525" y="4312343"/>
            <a:chExt cx="1805715" cy="425882"/>
          </a:xfrm>
        </p:grpSpPr>
        <p:cxnSp>
          <p:nvCxnSpPr>
            <p:cNvPr id="14" name="Straight Connector 13"/>
            <p:cNvCxnSpPr>
              <a:cxnSpLocks/>
            </p:cNvCxnSpPr>
            <p:nvPr/>
          </p:nvCxnSpPr>
          <p:spPr>
            <a:xfrm flipV="1">
              <a:off x="7995525" y="4329000"/>
              <a:ext cx="0" cy="409225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 flipV="1">
              <a:off x="8177430" y="4329000"/>
              <a:ext cx="0" cy="405000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 flipH="1" flipV="1">
              <a:off x="8359335" y="4329000"/>
              <a:ext cx="2055" cy="405000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8551549" y="4312343"/>
              <a:ext cx="0" cy="421657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 flipV="1">
              <a:off x="8740840" y="4329000"/>
              <a:ext cx="0" cy="409225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8925920" y="4329000"/>
              <a:ext cx="0" cy="405000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9118620" y="4329000"/>
              <a:ext cx="0" cy="405000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V="1">
              <a:off x="9325840" y="4329000"/>
              <a:ext cx="0" cy="405000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</p:cNvCxnSpPr>
            <p:nvPr/>
          </p:nvCxnSpPr>
          <p:spPr>
            <a:xfrm flipV="1">
              <a:off x="9510920" y="4312343"/>
              <a:ext cx="0" cy="421657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>
            <a:xfrm flipV="1">
              <a:off x="9801240" y="4329000"/>
              <a:ext cx="0" cy="405000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2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Абзац</a:t>
            </a:r>
            <a:r>
              <a:rPr lang="bg-BG" dirty="0"/>
              <a:t> – </a:t>
            </a:r>
            <a:r>
              <a:rPr lang="bg-BG" b="1" dirty="0"/>
              <a:t>поредица от изречения</a:t>
            </a:r>
          </a:p>
          <a:p>
            <a:pPr lvl="1"/>
            <a:r>
              <a:rPr lang="bg-BG" dirty="0"/>
              <a:t>Започва на </a:t>
            </a:r>
            <a:r>
              <a:rPr lang="bg-BG" b="1" dirty="0"/>
              <a:t>нов ред</a:t>
            </a:r>
            <a:r>
              <a:rPr lang="bg-BG" dirty="0"/>
              <a:t>, отделен от другите изречения с </a:t>
            </a:r>
            <a:r>
              <a:rPr lang="bg-BG" b="1" dirty="0"/>
              <a:t>разстояние</a:t>
            </a:r>
            <a:r>
              <a:rPr lang="bg-BG" dirty="0"/>
              <a:t> или </a:t>
            </a:r>
            <a:r>
              <a:rPr lang="bg-BG" b="1" dirty="0"/>
              <a:t>отстъп</a:t>
            </a:r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Страница</a:t>
            </a:r>
            <a:r>
              <a:rPr lang="bg-BG" b="1" dirty="0"/>
              <a:t> </a:t>
            </a:r>
            <a:r>
              <a:rPr lang="bg-BG" dirty="0"/>
              <a:t>–</a:t>
            </a:r>
            <a:r>
              <a:rPr lang="bg-BG" b="1" dirty="0"/>
              <a:t> текст</a:t>
            </a:r>
            <a:r>
              <a:rPr lang="bg-BG" dirty="0"/>
              <a:t>, който може да се отпечатва на един лист</a:t>
            </a:r>
            <a:endParaRPr lang="bg-BG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9807" y="100750"/>
            <a:ext cx="8685243" cy="882654"/>
          </a:xfrm>
        </p:spPr>
        <p:txBody>
          <a:bodyPr>
            <a:noAutofit/>
          </a:bodyPr>
          <a:lstStyle/>
          <a:p>
            <a:r>
              <a:rPr lang="bg-BG" sz="3400" dirty="0"/>
              <a:t>Основни елементи на текстов документ (2)</a:t>
            </a:r>
            <a:endParaRPr lang="en-US" sz="34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0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страница и абзац в </a:t>
            </a:r>
            <a:r>
              <a:rPr lang="en-US" dirty="0"/>
              <a:t>Word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8" b="162"/>
          <a:stretch/>
        </p:blipFill>
        <p:spPr>
          <a:xfrm>
            <a:off x="1194443" y="1214612"/>
            <a:ext cx="9803113" cy="55144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 bwMode="auto">
          <a:xfrm>
            <a:off x="4926001" y="3129872"/>
            <a:ext cx="2385000" cy="95859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11242" y="2048418"/>
            <a:ext cx="4220308" cy="1081454"/>
          </a:xfrm>
          <a:prstGeom prst="wedgeRoundRectCallout">
            <a:avLst>
              <a:gd name="adj1" fmla="val -47916"/>
              <a:gd name="adj2" fmla="val 104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Поредица от обединени изречения –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абзац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3777550" y="2257364"/>
            <a:ext cx="738554" cy="428658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08675" y="4088467"/>
            <a:ext cx="152986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Страница</a:t>
            </a:r>
            <a:endParaRPr lang="en-US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008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Правила при въвеждане на текст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70" y="1571625"/>
            <a:ext cx="4053802" cy="22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9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996000" y="3879000"/>
            <a:ext cx="5005597" cy="2274004"/>
          </a:xfrm>
        </p:spPr>
        <p:txBody>
          <a:bodyPr>
            <a:noAutofit/>
          </a:bodyPr>
          <a:lstStyle/>
          <a:p>
            <a:r>
              <a:rPr lang="bg-BG" sz="3600" dirty="0"/>
              <a:t>Котката изяде рибата.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3879000"/>
            <a:ext cx="5355000" cy="2274004"/>
          </a:xfrm>
        </p:spPr>
        <p:txBody>
          <a:bodyPr>
            <a:noAutofit/>
          </a:bodyPr>
          <a:lstStyle/>
          <a:p>
            <a:r>
              <a:rPr lang="bg-BG" sz="3600" dirty="0"/>
              <a:t>Котката изяде     рибата.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5666" y="1337400"/>
            <a:ext cx="10120669" cy="138766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3600" dirty="0"/>
              <a:t>Между думите се оставя</a:t>
            </a:r>
            <a:r>
              <a:rPr lang="bg-BG" sz="3600" b="1" dirty="0"/>
              <a:t> само един интервал</a:t>
            </a:r>
          </a:p>
          <a:p>
            <a:endParaRPr lang="bg-BG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150" y="2620424"/>
            <a:ext cx="1131921" cy="1107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578" y="2565905"/>
            <a:ext cx="1131921" cy="111246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5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3876</TotalTime>
  <Words>1088</Words>
  <Application>Microsoft Office PowerPoint</Application>
  <PresentationFormat>Widescreen</PresentationFormat>
  <Paragraphs>195</Paragraphs>
  <Slides>33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Въведение в текстообработката</vt:lpstr>
      <vt:lpstr>Съдържание</vt:lpstr>
      <vt:lpstr>Основни елементи при текстообработка</vt:lpstr>
      <vt:lpstr>Основни елементи на текстов документ (1)</vt:lpstr>
      <vt:lpstr>Пример за изречение в Word</vt:lpstr>
      <vt:lpstr>Основни елементи на текстов документ (2)</vt:lpstr>
      <vt:lpstr>Пример за страница и абзац в Word</vt:lpstr>
      <vt:lpstr>Правила при въвеждане на текст</vt:lpstr>
      <vt:lpstr>Правила</vt:lpstr>
      <vt:lpstr>Правила</vt:lpstr>
      <vt:lpstr>Правила</vt:lpstr>
      <vt:lpstr>Правила</vt:lpstr>
      <vt:lpstr>Правила</vt:lpstr>
      <vt:lpstr>Клавиатура</vt:lpstr>
      <vt:lpstr>Части на клавиатурата</vt:lpstr>
      <vt:lpstr>Функционална част</vt:lpstr>
      <vt:lpstr>Символна част</vt:lpstr>
      <vt:lpstr>Навигационна част</vt:lpstr>
      <vt:lpstr>Цифрова част</vt:lpstr>
      <vt:lpstr>Смяна на езици</vt:lpstr>
      <vt:lpstr>Съответствие на буквите на кирилица при фонетична подредба с клавишите на латиница</vt:lpstr>
      <vt:lpstr>Microsoft Word</vt:lpstr>
      <vt:lpstr>Създаване на текстов документ</vt:lpstr>
      <vt:lpstr>Елементи в Word</vt:lpstr>
      <vt:lpstr>Отваряне на съхранен текстов документ</vt:lpstr>
      <vt:lpstr>Отваряне на съхранен текстов документ</vt:lpstr>
      <vt:lpstr>Отваряне на съхранен текстов документ</vt:lpstr>
      <vt:lpstr>Съхраняване на документ</vt:lpstr>
      <vt:lpstr>Съхраняване на документ</vt:lpstr>
      <vt:lpstr>Съхраняване на текстов документ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текстообработката</dc:title>
  <dc:subject>КМИТ 5 клас</dc:subject>
  <dc:creator>BG-IT-Edu</dc:creator>
  <cp:keywords>SoftUni Foundation; Word; text processing</cp:keywords>
  <dc:description>Open Programming and IT Courseware for IT Teachers (BG-IT-Edu): https://github.com/BG-IT-Edu
With the kind support of SoftUni: https://softuni.bg</dc:description>
  <cp:lastModifiedBy>Zaraliev</cp:lastModifiedBy>
  <cp:revision>119</cp:revision>
  <dcterms:created xsi:type="dcterms:W3CDTF">2018-05-23T13:08:44Z</dcterms:created>
  <dcterms:modified xsi:type="dcterms:W3CDTF">2024-12-17T07:14:02Z</dcterms:modified>
  <cp:category>computer programming; programming</cp:category>
</cp:coreProperties>
</file>