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11" r:id="rId17"/>
    <p:sldId id="512" r:id="rId18"/>
    <p:sldId id="513" r:id="rId19"/>
    <p:sldId id="514" r:id="rId20"/>
    <p:sldId id="515" r:id="rId21"/>
    <p:sldId id="516" r:id="rId22"/>
    <p:sldId id="531" r:id="rId23"/>
    <p:sldId id="532" r:id="rId24"/>
    <p:sldId id="533" r:id="rId25"/>
    <p:sldId id="349" r:id="rId26"/>
    <p:sldId id="256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D4DC"/>
    <a:srgbClr val="D0D4FF"/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45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16.8.2023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51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Връзки, релационна схема, аномалии</a:t>
            </a:r>
            <a:r>
              <a:rPr lang="en-US" dirty="0" smtClean="0"/>
              <a:t> </a:t>
            </a:r>
            <a:r>
              <a:rPr lang="bg-BG" dirty="0" smtClean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Връзки и </a:t>
            </a:r>
            <a:r>
              <a:rPr lang="en-US" sz="4400" dirty="0" smtClean="0"/>
              <a:t>E/R </a:t>
            </a:r>
            <a:r>
              <a:rPr lang="bg-BG" sz="4400" dirty="0" smtClean="0"/>
              <a:t>диаграми</a:t>
            </a:r>
            <a:endParaRPr lang="bg-BG" sz="4400" dirty="0"/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Ограниченията за целостта </a:t>
            </a:r>
            <a:r>
              <a:rPr lang="ru-RU" dirty="0" smtClean="0"/>
              <a:t>гарантират целостта на данните в </a:t>
            </a:r>
            <a:r>
              <a:rPr lang="ru-RU" dirty="0" smtClean="0"/>
              <a:t>таблиците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Налага</a:t>
            </a:r>
            <a:r>
              <a:rPr lang="bg-BG" dirty="0" smtClean="0"/>
              <a:t>т</a:t>
            </a:r>
            <a:r>
              <a:rPr lang="ru-RU" dirty="0" smtClean="0"/>
              <a:t> </a:t>
            </a:r>
            <a:r>
              <a:rPr lang="ru-RU" dirty="0" smtClean="0"/>
              <a:t>правила за данни,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първичен ключ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П</a:t>
            </a:r>
            <a:r>
              <a:rPr lang="ru-RU" dirty="0" smtClean="0"/>
              <a:t>ървичният </a:t>
            </a:r>
            <a:r>
              <a:rPr lang="ru-RU" dirty="0" smtClean="0"/>
              <a:t>ключ на таблица има </a:t>
            </a:r>
            <a:r>
              <a:rPr lang="ru-RU" b="1" dirty="0" smtClean="0">
                <a:solidFill>
                  <a:schemeClr val="bg1"/>
                </a:solidFill>
              </a:rPr>
              <a:t>уникална</a:t>
            </a:r>
            <a:r>
              <a:rPr lang="ru-RU" dirty="0" smtClean="0"/>
              <a:t> стойност за </a:t>
            </a:r>
            <a:r>
              <a:rPr lang="ru-RU" b="1" dirty="0" smtClean="0">
                <a:solidFill>
                  <a:schemeClr val="bg1"/>
                </a:solidFill>
              </a:rPr>
              <a:t>всеки </a:t>
            </a:r>
            <a:r>
              <a:rPr lang="ru-RU" b="1" dirty="0" smtClean="0">
                <a:solidFill>
                  <a:schemeClr val="bg1"/>
                </a:solidFill>
              </a:rPr>
              <a:t>ред</a:t>
            </a:r>
            <a:r>
              <a:rPr lang="ru-RU" dirty="0" smtClean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 </a:t>
            </a:r>
            <a:r>
              <a:rPr lang="bg-BG" dirty="0" smtClean="0"/>
              <a:t>ограничение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Гарантира, че всички стойности в </a:t>
            </a:r>
            <a:r>
              <a:rPr lang="ru-RU" b="1" dirty="0" smtClean="0">
                <a:solidFill>
                  <a:schemeClr val="bg1"/>
                </a:solidFill>
              </a:rPr>
              <a:t>определена</a:t>
            </a:r>
            <a:r>
              <a:rPr lang="ru-RU" dirty="0" smtClean="0"/>
              <a:t> колона (или група от колони) са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външен ключ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/>
              <a:t>Гарантира, че стойността </a:t>
            </a:r>
            <a:r>
              <a:rPr lang="ru-RU" dirty="0" smtClean="0"/>
              <a:t>в дадена колона е ключ от </a:t>
            </a:r>
            <a:r>
              <a:rPr lang="ru-RU" b="1" dirty="0" smtClean="0">
                <a:solidFill>
                  <a:schemeClr val="bg1"/>
                </a:solidFill>
              </a:rPr>
              <a:t>друга </a:t>
            </a:r>
            <a:r>
              <a:rPr lang="ru-RU" b="1" dirty="0" smtClean="0">
                <a:solidFill>
                  <a:schemeClr val="bg1"/>
                </a:solidFill>
              </a:rPr>
              <a:t>таблица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Check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 smtClean="0"/>
              <a:t>Гарантира, че стойностите в определена колона отговарят на някакво предварително зададено </a:t>
            </a:r>
            <a:r>
              <a:rPr lang="ru-RU" b="1" dirty="0" smtClean="0">
                <a:solidFill>
                  <a:schemeClr val="bg1"/>
                </a:solidFill>
              </a:rPr>
              <a:t>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 smtClean="0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</a:t>
            </a:r>
            <a:r>
              <a:rPr lang="bg-BG" dirty="0" smtClean="0"/>
              <a:t>целостта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1" y="5486400"/>
            <a:ext cx="4343399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&gt;= 0) AND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60198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 smtClean="0"/>
              <a:t>Избягване на дублирани данни чрез нормализиране на схемата на </a:t>
            </a:r>
            <a:r>
              <a:rPr lang="ru-RU" sz="3600" dirty="0" smtClean="0"/>
              <a:t>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 smtClean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repeated data,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0727505"/>
              </p:ext>
            </p:extLst>
          </p:nvPr>
        </p:nvGraphicFramePr>
        <p:xfrm>
          <a:off x="684390" y="3352801"/>
          <a:ext cx="10679571" cy="23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43"/>
                <a:gridCol w="2773386"/>
                <a:gridCol w="954904"/>
                <a:gridCol w="1562569"/>
                <a:gridCol w="2009346"/>
                <a:gridCol w="1128523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-st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0385096"/>
              </p:ext>
            </p:extLst>
          </p:nvPr>
        </p:nvGraphicFramePr>
        <p:xfrm>
          <a:off x="1599029" y="4648201"/>
          <a:ext cx="8917722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815"/>
                <a:gridCol w="1829276"/>
                <a:gridCol w="1981716"/>
                <a:gridCol w="2743915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BookTitle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ISBN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AuthorEmail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2079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-nd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5468788"/>
              </p:ext>
            </p:extLst>
          </p:nvPr>
        </p:nvGraphicFramePr>
        <p:xfrm>
          <a:off x="1980128" y="4868679"/>
          <a:ext cx="7926863" cy="139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595"/>
                <a:gridCol w="1905496"/>
                <a:gridCol w="1336730"/>
                <a:gridCol w="2398042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BookTitle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 (PK)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AuthorEmail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l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37.25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l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19.95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2943" y="3733800"/>
            <a:ext cx="2591475" cy="8300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price depends on the book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70651" y="3743740"/>
            <a:ext cx="2591475" cy="830078"/>
          </a:xfrm>
          <a:prstGeom prst="wedgeRoundRectCallout">
            <a:avLst>
              <a:gd name="adj1" fmla="val -45394"/>
              <a:gd name="adj2" fmla="val 1005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E-mail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depends on the author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409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-rd Normal Form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</a:t>
            </a:r>
            <a:br>
              <a:rPr lang="en-US" dirty="0" smtClean="0"/>
            </a:b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8001824"/>
              </p:ext>
            </p:extLst>
          </p:nvPr>
        </p:nvGraphicFramePr>
        <p:xfrm>
          <a:off x="1675249" y="3923436"/>
          <a:ext cx="8877877" cy="23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15"/>
                <a:gridCol w="2047836"/>
                <a:gridCol w="1524460"/>
                <a:gridCol w="1053317"/>
                <a:gridCol w="1570873"/>
                <a:gridCol w="1067078"/>
                <a:gridCol w="1143298"/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2561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4-th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Normal Form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8669698"/>
              </p:ext>
            </p:extLst>
          </p:nvPr>
        </p:nvGraphicFramePr>
        <p:xfrm>
          <a:off x="2660308" y="5048419"/>
          <a:ext cx="6376234" cy="128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39"/>
                <a:gridCol w="2574198"/>
                <a:gridCol w="33316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Book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Article</a:t>
                      </a:r>
                      <a:endParaRPr lang="en-GB" sz="22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429968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 marL="91464" marR="91464"/>
                </a:tc>
              </a:tr>
              <a:tr h="327972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 marL="91464" marR="91464"/>
                </a:tc>
              </a:tr>
            </a:tbl>
          </a:graphicData>
        </a:graphic>
      </p:graphicFrame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94766" y="3810000"/>
            <a:ext cx="2591475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books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7340" y="3810000"/>
            <a:ext cx="2743915" cy="753878"/>
          </a:xfrm>
          <a:prstGeom prst="wedgeRoundRectCallout">
            <a:avLst>
              <a:gd name="adj1" fmla="val 33803"/>
              <a:gd name="adj2" fmla="val 1035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author can have many articles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 (in</a:t>
            </a:r>
            <a:r>
              <a:rPr lang="bg-BG" dirty="0" smtClean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2018425" y="1905000"/>
            <a:ext cx="1197764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2060819" y="4727277"/>
            <a:ext cx="1324402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393978" y="4732040"/>
            <a:ext cx="1451038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6811857" y="4735694"/>
            <a:ext cx="817853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641133" y="4738869"/>
            <a:ext cx="817853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2755027"/>
              </p:ext>
            </p:extLst>
          </p:nvPr>
        </p:nvGraphicFramePr>
        <p:xfrm>
          <a:off x="2018425" y="2306391"/>
          <a:ext cx="80410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34"/>
                <a:gridCol w="2062827"/>
                <a:gridCol w="1402509"/>
                <a:gridCol w="762517"/>
                <a:gridCol w="1382946"/>
                <a:gridCol w="975297"/>
                <a:gridCol w="100997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ProducerId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TownId</a:t>
                      </a:r>
                      <a:endParaRPr lang="en-GB" sz="20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1409167"/>
              </p:ext>
            </p:extLst>
          </p:nvPr>
        </p:nvGraphicFramePr>
        <p:xfrm>
          <a:off x="2014977" y="5115999"/>
          <a:ext cx="20623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34"/>
                <a:gridCol w="161744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 marL="91464" marR="91464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1656827"/>
              </p:ext>
            </p:extLst>
          </p:nvPr>
        </p:nvGraphicFramePr>
        <p:xfrm>
          <a:off x="4372821" y="5124309"/>
          <a:ext cx="20623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34"/>
                <a:gridCol w="1617449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food</a:t>
                      </a:r>
                      <a:endParaRPr lang="en-GB" sz="2000" dirty="0"/>
                    </a:p>
                  </a:txBody>
                  <a:tcPr marL="91464" marR="91464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8616616"/>
              </p:ext>
            </p:extLst>
          </p:nvPr>
        </p:nvGraphicFramePr>
        <p:xfrm>
          <a:off x="6735636" y="5132726"/>
          <a:ext cx="14542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34"/>
                <a:gridCol w="1009342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Billa</a:t>
                      </a:r>
                      <a:endParaRPr lang="en-US" sz="2000" noProof="1"/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METRO</a:t>
                      </a:r>
                      <a:endParaRPr lang="en-GB" sz="2000" dirty="0"/>
                    </a:p>
                  </a:txBody>
                  <a:tcPr marL="91464" marR="91464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0098539"/>
              </p:ext>
            </p:extLst>
          </p:nvPr>
        </p:nvGraphicFramePr>
        <p:xfrm>
          <a:off x="8564913" y="5132726"/>
          <a:ext cx="14542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34"/>
                <a:gridCol w="1009342"/>
              </a:tblGrid>
              <a:tr h="293276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Sofia</a:t>
                      </a:r>
                      <a:endParaRPr lang="en-GB" sz="2000" dirty="0"/>
                    </a:p>
                  </a:txBody>
                  <a:tcPr marL="91464" marR="91464"/>
                </a:tc>
              </a:tr>
              <a:tr h="2932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Varna</a:t>
                      </a:r>
                      <a:endParaRPr lang="en-GB" sz="2000" dirty="0"/>
                    </a:p>
                  </a:txBody>
                  <a:tcPr marL="91464" marR="91464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6055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 smtClean="0"/>
              <a:t>Видове връзки</a:t>
            </a:r>
          </a:p>
          <a:p>
            <a:r>
              <a:rPr lang="bg-BG" sz="3400" dirty="0" smtClean="0"/>
              <a:t>Ограничения на целостта</a:t>
            </a:r>
            <a:endParaRPr lang="ru-RU" sz="3400" dirty="0" smtClean="0"/>
          </a:p>
          <a:p>
            <a:r>
              <a:rPr lang="ru-RU" sz="3400" dirty="0" smtClean="0"/>
              <a:t>Аномалии, породени от излишество на данни</a:t>
            </a:r>
            <a:endParaRPr lang="en-US" sz="3400" dirty="0" smtClean="0"/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вмъкване</a:t>
            </a:r>
            <a:r>
              <a:rPr lang="en-US" sz="3200" dirty="0" smtClean="0"/>
              <a:t> </a:t>
            </a:r>
            <a:r>
              <a:rPr lang="ru-RU" sz="3200" dirty="0" smtClean="0"/>
              <a:t>на записи</a:t>
            </a:r>
            <a:endParaRPr lang="en-US" sz="3200" dirty="0" smtClean="0"/>
          </a:p>
          <a:p>
            <a:pPr lvl="1"/>
            <a:r>
              <a:rPr lang="bg-BG" sz="3200" dirty="0" smtClean="0"/>
              <a:t>При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редактиране</a:t>
            </a:r>
            <a:r>
              <a:rPr lang="ru-RU" sz="3200" dirty="0" smtClean="0"/>
              <a:t> на записи</a:t>
            </a:r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200" dirty="0" smtClean="0"/>
              <a:t> на записи</a:t>
            </a:r>
            <a:endParaRPr lang="en-US" sz="3200" dirty="0" smtClean="0"/>
          </a:p>
          <a:p>
            <a:r>
              <a:rPr lang="bg-BG" sz="3400" dirty="0" smtClean="0"/>
              <a:t>Нормални форми</a:t>
            </a:r>
            <a:endParaRPr lang="en-US" sz="3400" dirty="0" smtClean="0"/>
          </a:p>
          <a:p>
            <a:r>
              <a:rPr lang="en-US" sz="3400" dirty="0" smtClean="0"/>
              <a:t>E/R </a:t>
            </a:r>
            <a:r>
              <a:rPr lang="bg-BG" sz="3400" dirty="0" smtClean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Релационната схема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 БД е колекцията от:</a:t>
            </a:r>
          </a:p>
          <a:p>
            <a:r>
              <a:rPr lang="bg-BG" dirty="0" smtClean="0"/>
              <a:t>Схемите на всички таблици</a:t>
            </a:r>
          </a:p>
          <a:p>
            <a:pPr lvl="1"/>
            <a:r>
              <a:rPr lang="bg-BG" dirty="0" smtClean="0"/>
              <a:t>Релации</a:t>
            </a:r>
            <a:endParaRPr lang="en-US" dirty="0" smtClean="0"/>
          </a:p>
          <a:p>
            <a:pPr lvl="1"/>
            <a:r>
              <a:rPr lang="ru-RU" dirty="0" smtClean="0"/>
              <a:t>Всички други обекти на базата данни (напр. ограничения)</a:t>
            </a:r>
          </a:p>
          <a:p>
            <a:r>
              <a:rPr lang="ru-RU" dirty="0" smtClean="0"/>
              <a:t>Релационната схема описва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на базата данни</a:t>
            </a:r>
            <a:endParaRPr lang="bg-BG" sz="3200" dirty="0" smtClean="0"/>
          </a:p>
          <a:p>
            <a:pPr lvl="1"/>
            <a:r>
              <a:rPr lang="ru-RU" dirty="0" smtClean="0"/>
              <a:t>Няма данни, но съдържа </a:t>
            </a:r>
            <a:r>
              <a:rPr lang="ru-RU" b="1" dirty="0" smtClean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 smtClean="0"/>
              <a:t>Релационните схеми се показват </a:t>
            </a:r>
            <a:r>
              <a:rPr lang="ru-RU" b="1" dirty="0" smtClean="0">
                <a:solidFill>
                  <a:schemeClr val="bg1"/>
                </a:solidFill>
              </a:rPr>
              <a:t>графично</a:t>
            </a:r>
            <a:r>
              <a:rPr lang="ru-RU" dirty="0" smtClean="0"/>
              <a:t> в диаграми на обект/връзка (</a:t>
            </a:r>
            <a:r>
              <a:rPr lang="ru-RU" b="1" dirty="0" smtClean="0">
                <a:solidFill>
                  <a:schemeClr val="bg1"/>
                </a:solidFill>
              </a:rPr>
              <a:t>E/R диаграми</a:t>
            </a:r>
            <a:r>
              <a:rPr lang="ru-RU" dirty="0" smtClean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Релационна схема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</a:t>
            </a:r>
            <a:r>
              <a:rPr lang="bg-BG" dirty="0" smtClean="0"/>
              <a:t> </a:t>
            </a:r>
            <a:r>
              <a:rPr lang="bg-BG" dirty="0" smtClean="0"/>
              <a:t>диаграми </a:t>
            </a:r>
            <a:r>
              <a:rPr lang="bg-BG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72" y="1143001"/>
            <a:ext cx="5523318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66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TODO: </a:t>
            </a:r>
            <a:r>
              <a:rPr lang="en-US" sz="3000" b="1" dirty="0" smtClean="0"/>
              <a:t>Add summary, </a:t>
            </a:r>
            <a:r>
              <a:rPr lang="en-US" sz="3000" b="1" dirty="0" smtClean="0"/>
              <a:t>add </a:t>
            </a:r>
            <a:r>
              <a:rPr lang="en-US" sz="3000" b="1" dirty="0" smtClean="0"/>
              <a:t>explanation </a:t>
            </a:r>
            <a:r>
              <a:rPr lang="en-US" sz="3000" b="1" dirty="0" smtClean="0"/>
              <a:t>for the </a:t>
            </a:r>
            <a:r>
              <a:rPr lang="en-US" sz="3000" b="1" dirty="0" smtClean="0"/>
              <a:t>E/R </a:t>
            </a:r>
            <a:r>
              <a:rPr lang="en-US" sz="3000" b="1" dirty="0" smtClean="0"/>
              <a:t>Diagrams, translate slides</a:t>
            </a:r>
            <a:r>
              <a:rPr lang="bg-BG" sz="3000" b="1" dirty="0" smtClean="0"/>
              <a:t> </a:t>
            </a:r>
            <a:r>
              <a:rPr lang="en-US" sz="3000" b="1" dirty="0" smtClean="0"/>
              <a:t>for normalization, add pictures </a:t>
            </a:r>
            <a:r>
              <a:rPr lang="en-US" sz="3000" b="1" dirty="0" smtClean="0"/>
              <a:t>for title </a:t>
            </a:r>
            <a:r>
              <a:rPr lang="en-US" sz="3000" b="1" dirty="0" smtClean="0"/>
              <a:t>slides,</a:t>
            </a:r>
            <a:r>
              <a:rPr lang="bg-BG" sz="3000" b="1" dirty="0" smtClean="0"/>
              <a:t> </a:t>
            </a:r>
            <a:r>
              <a:rPr lang="en-US" sz="3000" b="1" dirty="0" smtClean="0"/>
              <a:t>think of where is the place to show the slide for DB schema, check if everything is covered</a:t>
            </a:r>
            <a:endParaRPr lang="bg-BG" sz="3000" dirty="0" smtClean="0"/>
          </a:p>
          <a:p>
            <a:pPr marL="360363" indent="-360363" fontAlgn="base"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Външният ключ </a:t>
            </a:r>
            <a:r>
              <a:rPr lang="ru-RU" sz="3400" dirty="0" smtClean="0"/>
              <a:t>е идентификатор на запис, разположен в </a:t>
            </a:r>
            <a:r>
              <a:rPr lang="ru-RU" sz="3400" b="1" dirty="0" smtClean="0">
                <a:solidFill>
                  <a:schemeClr val="bg1"/>
                </a:solidFill>
              </a:rPr>
              <a:t>друга</a:t>
            </a:r>
            <a:r>
              <a:rPr lang="ru-RU" sz="3400" dirty="0" smtClean="0"/>
              <a:t> таблица (обикновено нейният </a:t>
            </a:r>
            <a:r>
              <a:rPr lang="ru-RU" sz="3400" b="1" dirty="0" smtClean="0">
                <a:solidFill>
                  <a:schemeClr val="bg1"/>
                </a:solidFill>
              </a:rPr>
              <a:t>първичен ключ</a:t>
            </a:r>
            <a:r>
              <a:rPr lang="ru-RU" sz="3400" dirty="0" smtClean="0"/>
              <a:t>)</a:t>
            </a:r>
            <a:endParaRPr lang="bg-BG" sz="3400" dirty="0" smtClean="0"/>
          </a:p>
          <a:p>
            <a:r>
              <a:rPr lang="ru-RU" sz="3400" dirty="0" smtClean="0"/>
              <a:t>Чрез използването на </a:t>
            </a:r>
            <a:r>
              <a:rPr lang="ru-RU" sz="3400" b="1" dirty="0" smtClean="0">
                <a:solidFill>
                  <a:schemeClr val="bg1"/>
                </a:solidFill>
              </a:rPr>
              <a:t>релации</a:t>
            </a:r>
            <a:r>
              <a:rPr lang="ru-RU" sz="3400" dirty="0" smtClean="0"/>
              <a:t> избягваме </a:t>
            </a:r>
            <a:r>
              <a:rPr lang="ru-RU" sz="3400" b="1" dirty="0" smtClean="0">
                <a:solidFill>
                  <a:schemeClr val="bg1"/>
                </a:solidFill>
              </a:rPr>
              <a:t>повтарянето</a:t>
            </a:r>
            <a:r>
              <a:rPr lang="ru-RU" sz="3400" dirty="0" smtClean="0"/>
              <a:t> на данни в </a:t>
            </a:r>
            <a:r>
              <a:rPr lang="ru-RU" sz="3400" dirty="0" smtClean="0"/>
              <a:t>БД</a:t>
            </a:r>
          </a:p>
          <a:p>
            <a:r>
              <a:rPr lang="bg-BG" sz="3400" dirty="0" smtClean="0"/>
              <a:t>Връзките имат </a:t>
            </a:r>
            <a:r>
              <a:rPr lang="bg-BG" sz="3400" dirty="0" smtClean="0"/>
              <a:t>множество</a:t>
            </a:r>
            <a:r>
              <a:rPr lang="bg-BG" sz="3400" dirty="0" smtClean="0"/>
              <a:t>:</a:t>
            </a:r>
            <a:endParaRPr lang="bg-BG" sz="3400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One-to-many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>
                <a:solidFill>
                  <a:schemeClr val="tx2"/>
                </a:solidFill>
              </a:rPr>
              <a:t>държава</a:t>
            </a:r>
            <a:r>
              <a:rPr lang="bg-BG" sz="3200" dirty="0" smtClean="0"/>
              <a:t> / </a:t>
            </a:r>
            <a:r>
              <a:rPr lang="bg-BG" sz="3200" b="1" dirty="0" smtClean="0">
                <a:solidFill>
                  <a:schemeClr val="tx2"/>
                </a:solidFill>
              </a:rPr>
              <a:t>град</a:t>
            </a:r>
            <a:endParaRPr lang="bg-BG" sz="3200" b="1" dirty="0">
              <a:solidFill>
                <a:schemeClr val="tx2"/>
              </a:solidFill>
            </a:endParaRPr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Many-to-many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/>
              <a:t>студент</a:t>
            </a:r>
            <a:r>
              <a:rPr lang="bg-BG" sz="3200" dirty="0" smtClean="0"/>
              <a:t> / </a:t>
            </a:r>
            <a:r>
              <a:rPr lang="bg-BG" sz="3200" b="1" dirty="0" smtClean="0"/>
              <a:t>курс</a:t>
            </a:r>
            <a:endParaRPr lang="bg-BG" sz="3200" b="1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 smtClean="0">
                <a:solidFill>
                  <a:schemeClr val="bg1"/>
                </a:solidFill>
              </a:rPr>
              <a:t>One-to-one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приме: </a:t>
            </a:r>
            <a:r>
              <a:rPr lang="bg-BG" sz="3200" b="1" dirty="0" smtClean="0"/>
              <a:t>човек</a:t>
            </a:r>
            <a:r>
              <a:rPr lang="bg-BG" sz="3200" dirty="0" smtClean="0"/>
              <a:t> / </a:t>
            </a:r>
            <a:r>
              <a:rPr lang="bg-BG" sz="3200" b="1" dirty="0" smtClean="0"/>
              <a:t>паспорт</a:t>
            </a:r>
            <a:endParaRPr lang="bg-BG" sz="3200" b="1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100" dirty="0" smtClean="0"/>
              <a:t>Отношение </a:t>
            </a:r>
            <a:r>
              <a:rPr lang="ru-RU" sz="3100" b="1" dirty="0" smtClean="0">
                <a:solidFill>
                  <a:schemeClr val="bg1"/>
                </a:solidFill>
              </a:rPr>
              <a:t>едно </a:t>
            </a:r>
            <a:r>
              <a:rPr lang="ru-RU" sz="3100" b="1" dirty="0" smtClean="0">
                <a:solidFill>
                  <a:schemeClr val="bg1"/>
                </a:solidFill>
              </a:rPr>
              <a:t>към много </a:t>
            </a:r>
            <a:r>
              <a:rPr lang="ru-RU" sz="3100" dirty="0" smtClean="0"/>
              <a:t>(много </a:t>
            </a:r>
            <a:r>
              <a:rPr lang="ru-RU" sz="3100" dirty="0" smtClean="0"/>
              <a:t>към едно) – използва се често</a:t>
            </a:r>
            <a:endParaRPr lang="en-US" sz="3100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2900" b="1" dirty="0" smtClean="0">
                <a:solidFill>
                  <a:schemeClr val="bg1"/>
                </a:solidFill>
              </a:rPr>
              <a:t>Единичен запис </a:t>
            </a:r>
            <a:r>
              <a:rPr lang="ru-RU" sz="2900" dirty="0" smtClean="0"/>
              <a:t>в първата таблица има </a:t>
            </a:r>
            <a:r>
              <a:rPr lang="ru-RU" sz="2900" b="1" dirty="0" smtClean="0">
                <a:solidFill>
                  <a:schemeClr val="bg1"/>
                </a:solidFill>
              </a:rPr>
              <a:t>много</a:t>
            </a:r>
            <a:r>
              <a:rPr lang="ru-RU" sz="2900" dirty="0" smtClean="0"/>
              <a:t> съответстващи записи във втората таблица</a:t>
            </a:r>
            <a:endParaRPr lang="en-US" sz="2900" dirty="0" smtClean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много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124200" y="28194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610600" y="3124200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77000" y="43434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77000" y="46482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77000" y="51054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76999" y="52578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77000" y="57150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47800" y="34290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229600" y="37338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</a:t>
            </a:r>
            <a:r>
              <a:rPr lang="bg-BG" sz="3200" b="1" dirty="0" smtClean="0">
                <a:solidFill>
                  <a:schemeClr val="bg1"/>
                </a:solidFill>
              </a:rPr>
              <a:t>много към много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Записите в </a:t>
            </a:r>
            <a:r>
              <a:rPr lang="ru-RU" sz="3000" dirty="0" smtClean="0">
                <a:solidFill>
                  <a:schemeClr val="tx2"/>
                </a:solidFill>
              </a:rPr>
              <a:t>първата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таблица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имат </a:t>
            </a:r>
            <a:r>
              <a:rPr lang="ru-RU" sz="3000" b="1" dirty="0" smtClean="0">
                <a:solidFill>
                  <a:schemeClr val="bg1"/>
                </a:solidFill>
              </a:rPr>
              <a:t>много</a:t>
            </a:r>
            <a:r>
              <a:rPr lang="ru-RU" sz="3000" dirty="0" smtClean="0"/>
              <a:t> съответстващи записи във </a:t>
            </a:r>
            <a:r>
              <a:rPr lang="ru-RU" sz="3000" dirty="0" smtClean="0">
                <a:solidFill>
                  <a:schemeClr val="tx2"/>
                </a:solidFill>
              </a:rPr>
              <a:t>втората</a:t>
            </a:r>
            <a:r>
              <a:rPr lang="ru-RU" sz="3000" dirty="0" smtClean="0"/>
              <a:t> и </a:t>
            </a:r>
            <a:r>
              <a:rPr lang="ru-RU" sz="3000" b="1" dirty="0" smtClean="0">
                <a:solidFill>
                  <a:schemeClr val="bg1"/>
                </a:solidFill>
              </a:rPr>
              <a:t>обратно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Реализира се чрез </a:t>
            </a:r>
            <a:r>
              <a:rPr lang="ru-RU" sz="3000" b="1" dirty="0" smtClean="0">
                <a:solidFill>
                  <a:schemeClr val="bg1"/>
                </a:solidFill>
              </a:rPr>
              <a:t>допълнителна</a:t>
            </a:r>
            <a:r>
              <a:rPr lang="ru-RU" sz="3000" dirty="0" smtClean="0"/>
              <a:t> </a:t>
            </a:r>
            <a:r>
              <a:rPr lang="ru-RU" sz="3000" b="1" dirty="0" smtClean="0">
                <a:solidFill>
                  <a:schemeClr val="bg1"/>
                </a:solidFill>
              </a:rPr>
              <a:t>таблица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 към много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8862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7244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9292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8674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60198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9530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6198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8673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2483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990600" y="39624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5052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4800600" y="41148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610600" y="44958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.</a:t>
                      </a:r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Databases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JavaScript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</a:t>
            </a:r>
            <a:r>
              <a:rPr lang="bg-BG" sz="3200" dirty="0" smtClean="0"/>
              <a:t>едно към едно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таблица съответства на </a:t>
            </a: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другата таблица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Използва се за наследяване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едно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4038599"/>
            <a:ext cx="3145631" cy="128766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Peter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Stoyan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Ivan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Chemistry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10600" y="26670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458200" y="32004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06000" y="42672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Връзките </a:t>
            </a:r>
            <a:r>
              <a:rPr lang="ru-RU" b="1" dirty="0" smtClean="0">
                <a:solidFill>
                  <a:schemeClr val="bg1"/>
                </a:solidFill>
              </a:rPr>
              <a:t>първичен</a:t>
            </a:r>
            <a:r>
              <a:rPr lang="ru-RU" dirty="0" smtClean="0"/>
              <a:t> / </a:t>
            </a:r>
            <a:r>
              <a:rPr lang="ru-RU" b="1" dirty="0" smtClean="0">
                <a:solidFill>
                  <a:schemeClr val="bg1"/>
                </a:solidFill>
              </a:rPr>
              <a:t>външен</a:t>
            </a:r>
            <a:r>
              <a:rPr lang="ru-RU" dirty="0" smtClean="0"/>
              <a:t> </a:t>
            </a:r>
            <a:r>
              <a:rPr lang="ru-RU" dirty="0" smtClean="0"/>
              <a:t>ключ могат да сочат към </a:t>
            </a:r>
            <a:r>
              <a:rPr lang="ru-RU" b="1" dirty="0" smtClean="0">
                <a:solidFill>
                  <a:schemeClr val="bg1"/>
                </a:solidFill>
              </a:rPr>
              <a:t>една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съща</a:t>
            </a:r>
            <a:r>
              <a:rPr lang="ru-RU" dirty="0" smtClean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Пример: </a:t>
            </a:r>
            <a:r>
              <a:rPr lang="bg-BG" b="1" dirty="0" smtClean="0">
                <a:solidFill>
                  <a:schemeClr val="tx2"/>
                </a:solidFill>
              </a:rPr>
              <a:t>папките</a:t>
            </a:r>
            <a:r>
              <a:rPr lang="bg-BG" dirty="0" smtClean="0"/>
              <a:t> съдържат </a:t>
            </a:r>
            <a:r>
              <a:rPr lang="bg-BG" b="1" dirty="0" smtClean="0">
                <a:solidFill>
                  <a:schemeClr val="tx2"/>
                </a:solidFill>
              </a:rPr>
              <a:t>подпапки</a:t>
            </a:r>
            <a:endParaRPr lang="bg-BG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598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err="1" smtClean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Root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Documents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Pictures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Birthday</a:t>
                      </a:r>
                      <a:r>
                        <a:rPr lang="en-GB" baseline="0" noProof="1" smtClean="0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33600" y="2971800"/>
            <a:ext cx="17526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848600" y="2514600"/>
            <a:ext cx="1752600" cy="914400"/>
          </a:xfrm>
          <a:prstGeom prst="wedgeRoundRectCallout">
            <a:avLst>
              <a:gd name="adj1" fmla="val -44841"/>
              <a:gd name="adj2" fmla="val 102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067800" y="3581400"/>
            <a:ext cx="1600200" cy="685800"/>
          </a:xfrm>
          <a:prstGeom prst="wedgeRoundRectCallout">
            <a:avLst>
              <a:gd name="adj1" fmla="val -49854"/>
              <a:gd name="adj2" fmla="val 8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Правила и</a:t>
            </a:r>
            <a:r>
              <a:rPr lang="en-US" dirty="0" smtClean="0"/>
              <a:t> </a:t>
            </a:r>
            <a:r>
              <a:rPr lang="bg-BG" dirty="0" smtClean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16696</TotalTime>
  <Words>1222</Words>
  <Application>Microsoft Office PowerPoint</Application>
  <PresentationFormat>Custom</PresentationFormat>
  <Paragraphs>405</Paragraphs>
  <Slides>24</Slides>
  <Notes>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</vt:lpstr>
      <vt:lpstr>Ограничения на целостта (2)</vt:lpstr>
      <vt:lpstr>Нормализиране на БД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E/R диаграми</vt:lpstr>
      <vt:lpstr>Релационна схема</vt:lpstr>
      <vt:lpstr>E/R диаграми – пример</vt:lpstr>
      <vt:lpstr>Обобщение</vt:lpstr>
      <vt:lpstr>Slide 23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369</cp:revision>
  <dcterms:created xsi:type="dcterms:W3CDTF">2018-05-23T13:08:44Z</dcterms:created>
  <dcterms:modified xsi:type="dcterms:W3CDTF">2023-08-16T13:30:23Z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