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87" r:id="rId4"/>
    <p:sldId id="588" r:id="rId5"/>
    <p:sldId id="593" r:id="rId6"/>
    <p:sldId id="594" r:id="rId7"/>
    <p:sldId id="589" r:id="rId8"/>
    <p:sldId id="591" r:id="rId9"/>
    <p:sldId id="592" r:id="rId10"/>
    <p:sldId id="590" r:id="rId11"/>
    <p:sldId id="595" r:id="rId12"/>
    <p:sldId id="596" r:id="rId13"/>
    <p:sldId id="597" r:id="rId14"/>
    <p:sldId id="603" r:id="rId15"/>
    <p:sldId id="604" r:id="rId16"/>
    <p:sldId id="605" r:id="rId17"/>
    <p:sldId id="598" r:id="rId18"/>
    <p:sldId id="599" r:id="rId19"/>
    <p:sldId id="600" r:id="rId20"/>
    <p:sldId id="601" r:id="rId21"/>
    <p:sldId id="602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Форматиране в Excel" id="{0F51A29A-BCEE-4E8F-AA98-D8E44513BDBF}">
          <p14:sldIdLst>
            <p14:sldId id="587"/>
            <p14:sldId id="588"/>
            <p14:sldId id="593"/>
            <p14:sldId id="594"/>
            <p14:sldId id="589"/>
            <p14:sldId id="591"/>
            <p14:sldId id="592"/>
            <p14:sldId id="590"/>
          </p14:sldIdLst>
        </p14:section>
        <p14:section name="Диаграми" id="{CE72BD94-33EA-49B5-B1DB-9CBC213AFB30}">
          <p14:sldIdLst>
            <p14:sldId id="595"/>
            <p14:sldId id="596"/>
            <p14:sldId id="597"/>
            <p14:sldId id="603"/>
            <p14:sldId id="604"/>
            <p14:sldId id="605"/>
          </p14:sldIdLst>
        </p14:section>
        <p14:section name="Видове диаграми" id="{06BFA19A-515B-46D1-9639-D0A3111D16FE}">
          <p14:sldIdLst>
            <p14:sldId id="598"/>
            <p14:sldId id="599"/>
            <p14:sldId id="600"/>
            <p14:sldId id="601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 autoAdjust="0"/>
    <p:restoredTop sz="95241" autoAdjust="0"/>
  </p:normalViewPr>
  <p:slideViewPr>
    <p:cSldViewPr showGuides="1">
      <p:cViewPr varScale="1">
        <p:scale>
          <a:sx n="74" d="100"/>
          <a:sy n="74" d="100"/>
        </p:scale>
        <p:origin x="187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ownloads\naselenie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%20folder\&#1079;&#1072;&#1087;&#1080;&#1089;&#1074;&#1072;&#1085;&#1077;\&#1059;&#1095;&#1080;&#1083;&#1080;&#1097;&#1077;\9feg\tablica%20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 sz="1900" dirty="0"/>
              <a:t>Намаляване</a:t>
            </a:r>
            <a:r>
              <a:rPr lang="bg-BG" sz="1900" baseline="0" dirty="0"/>
              <a:t> на населението в периода 2013-2017г.</a:t>
            </a:r>
            <a:endParaRPr lang="bg-BG" sz="19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Средногодишно население (Хил. бр.)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6"/>
                <c:pt idx="0">
                  <c:v>Варна</c:v>
                </c:pt>
                <c:pt idx="1">
                  <c:v>Бургас</c:v>
                </c:pt>
                <c:pt idx="2">
                  <c:v>Шумен</c:v>
                </c:pt>
                <c:pt idx="3">
                  <c:v>Търговище</c:v>
                </c:pt>
                <c:pt idx="4">
                  <c:v>Силистра</c:v>
                </c:pt>
                <c:pt idx="5">
                  <c:v>Сливен</c:v>
                </c:pt>
                <c:pt idx="6">
                  <c:v>Перник</c:v>
                </c:pt>
                <c:pt idx="7">
                  <c:v>Ямбол</c:v>
                </c:pt>
                <c:pt idx="8">
                  <c:v>Разград</c:v>
                </c:pt>
                <c:pt idx="9">
                  <c:v>Габрово</c:v>
                </c:pt>
                <c:pt idx="10">
                  <c:v>Пловдив</c:v>
                </c:pt>
                <c:pt idx="11">
                  <c:v>Хасково</c:v>
                </c:pt>
                <c:pt idx="12">
                  <c:v>Русе</c:v>
                </c:pt>
                <c:pt idx="13">
                  <c:v>Добрич</c:v>
                </c:pt>
                <c:pt idx="14">
                  <c:v>Ловеч</c:v>
                </c:pt>
                <c:pt idx="15">
                  <c:v>Видин</c:v>
                </c:pt>
                <c:pt idx="16">
                  <c:v>Стара Загора</c:v>
                </c:pt>
                <c:pt idx="17">
                  <c:v>Смолян</c:v>
                </c:pt>
                <c:pt idx="18">
                  <c:v>Монтана</c:v>
                </c:pt>
                <c:pt idx="19">
                  <c:v>София</c:v>
                </c:pt>
                <c:pt idx="20">
                  <c:v>Кюстендил</c:v>
                </c:pt>
                <c:pt idx="21">
                  <c:v>Благоевград</c:v>
                </c:pt>
                <c:pt idx="22">
                  <c:v>Пазарджик</c:v>
                </c:pt>
                <c:pt idx="23">
                  <c:v>Велико Търново</c:v>
                </c:pt>
                <c:pt idx="24">
                  <c:v>Враца</c:v>
                </c:pt>
                <c:pt idx="25">
                  <c:v>Плевен</c:v>
                </c:pt>
              </c:strCache>
            </c:strRef>
          </c:cat>
          <c:val>
            <c:numRef>
              <c:f>Sheet1!$B$2:$B$27</c:f>
              <c:numCache>
                <c:formatCode>#,##0.00</c:formatCode>
                <c:ptCount val="26"/>
                <c:pt idx="0">
                  <c:v>1358.0000000000041</c:v>
                </c:pt>
                <c:pt idx="1">
                  <c:v>2187.9999999999882</c:v>
                </c:pt>
                <c:pt idx="2">
                  <c:v>4716.0000000000082</c:v>
                </c:pt>
                <c:pt idx="3">
                  <c:v>5168.9999999999973</c:v>
                </c:pt>
                <c:pt idx="4">
                  <c:v>5366</c:v>
                </c:pt>
                <c:pt idx="5">
                  <c:v>5524.0000000000009</c:v>
                </c:pt>
                <c:pt idx="6">
                  <c:v>6371.9999999999854</c:v>
                </c:pt>
                <c:pt idx="7">
                  <c:v>6539.9999999999918</c:v>
                </c:pt>
                <c:pt idx="8">
                  <c:v>6821.9999999999882</c:v>
                </c:pt>
                <c:pt idx="9">
                  <c:v>7826.9999999999982</c:v>
                </c:pt>
                <c:pt idx="10">
                  <c:v>7843.0000000000746</c:v>
                </c:pt>
                <c:pt idx="11">
                  <c:v>8147.9999999999964</c:v>
                </c:pt>
                <c:pt idx="12">
                  <c:v>8268.9999999999764</c:v>
                </c:pt>
                <c:pt idx="13">
                  <c:v>8270.0000000000109</c:v>
                </c:pt>
                <c:pt idx="14">
                  <c:v>8556.9999999999873</c:v>
                </c:pt>
                <c:pt idx="15">
                  <c:v>8608.9999999999945</c:v>
                </c:pt>
                <c:pt idx="16">
                  <c:v>8746.0000000000382</c:v>
                </c:pt>
                <c:pt idx="17">
                  <c:v>9131</c:v>
                </c:pt>
                <c:pt idx="18">
                  <c:v>9186.9999999999836</c:v>
                </c:pt>
                <c:pt idx="19">
                  <c:v>9192.0000000000073</c:v>
                </c:pt>
                <c:pt idx="20">
                  <c:v>9291.9999999999873</c:v>
                </c:pt>
                <c:pt idx="21">
                  <c:v>10033.000000000015</c:v>
                </c:pt>
                <c:pt idx="22">
                  <c:v>11114.000000000033</c:v>
                </c:pt>
                <c:pt idx="23">
                  <c:v>11657.000000000011</c:v>
                </c:pt>
                <c:pt idx="24">
                  <c:v>12799.000000000007</c:v>
                </c:pt>
                <c:pt idx="25">
                  <c:v>14991.999999999991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5-4E44-A436-267265E19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3053791"/>
        <c:axId val="712969231"/>
      </c:barChart>
      <c:catAx>
        <c:axId val="71305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969231"/>
        <c:crosses val="autoZero"/>
        <c:auto val="1"/>
        <c:lblAlgn val="ctr"/>
        <c:lblOffset val="100"/>
        <c:noMultiLvlLbl val="0"/>
      </c:catAx>
      <c:valAx>
        <c:axId val="712969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05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3148512987600687"/>
          <c:y val="8.834341815057549E-2"/>
          <c:w val="0.33702959543850119"/>
          <c:h val="4.4910493972684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БВП на глава от населението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'БВП на глава от население'!$A$3</c:f>
              <c:strCache>
                <c:ptCount val="1"/>
                <c:pt idx="0">
                  <c:v>България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население'!$B$3:$F$3</c:f>
              <c:numCache>
                <c:formatCode>General</c:formatCode>
                <c:ptCount val="5"/>
                <c:pt idx="0">
                  <c:v>7548.86</c:v>
                </c:pt>
                <c:pt idx="1">
                  <c:v>8334.08</c:v>
                </c:pt>
                <c:pt idx="2">
                  <c:v>9427.73</c:v>
                </c:pt>
                <c:pt idx="3">
                  <c:v>9828.15</c:v>
                </c:pt>
                <c:pt idx="4">
                  <c:v>9975.7800000000007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63-4B09-ABE1-FD9AA905E53D}"/>
            </c:ext>
          </c:extLst>
        </c:ser>
        <c:ser>
          <c:idx val="1"/>
          <c:order val="1"/>
          <c:tx>
            <c:strRef>
              <c:f>'БВП на глава от население'!$A$4</c:f>
              <c:strCache>
                <c:ptCount val="1"/>
                <c:pt idx="0">
                  <c:v>Словения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население'!$B$4:$F$4</c:f>
              <c:numCache>
                <c:formatCode>General</c:formatCode>
                <c:ptCount val="5"/>
                <c:pt idx="0">
                  <c:v>21663.64</c:v>
                </c:pt>
                <c:pt idx="1">
                  <c:v>23454.74</c:v>
                </c:pt>
                <c:pt idx="2">
                  <c:v>26103.16</c:v>
                </c:pt>
                <c:pt idx="3">
                  <c:v>25940.73</c:v>
                </c:pt>
                <c:pt idx="4">
                  <c:v>25179.67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63-4B09-ABE1-FD9AA905E53D}"/>
            </c:ext>
          </c:extLst>
        </c:ser>
        <c:ser>
          <c:idx val="2"/>
          <c:order val="2"/>
          <c:tx>
            <c:strRef>
              <c:f>'БВП на глава от население'!$A$5</c:f>
              <c:strCache>
                <c:ptCount val="1"/>
                <c:pt idx="0">
                  <c:v>Турция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население'!$B$5:$F$5</c:f>
              <c:numCache>
                <c:formatCode>General</c:formatCode>
                <c:ptCount val="5"/>
                <c:pt idx="0">
                  <c:v>10894.6</c:v>
                </c:pt>
                <c:pt idx="1">
                  <c:v>10589.67</c:v>
                </c:pt>
                <c:pt idx="2">
                  <c:v>9453.2000000000007</c:v>
                </c:pt>
                <c:pt idx="3">
                  <c:v>9126.59</c:v>
                </c:pt>
                <c:pt idx="4">
                  <c:v>8538.17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63-4B09-ABE1-FD9AA905E53D}"/>
            </c:ext>
          </c:extLst>
        </c:ser>
        <c:ser>
          <c:idx val="3"/>
          <c:order val="3"/>
          <c:tx>
            <c:strRef>
              <c:f>'БВП на глава от население'!$A$6</c:f>
              <c:strCache>
                <c:ptCount val="1"/>
                <c:pt idx="0">
                  <c:v>Хърватия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население'!$B$6:$F$6</c:f>
              <c:numCache>
                <c:formatCode>General</c:formatCode>
                <c:ptCount val="5"/>
                <c:pt idx="0">
                  <c:v>12361.48</c:v>
                </c:pt>
                <c:pt idx="1">
                  <c:v>13451.62</c:v>
                </c:pt>
                <c:pt idx="2">
                  <c:v>15014.09</c:v>
                </c:pt>
                <c:pt idx="3">
                  <c:v>14944.36</c:v>
                </c:pt>
                <c:pt idx="4">
                  <c:v>13828.47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63-4B09-ABE1-FD9AA905E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03240592"/>
        <c:axId val="-1703236784"/>
      </c:barChart>
      <c:catAx>
        <c:axId val="-170324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03236784"/>
        <c:crosses val="autoZero"/>
        <c:auto val="1"/>
        <c:lblAlgn val="ctr"/>
        <c:lblOffset val="100"/>
        <c:noMultiLvlLbl val="0"/>
      </c:catAx>
      <c:valAx>
        <c:axId val="-170323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0324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4146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8629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38993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622499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Диаграми и </a:t>
            </a:r>
            <a:r>
              <a:rPr lang="ru-RU" sz="5400" dirty="0"/>
              <a:t>оформление на клетки и данни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40926"/>
            <a:ext cx="1769683" cy="7936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2448492"/>
            <a:ext cx="3085142" cy="28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͏Форматиране на данни</a:t>
            </a:r>
            <a:r>
              <a:rPr lang="en-US" dirty="0"/>
              <a:t> </a:t>
            </a:r>
            <a:r>
              <a:rPr lang="bg-BG" dirty="0"/>
              <a:t>в клетки – видео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7" y="1255500"/>
            <a:ext cx="10429275" cy="56048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ectangle 8"/>
          <p:cNvSpPr/>
          <p:nvPr/>
        </p:nvSpPr>
        <p:spPr bwMode="auto">
          <a:xfrm>
            <a:off x="695999" y="6736500"/>
            <a:ext cx="10424423" cy="121500"/>
          </a:xfrm>
          <a:prstGeom prst="rect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039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Диаграми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00" y="639000"/>
            <a:ext cx="6843400" cy="38494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326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Диаграми</a:t>
            </a:r>
            <a:r>
              <a:rPr lang="bg-BG" dirty="0"/>
              <a:t> – </a:t>
            </a:r>
            <a:r>
              <a:rPr lang="bg-BG" b="1" dirty="0"/>
              <a:t>графично онагледяване </a:t>
            </a:r>
            <a:r>
              <a:rPr lang="bg-BG" dirty="0"/>
              <a:t>на числовата </a:t>
            </a:r>
            <a:r>
              <a:rPr lang="bg-BG" b="1" dirty="0"/>
              <a:t>информация</a:t>
            </a:r>
          </a:p>
          <a:p>
            <a:pPr lvl="1"/>
            <a:r>
              <a:rPr lang="bg-BG" dirty="0"/>
              <a:t>Улеснява </a:t>
            </a:r>
            <a:r>
              <a:rPr lang="bg-BG" b="1" dirty="0"/>
              <a:t>сравняването на стойности</a:t>
            </a:r>
          </a:p>
          <a:p>
            <a:pPr lvl="1"/>
            <a:r>
              <a:rPr lang="bg-BG" dirty="0"/>
              <a:t>Помага при </a:t>
            </a:r>
            <a:r>
              <a:rPr lang="bg-BG" b="1" dirty="0"/>
              <a:t>анализирането на данни</a:t>
            </a:r>
          </a:p>
          <a:p>
            <a:r>
              <a:rPr lang="bg-BG" b="1" dirty="0"/>
              <a:t>Данните</a:t>
            </a:r>
            <a:r>
              <a:rPr lang="bg-BG" dirty="0"/>
              <a:t> и </a:t>
            </a:r>
            <a:r>
              <a:rPr lang="bg-BG" b="1" dirty="0"/>
              <a:t>графичната</a:t>
            </a:r>
            <a:r>
              <a:rPr lang="bg-BG" dirty="0"/>
              <a:t> им интерпретация са </a:t>
            </a:r>
            <a:r>
              <a:rPr lang="bg-BG" b="1" dirty="0"/>
              <a:t>логически свързани</a:t>
            </a:r>
          </a:p>
          <a:p>
            <a:pPr lvl="1"/>
            <a:r>
              <a:rPr lang="bg-BG" b="1" dirty="0"/>
              <a:t>Изменението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r>
              <a:rPr lang="bg-BG" dirty="0"/>
              <a:t> води до </a:t>
            </a:r>
            <a:r>
              <a:rPr lang="bg-BG" b="1" dirty="0"/>
              <a:t>автоматично изменение </a:t>
            </a:r>
            <a:r>
              <a:rPr lang="bg-BG" dirty="0"/>
              <a:t>на </a:t>
            </a:r>
            <a:r>
              <a:rPr lang="bg-BG" b="1" dirty="0"/>
              <a:t>диграмата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ABD724F-4760-4F3C-B43D-646720295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586480"/>
              </p:ext>
            </p:extLst>
          </p:nvPr>
        </p:nvGraphicFramePr>
        <p:xfrm>
          <a:off x="2638106" y="1764369"/>
          <a:ext cx="6786020" cy="477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ounded Rectangular Callout 16"/>
          <p:cNvSpPr/>
          <p:nvPr/>
        </p:nvSpPr>
        <p:spPr bwMode="auto">
          <a:xfrm>
            <a:off x="86144" y="5353395"/>
            <a:ext cx="2659783" cy="1440000"/>
          </a:xfrm>
          <a:prstGeom prst="wedgeRoundRectCallout">
            <a:avLst>
              <a:gd name="adj1" fmla="val 63624"/>
              <a:gd name="adj2" fmla="val 97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части в диаграмите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351000" y="1808409"/>
            <a:ext cx="5400000" cy="37250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00116" y="1290910"/>
            <a:ext cx="1845000" cy="675000"/>
          </a:xfrm>
          <a:prstGeom prst="wedgeRoundRectCallout">
            <a:avLst>
              <a:gd name="adj1" fmla="val 89410"/>
              <a:gd name="adj2" fmla="val 49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61000" y="2430196"/>
            <a:ext cx="6165000" cy="331293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258844" y="2302942"/>
            <a:ext cx="2739445" cy="1334371"/>
          </a:xfrm>
          <a:prstGeom prst="wedgeRoundRectCallout">
            <a:avLst>
              <a:gd name="adj1" fmla="val -41578"/>
              <a:gd name="adj2" fmla="val 84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Графична интерпретация на данните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97382" y="2181397"/>
            <a:ext cx="4005000" cy="2483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9424125" y="1290910"/>
            <a:ext cx="1845000" cy="675000"/>
          </a:xfrm>
          <a:prstGeom prst="wedgeRoundRectCallout">
            <a:avLst>
              <a:gd name="adj1" fmla="val -113349"/>
              <a:gd name="adj2" fmla="val 101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Легенда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6144" y="5345192"/>
            <a:ext cx="2659783" cy="1440000"/>
          </a:xfrm>
          <a:prstGeom prst="wedgeRoundRectCallout">
            <a:avLst>
              <a:gd name="adj1" fmla="val 39008"/>
              <a:gd name="adj2" fmla="val -71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Надписи на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въведените данни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38106" y="2429715"/>
            <a:ext cx="6787894" cy="407728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997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2"/>
          <a:stretch/>
        </p:blipFill>
        <p:spPr>
          <a:xfrm>
            <a:off x="426000" y="1269000"/>
            <a:ext cx="11340000" cy="53993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341000" y="3024000"/>
            <a:ext cx="6570000" cy="1710000"/>
          </a:xfrm>
          <a:prstGeom prst="wedgeRoundRectCallout">
            <a:avLst>
              <a:gd name="adj1" fmla="val -59670"/>
              <a:gd name="adj2" fmla="val 62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създадете диаграма, трябва да сте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маркирали данните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които искате да са част от графичната визуализация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300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2"/>
          <a:stretch/>
        </p:blipFill>
        <p:spPr>
          <a:xfrm>
            <a:off x="426000" y="1269000"/>
            <a:ext cx="11340000" cy="53993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389203" y="3429000"/>
            <a:ext cx="4365000" cy="1665000"/>
          </a:xfrm>
          <a:prstGeom prst="wedgeRoundRectCallout">
            <a:avLst>
              <a:gd name="adj1" fmla="val -42064"/>
              <a:gd name="adj2" fmla="val -117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което си избирате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диаграмата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 който имате нужда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01000" y="1584000"/>
            <a:ext cx="1530000" cy="63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356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0"/>
          <a:stretch/>
        </p:blipFill>
        <p:spPr>
          <a:xfrm>
            <a:off x="426000" y="1269000"/>
            <a:ext cx="11327030" cy="53993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041000" y="1629000"/>
            <a:ext cx="3915000" cy="1620000"/>
          </a:xfrm>
          <a:prstGeom prst="wedgeRoundRectCallout">
            <a:avLst>
              <a:gd name="adj1" fmla="val -33210"/>
              <a:gd name="adj2" fmla="val 66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Накрая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 диаграмата върху работното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4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70916"/>
            <a:ext cx="10961783" cy="768084"/>
          </a:xfrm>
        </p:spPr>
        <p:txBody>
          <a:bodyPr/>
          <a:lstStyle/>
          <a:p>
            <a:r>
              <a:rPr lang="bg-BG" dirty="0"/>
              <a:t>Видове диаграми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40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Колонна диаграма </a:t>
            </a:r>
            <a:r>
              <a:rPr lang="bg-BG" dirty="0"/>
              <a:t>– илюстрира </a:t>
            </a:r>
            <a:r>
              <a:rPr lang="bg-BG" b="1" dirty="0"/>
              <a:t>изменение</a:t>
            </a:r>
            <a:r>
              <a:rPr lang="bg-BG" dirty="0"/>
              <a:t> на </a:t>
            </a:r>
            <a:r>
              <a:rPr lang="bg-BG" b="1" dirty="0"/>
              <a:t>една или повече серии </a:t>
            </a:r>
            <a:r>
              <a:rPr lang="bg-BG" dirty="0"/>
              <a:t>от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Колонна диаграма (</a:t>
            </a:r>
            <a:r>
              <a:rPr lang="en-US" dirty="0"/>
              <a:t>Column chart)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244204"/>
              </p:ext>
            </p:extLst>
          </p:nvPr>
        </p:nvGraphicFramePr>
        <p:xfrm>
          <a:off x="2696438" y="2529000"/>
          <a:ext cx="6799125" cy="4084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918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Линейна диаграма </a:t>
            </a:r>
            <a:r>
              <a:rPr lang="bg-BG" dirty="0"/>
              <a:t>– илюстрира </a:t>
            </a:r>
            <a:r>
              <a:rPr lang="bg-BG" b="1" dirty="0"/>
              <a:t>изменение на стойности във времето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Линейна диаграма</a:t>
            </a:r>
            <a:r>
              <a:rPr lang="en-US" dirty="0"/>
              <a:t> (Line chart)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901000" y="2521115"/>
            <a:ext cx="6338259" cy="3985885"/>
            <a:chOff x="2901000" y="2521115"/>
            <a:chExt cx="6338259" cy="39858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000" y="2648929"/>
              <a:ext cx="6338259" cy="385807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51000" y="2521115"/>
              <a:ext cx="4409999" cy="55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chemeClr val="bg1"/>
                  </a:solidFill>
                </a:rPr>
                <a:t>Население</a:t>
              </a:r>
              <a:r>
                <a:rPr lang="bg-BG" sz="2000" dirty="0"/>
                <a:t> </a:t>
              </a:r>
              <a:r>
                <a:rPr lang="bg-BG" sz="2000" dirty="0">
                  <a:solidFill>
                    <a:schemeClr val="bg1"/>
                  </a:solidFill>
                </a:rPr>
                <a:t>на България (1960-2020 г.)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10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͏͏Форматиране в </a:t>
            </a:r>
            <a:r>
              <a:rPr lang="en-US" dirty="0"/>
              <a:t>Excel</a:t>
            </a:r>
            <a:endParaRPr lang="bg-BG" dirty="0"/>
          </a:p>
          <a:p>
            <a:r>
              <a:rPr lang="bg-BG" dirty="0"/>
              <a:t>Диаграми</a:t>
            </a:r>
          </a:p>
          <a:p>
            <a:r>
              <a:rPr lang="bg-BG" dirty="0"/>
              <a:t>Видове диаграми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Колонна </a:t>
            </a:r>
            <a:r>
              <a:rPr lang="bg-BG" dirty="0"/>
              <a:t>диаграма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Линейна </a:t>
            </a:r>
            <a:r>
              <a:rPr lang="bg-BG" dirty="0"/>
              <a:t>диаграма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Кръгова </a:t>
            </a:r>
            <a:r>
              <a:rPr lang="bg-BG" dirty="0"/>
              <a:t>диаграма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Кръгова диаграма </a:t>
            </a:r>
            <a:r>
              <a:rPr lang="bg-BG" dirty="0"/>
              <a:t>– представя как се </a:t>
            </a:r>
            <a:r>
              <a:rPr lang="bg-BG" b="1" dirty="0"/>
              <a:t>отнася една стойност спрямо друга</a:t>
            </a:r>
          </a:p>
          <a:p>
            <a:pPr lvl="1"/>
            <a:r>
              <a:rPr lang="bg-BG" dirty="0"/>
              <a:t>Илюстрира </a:t>
            </a:r>
            <a:r>
              <a:rPr lang="bg-BG" b="1" dirty="0"/>
              <a:t>относителен дял </a:t>
            </a:r>
            <a:r>
              <a:rPr lang="bg-BG" dirty="0"/>
              <a:t>спрямо </a:t>
            </a:r>
            <a:r>
              <a:rPr lang="bg-BG" b="1" dirty="0"/>
              <a:t>цялата сума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Кръгова диаграма</a:t>
            </a:r>
            <a:r>
              <a:rPr lang="en-US" dirty="0"/>
              <a:t> (Pie chart)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06716" y="3241734"/>
            <a:ext cx="5130000" cy="3319548"/>
            <a:chOff x="3406716" y="3241734"/>
            <a:chExt cx="5130000" cy="33195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716" y="3241734"/>
              <a:ext cx="5130000" cy="327037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 bwMode="auto">
            <a:xfrm>
              <a:off x="3666000" y="6021282"/>
              <a:ext cx="1315716" cy="540000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4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Форматиране</a:t>
            </a:r>
            <a:r>
              <a:rPr lang="bg-BG" sz="2800" dirty="0">
                <a:solidFill>
                  <a:schemeClr val="bg2"/>
                </a:solidFill>
              </a:rPr>
              <a:t> на клетки: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Шрифт</a:t>
            </a:r>
            <a:r>
              <a:rPr lang="bg-BG" sz="2600" dirty="0">
                <a:solidFill>
                  <a:schemeClr val="bg2"/>
                </a:solidFill>
              </a:rPr>
              <a:t>, </a:t>
            </a:r>
            <a:r>
              <a:rPr lang="bg-BG" sz="2600" b="1" dirty="0">
                <a:solidFill>
                  <a:schemeClr val="bg2"/>
                </a:solidFill>
              </a:rPr>
              <a:t>рамка</a:t>
            </a:r>
            <a:r>
              <a:rPr lang="bg-BG" sz="2600" dirty="0">
                <a:solidFill>
                  <a:schemeClr val="bg2"/>
                </a:solidFill>
              </a:rPr>
              <a:t>, </a:t>
            </a:r>
            <a:r>
              <a:rPr lang="bg-BG" sz="2600" b="1" dirty="0">
                <a:solidFill>
                  <a:schemeClr val="bg2"/>
                </a:solidFill>
              </a:rPr>
              <a:t>подравняване</a:t>
            </a:r>
            <a:r>
              <a:rPr lang="en-US" sz="2600" dirty="0">
                <a:solidFill>
                  <a:schemeClr val="bg2"/>
                </a:solidFill>
              </a:rPr>
              <a:t>,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обединение на клетки</a:t>
            </a:r>
            <a:r>
              <a:rPr lang="bg-BG" sz="2600" dirty="0">
                <a:solidFill>
                  <a:schemeClr val="bg2"/>
                </a:solidFill>
              </a:rPr>
              <a:t>...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Диаграми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графично онагледяване </a:t>
            </a:r>
            <a:r>
              <a:rPr lang="bg-BG" sz="2800" dirty="0">
                <a:solidFill>
                  <a:schemeClr val="bg2"/>
                </a:solidFill>
              </a:rPr>
              <a:t>на числовата </a:t>
            </a:r>
            <a:r>
              <a:rPr lang="bg-BG" sz="2800" b="1" dirty="0">
                <a:solidFill>
                  <a:schemeClr val="bg2"/>
                </a:solidFill>
              </a:rPr>
              <a:t>информация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Видове диаграми: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Колонна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Линейна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Кръгова</a:t>
            </a: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͏Форматиране в </a:t>
            </a:r>
            <a:r>
              <a:rPr lang="en-US" dirty="0"/>
              <a:t>Excel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A5228F-B59E-0EC0-59BD-54C553807DB9}"/>
              </a:ext>
            </a:extLst>
          </p:cNvPr>
          <p:cNvGrpSpPr/>
          <p:nvPr/>
        </p:nvGrpSpPr>
        <p:grpSpPr>
          <a:xfrm>
            <a:off x="2545379" y="819000"/>
            <a:ext cx="7101241" cy="3958564"/>
            <a:chOff x="3577374" y="1269000"/>
            <a:chExt cx="5037252" cy="280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7374" y="1269000"/>
              <a:ext cx="5037252" cy="2808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000" y="1674000"/>
              <a:ext cx="1234371" cy="123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08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0656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Стилизация на данните</a:t>
            </a:r>
            <a:r>
              <a:rPr lang="bg-BG" dirty="0"/>
              <a:t> се задава от панела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bg-BG" dirty="0"/>
              <a:t>, също както и при </a:t>
            </a:r>
            <a:r>
              <a:rPr lang="en-US" dirty="0"/>
              <a:t>MS Word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Стилизация (външен вид) на данни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"/>
          <a:stretch/>
        </p:blipFill>
        <p:spPr>
          <a:xfrm>
            <a:off x="3767769" y="3375450"/>
            <a:ext cx="4656463" cy="20914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2102769" y="2664602"/>
            <a:ext cx="1665000" cy="675000"/>
          </a:xfrm>
          <a:prstGeom prst="wedgeRoundRectCallout">
            <a:avLst>
              <a:gd name="adj1" fmla="val 49531"/>
              <a:gd name="adj2" fmla="val 99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Шрифт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054263" y="3756313"/>
            <a:ext cx="1305000" cy="609943"/>
          </a:xfrm>
          <a:prstGeom prst="wedgeRoundRectCallout">
            <a:avLst>
              <a:gd name="adj1" fmla="val 85939"/>
              <a:gd name="adj2" fmla="val 6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836000" y="5596224"/>
            <a:ext cx="1980000" cy="990000"/>
          </a:xfrm>
          <a:prstGeom prst="wedgeRoundRectCallout">
            <a:avLst>
              <a:gd name="adj1" fmla="val -1041"/>
              <a:gd name="adj2" fmla="val -1222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Рамка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266000" y="5493608"/>
            <a:ext cx="1744015" cy="990000"/>
          </a:xfrm>
          <a:prstGeom prst="wedgeRoundRectCallout">
            <a:avLst>
              <a:gd name="adj1" fmla="val -39808"/>
              <a:gd name="adj2" fmla="val -1055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592463" y="3429000"/>
            <a:ext cx="1980000" cy="1114190"/>
          </a:xfrm>
          <a:prstGeom prst="wedgeRoundRectCallout">
            <a:avLst>
              <a:gd name="adj1" fmla="val -59538"/>
              <a:gd name="adj2" fmla="val 405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591000" y="2169000"/>
            <a:ext cx="2103231" cy="1060291"/>
          </a:xfrm>
          <a:prstGeom prst="wedgeRoundRectCallout">
            <a:avLst>
              <a:gd name="adj1" fmla="val -32268"/>
              <a:gd name="adj2" fmla="val 81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36000" y="4365450"/>
            <a:ext cx="1665000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93797" y="4365450"/>
            <a:ext cx="797203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71000" y="4365451"/>
            <a:ext cx="797203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594761" y="4363140"/>
            <a:ext cx="751239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00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Рамка</a:t>
            </a:r>
            <a:r>
              <a:rPr lang="bg-BG" dirty="0"/>
              <a:t> се поставя с: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Draw Border </a:t>
            </a:r>
            <a:r>
              <a:rPr lang="en-US" dirty="0"/>
              <a:t>– </a:t>
            </a:r>
            <a:r>
              <a:rPr lang="bg-BG" dirty="0"/>
              <a:t>сами </a:t>
            </a:r>
            <a:r>
              <a:rPr lang="bg-BG" b="1" dirty="0"/>
              <a:t>очертавате</a:t>
            </a:r>
            <a:r>
              <a:rPr lang="bg-BG" dirty="0"/>
              <a:t> </a:t>
            </a:r>
            <a:r>
              <a:rPr lang="bg-BG" b="1" dirty="0"/>
              <a:t>областта</a:t>
            </a:r>
            <a:r>
              <a:rPr lang="bg-BG" dirty="0"/>
              <a:t>, около която искате да има рамка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Draw Border Grid </a:t>
            </a:r>
            <a:r>
              <a:rPr lang="en-US" dirty="0"/>
              <a:t>– </a:t>
            </a:r>
            <a:r>
              <a:rPr lang="bg-BG" dirty="0"/>
              <a:t>изчертава рамка около всяка </a:t>
            </a:r>
            <a:r>
              <a:rPr lang="bg-BG" b="1" dirty="0"/>
              <a:t>маркирана клетка 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More Borders </a:t>
            </a:r>
            <a:r>
              <a:rPr lang="bg-BG" dirty="0"/>
              <a:t>– отваря </a:t>
            </a:r>
            <a:r>
              <a:rPr lang="bg-BG" b="1" dirty="0"/>
              <a:t>диалогов прозорец </a:t>
            </a:r>
            <a:r>
              <a:rPr lang="en-US" b="1" dirty="0">
                <a:solidFill>
                  <a:schemeClr val="bg1"/>
                </a:solidFill>
              </a:rPr>
              <a:t>Format Cells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Рамка на клетка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Рамка на клетка</a:t>
            </a:r>
            <a:r>
              <a:rPr lang="en-US" dirty="0"/>
              <a:t> – More Borders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30" y="1719000"/>
            <a:ext cx="4985241" cy="43821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96" name="Group 95"/>
          <p:cNvGrpSpPr/>
          <p:nvPr/>
        </p:nvGrpSpPr>
        <p:grpSpPr>
          <a:xfrm>
            <a:off x="3754871" y="3879000"/>
            <a:ext cx="1768034" cy="2250000"/>
            <a:chOff x="3754871" y="3879000"/>
            <a:chExt cx="1768034" cy="2250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754871" y="3879000"/>
              <a:ext cx="0" cy="22400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028490" y="3879000"/>
              <a:ext cx="3386" cy="3520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009975" y="4239000"/>
              <a:ext cx="51293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511000" y="4239000"/>
              <a:ext cx="0" cy="189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754872" y="6097937"/>
              <a:ext cx="1756128" cy="179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756000" y="2241070"/>
            <a:ext cx="1280426" cy="1662636"/>
            <a:chOff x="3756000" y="2241070"/>
            <a:chExt cx="1280426" cy="1662636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56000" y="2241070"/>
              <a:ext cx="0" cy="1662636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56000" y="225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036426" y="2241070"/>
              <a:ext cx="0" cy="163793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756000" y="387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018966" y="2259000"/>
            <a:ext cx="2382034" cy="2295001"/>
            <a:chOff x="5018966" y="2259000"/>
            <a:chExt cx="2382034" cy="2295001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018966" y="2276112"/>
              <a:ext cx="2382034" cy="819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401000" y="2259000"/>
              <a:ext cx="0" cy="229500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511000" y="4538125"/>
              <a:ext cx="1890000" cy="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Rounded Rectangular Callout 96"/>
          <p:cNvSpPr/>
          <p:nvPr/>
        </p:nvSpPr>
        <p:spPr bwMode="auto">
          <a:xfrm>
            <a:off x="541206" y="1539001"/>
            <a:ext cx="3012985" cy="72000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Rounded Rectangular Callout 97"/>
          <p:cNvSpPr/>
          <p:nvPr/>
        </p:nvSpPr>
        <p:spPr bwMode="auto">
          <a:xfrm>
            <a:off x="525760" y="3702486"/>
            <a:ext cx="3012985" cy="70509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7941000" y="1637855"/>
            <a:ext cx="3195000" cy="705090"/>
          </a:xfrm>
          <a:prstGeom prst="wedgeRoundRectCallout">
            <a:avLst>
              <a:gd name="adj1" fmla="val -63642"/>
              <a:gd name="adj2" fmla="val 1488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Място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93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36709"/>
          </a:xfrm>
        </p:spPr>
        <p:txBody>
          <a:bodyPr/>
          <a:lstStyle/>
          <a:p>
            <a:r>
              <a:rPr lang="bg-BG" dirty="0"/>
              <a:t>Разположението на данните се задава от панела </a:t>
            </a:r>
            <a:r>
              <a:rPr lang="en-US" b="1" dirty="0">
                <a:solidFill>
                  <a:schemeClr val="bg1"/>
                </a:solidFill>
              </a:rPr>
              <a:t>Alignment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Разположение на данни в клетките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90" y="3609000"/>
            <a:ext cx="4616520" cy="16034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3864105" y="3733555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461000" y="2096557"/>
            <a:ext cx="2565000" cy="1125446"/>
          </a:xfrm>
          <a:prstGeom prst="wedgeRoundRectCallout">
            <a:avLst>
              <a:gd name="adj1" fmla="val 40679"/>
              <a:gd name="adj2" fmla="val 887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Вертикално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64105" y="4257018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31000" y="3733555"/>
            <a:ext cx="2565000" cy="1125446"/>
          </a:xfrm>
          <a:prstGeom prst="wedgeRoundRectCallout">
            <a:avLst>
              <a:gd name="adj1" fmla="val 63746"/>
              <a:gd name="adj2" fmla="val 26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Хоризонтално подравняване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407710" y="2404445"/>
            <a:ext cx="2115000" cy="1125446"/>
          </a:xfrm>
          <a:prstGeom prst="wedgeRoundRectCallout">
            <a:avLst>
              <a:gd name="adj1" fmla="val -100564"/>
              <a:gd name="adj2" fmla="val 79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661000" y="4509740"/>
            <a:ext cx="2340000" cy="1125446"/>
          </a:xfrm>
          <a:prstGeom prst="wedgeRoundRectCallout">
            <a:avLst>
              <a:gd name="adj1" fmla="val -70080"/>
              <a:gd name="adj2" fmla="val -36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296598" y="2214000"/>
            <a:ext cx="2205000" cy="707284"/>
          </a:xfrm>
          <a:prstGeom prst="wedgeRoundRectCallout">
            <a:avLst>
              <a:gd name="adj1" fmla="val -34959"/>
              <a:gd name="adj2" fmla="val 160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21215" y="3730837"/>
            <a:ext cx="669949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8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Форматиране на подравняване на клетки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5"/>
          <a:stretch/>
        </p:blipFill>
        <p:spPr>
          <a:xfrm>
            <a:off x="426000" y="1257900"/>
            <a:ext cx="11340000" cy="54126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Right Arrow 4"/>
          <p:cNvSpPr/>
          <p:nvPr/>
        </p:nvSpPr>
        <p:spPr bwMode="auto">
          <a:xfrm rot="13704856">
            <a:off x="3813790" y="2354690"/>
            <a:ext cx="126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90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26001" y="1257900"/>
            <a:ext cx="11340000" cy="5412669"/>
            <a:chOff x="0" y="1067041"/>
            <a:chExt cx="12192000" cy="578195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90"/>
            <a:stretch/>
          </p:blipFill>
          <p:spPr>
            <a:xfrm>
              <a:off x="0" y="1067041"/>
              <a:ext cx="12192000" cy="578195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3749" y="1512973"/>
              <a:ext cx="6061952" cy="5314271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на подравняване на клетки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592801" y="2359891"/>
            <a:ext cx="2548199" cy="136257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91904" y="1316607"/>
            <a:ext cx="2565000" cy="990000"/>
          </a:xfrm>
          <a:prstGeom prst="wedgeRoundRectCallout">
            <a:avLst>
              <a:gd name="adj1" fmla="val 57649"/>
              <a:gd name="adj2" fmla="val 114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665999" y="3941418"/>
            <a:ext cx="1028363" cy="22649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666000" y="4363312"/>
            <a:ext cx="1028363" cy="24136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03715" y="2670385"/>
            <a:ext cx="2160000" cy="990000"/>
          </a:xfrm>
          <a:prstGeom prst="wedgeRoundRectCallout">
            <a:avLst>
              <a:gd name="adj1" fmla="val 92511"/>
              <a:gd name="adj2" fmla="val 837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657467" y="3979139"/>
            <a:ext cx="2255299" cy="990000"/>
          </a:xfrm>
          <a:prstGeom prst="wedgeRoundRectCallout">
            <a:avLst>
              <a:gd name="adj1" fmla="val 79447"/>
              <a:gd name="adj2" fmla="val 18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671001" y="2382324"/>
            <a:ext cx="1260000" cy="190167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458004" y="1877087"/>
            <a:ext cx="2255299" cy="990000"/>
          </a:xfrm>
          <a:prstGeom prst="wedgeRoundRectCallout">
            <a:avLst>
              <a:gd name="adj1" fmla="val -65572"/>
              <a:gd name="adj2" fmla="val 1123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37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4281</TotalTime>
  <Words>646</Words>
  <Application>Microsoft Office PowerPoint</Application>
  <PresentationFormat>Widescreen</PresentationFormat>
  <Paragraphs>123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SoftUni</vt:lpstr>
      <vt:lpstr>Диаграми и оформление на клетки и данни</vt:lpstr>
      <vt:lpstr>Съдържание</vt:lpstr>
      <vt:lpstr>͏Форматиране в Excel</vt:lpstr>
      <vt:lpstr>Стилизация (външен вид) на данни</vt:lpstr>
      <vt:lpstr>Рамка на клетка</vt:lpstr>
      <vt:lpstr>Рамка на клетка – More Borders</vt:lpstr>
      <vt:lpstr>Разположение на данни в клетките</vt:lpstr>
      <vt:lpstr>Форматиране на подравняване на клетки</vt:lpstr>
      <vt:lpstr>Форматиране на подравняване на клетки</vt:lpstr>
      <vt:lpstr>͏Форматиране на данни в клетки – видео</vt:lpstr>
      <vt:lpstr>Диаграми</vt:lpstr>
      <vt:lpstr>Диаграми</vt:lpstr>
      <vt:lpstr>Основни части в диаграмите</vt:lpstr>
      <vt:lpstr>Създаване на диаграми</vt:lpstr>
      <vt:lpstr>Създаване на диаграми</vt:lpstr>
      <vt:lpstr>Създаване на диаграми</vt:lpstr>
      <vt:lpstr>Видове диаграми</vt:lpstr>
      <vt:lpstr>Колонна диаграма (Column chart)</vt:lpstr>
      <vt:lpstr>Линейна диаграма (Line chart)</vt:lpstr>
      <vt:lpstr>Кръгова диаграма (Pie chart)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Диаграми и характеристики на оформлението на клетки и данни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188</cp:revision>
  <dcterms:created xsi:type="dcterms:W3CDTF">2018-05-23T13:08:44Z</dcterms:created>
  <dcterms:modified xsi:type="dcterms:W3CDTF">2024-01-18T14:25:25Z</dcterms:modified>
  <cp:category/>
</cp:coreProperties>
</file>