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4"/>
  </p:notesMasterIdLst>
  <p:handoutMasterIdLst>
    <p:handoutMasterId r:id="rId75"/>
  </p:handoutMasterIdLst>
  <p:sldIdLst>
    <p:sldId id="503" r:id="rId2"/>
    <p:sldId id="276" r:id="rId3"/>
    <p:sldId id="729" r:id="rId4"/>
    <p:sldId id="675" r:id="rId5"/>
    <p:sldId id="704" r:id="rId6"/>
    <p:sldId id="668" r:id="rId7"/>
    <p:sldId id="736" r:id="rId8"/>
    <p:sldId id="737" r:id="rId9"/>
    <p:sldId id="748" r:id="rId10"/>
    <p:sldId id="749" r:id="rId11"/>
    <p:sldId id="714" r:id="rId12"/>
    <p:sldId id="745" r:id="rId13"/>
    <p:sldId id="715" r:id="rId14"/>
    <p:sldId id="758" r:id="rId15"/>
    <p:sldId id="759" r:id="rId16"/>
    <p:sldId id="742" r:id="rId17"/>
    <p:sldId id="676" r:id="rId18"/>
    <p:sldId id="677" r:id="rId19"/>
    <p:sldId id="688" r:id="rId20"/>
    <p:sldId id="689" r:id="rId21"/>
    <p:sldId id="760" r:id="rId22"/>
    <p:sldId id="763" r:id="rId23"/>
    <p:sldId id="770" r:id="rId24"/>
    <p:sldId id="772" r:id="rId25"/>
    <p:sldId id="761" r:id="rId26"/>
    <p:sldId id="762" r:id="rId27"/>
    <p:sldId id="771" r:id="rId28"/>
    <p:sldId id="659" r:id="rId29"/>
    <p:sldId id="660" r:id="rId30"/>
    <p:sldId id="703" r:id="rId31"/>
    <p:sldId id="653" r:id="rId32"/>
    <p:sldId id="733" r:id="rId33"/>
    <p:sldId id="757" r:id="rId34"/>
    <p:sldId id="746" r:id="rId35"/>
    <p:sldId id="690" r:id="rId36"/>
    <p:sldId id="654" r:id="rId37"/>
    <p:sldId id="707" r:id="rId38"/>
    <p:sldId id="747" r:id="rId39"/>
    <p:sldId id="664" r:id="rId40"/>
    <p:sldId id="665" r:id="rId41"/>
    <p:sldId id="666" r:id="rId42"/>
    <p:sldId id="730" r:id="rId43"/>
    <p:sldId id="679" r:id="rId44"/>
    <p:sldId id="705" r:id="rId45"/>
    <p:sldId id="738" r:id="rId46"/>
    <p:sldId id="739" r:id="rId47"/>
    <p:sldId id="717" r:id="rId48"/>
    <p:sldId id="743" r:id="rId49"/>
    <p:sldId id="764" r:id="rId50"/>
    <p:sldId id="765" r:id="rId51"/>
    <p:sldId id="767" r:id="rId52"/>
    <p:sldId id="768" r:id="rId53"/>
    <p:sldId id="769" r:id="rId54"/>
    <p:sldId id="731" r:id="rId55"/>
    <p:sldId id="694" r:id="rId56"/>
    <p:sldId id="706" r:id="rId57"/>
    <p:sldId id="740" r:id="rId58"/>
    <p:sldId id="741" r:id="rId59"/>
    <p:sldId id="719" r:id="rId60"/>
    <p:sldId id="744" r:id="rId61"/>
    <p:sldId id="750" r:id="rId62"/>
    <p:sldId id="752" r:id="rId63"/>
    <p:sldId id="755" r:id="rId64"/>
    <p:sldId id="753" r:id="rId65"/>
    <p:sldId id="756" r:id="rId66"/>
    <p:sldId id="773" r:id="rId67"/>
    <p:sldId id="774" r:id="rId68"/>
    <p:sldId id="775" r:id="rId69"/>
    <p:sldId id="776" r:id="rId70"/>
    <p:sldId id="633" r:id="rId71"/>
    <p:sldId id="504" r:id="rId72"/>
    <p:sldId id="50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Четене, добавяне, редактиране и изтриване на преглед" id="{A77A78C5-D26F-7B4B-9B62-DAA63E633E82}">
          <p14:sldIdLst>
            <p14:sldId id="729"/>
            <p14:sldId id="675"/>
            <p14:sldId id="704"/>
            <p14:sldId id="668"/>
            <p14:sldId id="736"/>
            <p14:sldId id="737"/>
            <p14:sldId id="748"/>
            <p14:sldId id="749"/>
            <p14:sldId id="714"/>
            <p14:sldId id="745"/>
            <p14:sldId id="715"/>
            <p14:sldId id="758"/>
            <p14:sldId id="759"/>
            <p14:sldId id="742"/>
            <p14:sldId id="676"/>
            <p14:sldId id="677"/>
            <p14:sldId id="688"/>
            <p14:sldId id="689"/>
            <p14:sldId id="760"/>
            <p14:sldId id="763"/>
            <p14:sldId id="770"/>
            <p14:sldId id="772"/>
            <p14:sldId id="761"/>
            <p14:sldId id="762"/>
            <p14:sldId id="771"/>
          </p14:sldIdLst>
        </p14:section>
        <p14:section name="Четене, добавяне, редактиране и изтриване на пациент" id="{708F128B-080D-9245-B5F0-2C8792F880E6}">
          <p14:sldIdLst>
            <p14:sldId id="659"/>
            <p14:sldId id="660"/>
            <p14:sldId id="703"/>
            <p14:sldId id="653"/>
            <p14:sldId id="733"/>
            <p14:sldId id="757"/>
            <p14:sldId id="746"/>
            <p14:sldId id="690"/>
            <p14:sldId id="654"/>
            <p14:sldId id="707"/>
            <p14:sldId id="747"/>
            <p14:sldId id="664"/>
            <p14:sldId id="665"/>
            <p14:sldId id="666"/>
          </p14:sldIdLst>
        </p14:section>
        <p14:section name="Четене, добавяне, редактиране и изтриване на лекар" id="{77ED0BC7-4415-3A48-896D-C39C4553DA0E}">
          <p14:sldIdLst>
            <p14:sldId id="730"/>
            <p14:sldId id="679"/>
            <p14:sldId id="705"/>
            <p14:sldId id="738"/>
            <p14:sldId id="739"/>
            <p14:sldId id="717"/>
            <p14:sldId id="743"/>
            <p14:sldId id="764"/>
            <p14:sldId id="765"/>
            <p14:sldId id="767"/>
            <p14:sldId id="768"/>
            <p14:sldId id="769"/>
          </p14:sldIdLst>
        </p14:section>
        <p14:section name="Четене, добавяне, редактиране и изтриване на админ" id="{9F6E3385-C80A-2741-AB97-033F01B55A7C}">
          <p14:sldIdLst>
            <p14:sldId id="731"/>
            <p14:sldId id="694"/>
            <p14:sldId id="706"/>
            <p14:sldId id="740"/>
            <p14:sldId id="741"/>
            <p14:sldId id="719"/>
            <p14:sldId id="744"/>
            <p14:sldId id="750"/>
            <p14:sldId id="752"/>
            <p14:sldId id="755"/>
            <p14:sldId id="753"/>
            <p14:sldId id="756"/>
          </p14:sldIdLst>
        </p14:section>
        <p14:section name="Допълнителни проверки" id="{04C3F4A2-FC2A-DF40-8AA4-CC9F5023E800}">
          <p14:sldIdLst>
            <p14:sldId id="773"/>
            <p14:sldId id="774"/>
            <p14:sldId id="775"/>
            <p14:sldId id="77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2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34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192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903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983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202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474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086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856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80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4613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90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3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33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12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209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63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Трета част - Имплементация на отделни функционалности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85" y="2767068"/>
            <a:ext cx="5574369" cy="28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</a:rPr>
              <a:t>FormMainDoctor</a:t>
            </a:r>
            <a:r>
              <a:rPr lang="bg-BG" sz="2400" dirty="0"/>
              <a:t>, взимаме </a:t>
            </a:r>
            <a:r>
              <a:rPr lang="en-US" sz="2400" b="1" dirty="0">
                <a:solidFill>
                  <a:schemeClr val="bg1"/>
                </a:solidFill>
              </a:rPr>
              <a:t>userId</a:t>
            </a:r>
            <a:r>
              <a:rPr lang="en-US" sz="2400" dirty="0"/>
              <a:t> </a:t>
            </a:r>
            <a:r>
              <a:rPr lang="bg-BG" sz="2400" dirty="0"/>
              <a:t>и го </a:t>
            </a:r>
            <a:r>
              <a:rPr lang="bg-BG" sz="2400" b="1" dirty="0"/>
              <a:t>подаваме</a:t>
            </a:r>
            <a:r>
              <a:rPr lang="bg-BG" sz="2400" dirty="0"/>
              <a:t> на </a:t>
            </a:r>
            <a:r>
              <a:rPr lang="bg-BG" sz="2400" b="1" dirty="0"/>
              <a:t>формите</a:t>
            </a:r>
            <a:r>
              <a:rPr lang="bg-BG" sz="2400" dirty="0"/>
              <a:t> за </a:t>
            </a:r>
            <a:r>
              <a:rPr lang="bg-BG" sz="2400" b="1" dirty="0"/>
              <a:t>пациенти</a:t>
            </a:r>
            <a:r>
              <a:rPr lang="bg-BG" sz="2400" dirty="0"/>
              <a:t> и </a:t>
            </a:r>
            <a:r>
              <a:rPr lang="bg-BG" sz="2400" b="1" dirty="0"/>
              <a:t>прегледи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183502" y="1980898"/>
            <a:ext cx="11569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formExaminations.ShowDialog();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08D354F-866E-FA24-A8B1-3091C1B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4729686"/>
            <a:ext cx="3432034" cy="510609"/>
          </a:xfrm>
          <a:prstGeom prst="wedgeRoundRectCallout">
            <a:avLst>
              <a:gd name="adj1" fmla="val -68705"/>
              <a:gd name="adj2" fmla="val 18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71B9875-1F21-2ADE-E84C-A64692CD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79" y="4729686"/>
            <a:ext cx="3432034" cy="510609"/>
          </a:xfrm>
          <a:prstGeom prst="wedgeRoundRectCallout">
            <a:avLst>
              <a:gd name="adj1" fmla="val -101031"/>
              <a:gd name="adj2" fmla="val -75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BF8ED9E-876E-8DA4-372F-CAE7B295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22" y="2918391"/>
            <a:ext cx="3432034" cy="510609"/>
          </a:xfrm>
          <a:prstGeom prst="wedgeRoundRectCallout">
            <a:avLst>
              <a:gd name="adj1" fmla="val -76875"/>
              <a:gd name="adj2" fmla="val 36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368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втори конструктор </a:t>
            </a:r>
            <a:r>
              <a:rPr lang="bg-BG" sz="2400" dirty="0"/>
              <a:t>на </a:t>
            </a:r>
            <a:r>
              <a:rPr lang="bg-BG" sz="2400" b="1" dirty="0"/>
              <a:t>формата</a:t>
            </a:r>
          </a:p>
          <a:p>
            <a:pPr lvl="1"/>
            <a:r>
              <a:rPr lang="bg-BG" sz="2000" dirty="0"/>
              <a:t>Зареждат се </a:t>
            </a:r>
            <a:r>
              <a:rPr lang="bg-BG" sz="2000" b="1" dirty="0"/>
              <a:t>прегледите</a:t>
            </a:r>
            <a:r>
              <a:rPr lang="bg-BG" sz="2000" dirty="0"/>
              <a:t> на </a:t>
            </a:r>
            <a:r>
              <a:rPr lang="bg-BG" sz="2000" b="1" dirty="0">
                <a:solidFill>
                  <a:schemeClr val="bg1"/>
                </a:solidFill>
              </a:rPr>
              <a:t>всички пациенти </a:t>
            </a:r>
            <a:r>
              <a:rPr lang="en-US" sz="2000" dirty="0"/>
              <a:t>(</a:t>
            </a:r>
            <a:r>
              <a:rPr lang="bg-BG" sz="2000" b="1" dirty="0"/>
              <a:t>админ</a:t>
            </a:r>
            <a:r>
              <a:rPr lang="bg-BG" sz="2000" dirty="0"/>
              <a:t> е постъпил </a:t>
            </a:r>
            <a:r>
              <a:rPr lang="bg-BG" sz="2000" b="1" dirty="0"/>
              <a:t>прегледите</a:t>
            </a:r>
            <a:r>
              <a:rPr lang="bg-BG" sz="2000" dirty="0"/>
              <a:t> през бутонът </a:t>
            </a:r>
            <a:r>
              <a:rPr lang="bg-BG" sz="2000" b="1" dirty="0"/>
              <a:t>Прегледи</a:t>
            </a:r>
            <a:r>
              <a:rPr lang="bg-BG" sz="2000" dirty="0"/>
              <a:t> в </a:t>
            </a:r>
            <a:r>
              <a:rPr lang="bg-BG" sz="2000" b="1" dirty="0"/>
              <a:t>главната форма</a:t>
            </a:r>
            <a:r>
              <a:rPr lang="en-US" sz="2000" dirty="0"/>
              <a:t>)</a:t>
            </a:r>
            <a:endParaRPr lang="bg-BG" sz="2000" dirty="0"/>
          </a:p>
          <a:p>
            <a:pPr lvl="1"/>
            <a:r>
              <a:rPr lang="bg-BG" sz="2000" dirty="0"/>
              <a:t>Зареждат се </a:t>
            </a:r>
            <a:r>
              <a:rPr lang="bg-BG" sz="2000" b="1" dirty="0"/>
              <a:t>прегледите</a:t>
            </a:r>
            <a:r>
              <a:rPr lang="bg-BG" sz="2000" dirty="0"/>
              <a:t> при </a:t>
            </a:r>
            <a:r>
              <a:rPr lang="bg-BG" sz="2000" b="1" dirty="0">
                <a:solidFill>
                  <a:schemeClr val="bg1"/>
                </a:solidFill>
              </a:rPr>
              <a:t>избран пациент</a:t>
            </a:r>
            <a:r>
              <a:rPr lang="bg-BG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(</a:t>
            </a:r>
            <a:r>
              <a:rPr lang="bg-BG" sz="2000" b="1" dirty="0"/>
              <a:t>админ</a:t>
            </a:r>
            <a:r>
              <a:rPr lang="bg-BG" sz="2000" dirty="0"/>
              <a:t> е </a:t>
            </a:r>
            <a:r>
              <a:rPr lang="bg-BG" sz="2000" b="1" dirty="0"/>
              <a:t>избрал</a:t>
            </a:r>
            <a:r>
              <a:rPr lang="bg-BG" sz="2000" dirty="0"/>
              <a:t> </a:t>
            </a:r>
            <a:r>
              <a:rPr lang="bg-BG" sz="2000" b="1" dirty="0"/>
              <a:t>пациент</a:t>
            </a:r>
            <a:r>
              <a:rPr lang="bg-BG" sz="2000" dirty="0"/>
              <a:t> и е кликнал върху </a:t>
            </a:r>
            <a:r>
              <a:rPr lang="bg-BG" sz="2000" b="1" dirty="0"/>
              <a:t>Покажи прегледи</a:t>
            </a:r>
            <a:r>
              <a:rPr lang="en-US" sz="20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315010" y="3417864"/>
            <a:ext cx="1143802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C86ADE7-1C98-2E74-ED60-7EC2C3A8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661875"/>
            <a:ext cx="3432034" cy="510609"/>
          </a:xfrm>
          <a:prstGeom prst="wedgeRoundRectCallout">
            <a:avLst>
              <a:gd name="adj1" fmla="val -80782"/>
              <a:gd name="adj2" fmla="val 22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</a:p>
        </p:txBody>
      </p:sp>
    </p:spTree>
    <p:extLst>
      <p:ext uri="{BB962C8B-B14F-4D97-AF65-F5344CB8AC3E}">
        <p14:creationId xmlns:p14="http://schemas.microsoft.com/office/powerpoint/2010/main" val="3252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Добавяме </a:t>
            </a:r>
            <a:r>
              <a:rPr lang="bg-BG" sz="2600" b="1" dirty="0">
                <a:solidFill>
                  <a:schemeClr val="bg1"/>
                </a:solidFill>
              </a:rPr>
              <a:t>трети конструктор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/>
              <a:t>на </a:t>
            </a:r>
            <a:r>
              <a:rPr lang="bg-BG" sz="2600" b="1" dirty="0"/>
              <a:t>формата</a:t>
            </a:r>
          </a:p>
          <a:p>
            <a:pPr lvl="1"/>
            <a:r>
              <a:rPr lang="bg-BG" sz="2400" dirty="0"/>
              <a:t>Зареждат се </a:t>
            </a:r>
            <a:r>
              <a:rPr lang="bg-BG" sz="2400" b="1" dirty="0"/>
              <a:t>прегледите</a:t>
            </a:r>
            <a:r>
              <a:rPr lang="bg-BG" sz="2400" dirty="0"/>
              <a:t> на </a:t>
            </a:r>
            <a:r>
              <a:rPr lang="bg-BG" sz="2400" b="1" dirty="0">
                <a:solidFill>
                  <a:schemeClr val="bg1"/>
                </a:solidFill>
              </a:rPr>
              <a:t>всички пациенти </a:t>
            </a:r>
            <a:r>
              <a:rPr lang="bg-BG" sz="2400" dirty="0"/>
              <a:t>или на </a:t>
            </a:r>
            <a:r>
              <a:rPr lang="bg-BG" sz="2400" b="1" dirty="0">
                <a:solidFill>
                  <a:schemeClr val="bg1"/>
                </a:solidFill>
              </a:rPr>
              <a:t>избран пациент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  <a:r>
              <a:rPr lang="bg-BG" sz="2400" dirty="0"/>
              <a:t> (лекарят вижда</a:t>
            </a:r>
            <a:r>
              <a:rPr lang="bg-BG" sz="2400" b="1" dirty="0"/>
              <a:t> само </a:t>
            </a:r>
            <a:r>
              <a:rPr lang="bg-BG" sz="2400" dirty="0"/>
              <a:t>неговите </a:t>
            </a:r>
            <a:r>
              <a:rPr lang="bg-BG" sz="2400" b="1" dirty="0"/>
              <a:t>прегледи</a:t>
            </a:r>
            <a:r>
              <a:rPr lang="bg-BG" sz="2400" dirty="0"/>
              <a:t>)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6378" y="2806346"/>
            <a:ext cx="1155665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A6A4FA-6614-586F-6116-05B5AE3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000" y="4388311"/>
            <a:ext cx="4005000" cy="510609"/>
          </a:xfrm>
          <a:prstGeom prst="wedgeRoundRectCallout">
            <a:avLst>
              <a:gd name="adj1" fmla="val -77433"/>
              <a:gd name="adj2" fmla="val -492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и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24346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прегледите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905506"/>
            <a:ext cx="1146203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r>
              <a:rPr lang="bg-BG" dirty="0"/>
              <a:t>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1482" y="1314000"/>
            <a:ext cx="11561548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IQueryable&lt;Examination&gt;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Покажи прегледи на избран пациент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 e.DoctorId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Прегледи на главната форма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e.DoctorId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C9EA0E-8F12-2897-7746-97E1F0E0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3834000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r>
              <a:rPr lang="bg-BG" b="1" noProof="1">
                <a:solidFill>
                  <a:schemeClr val="bg2"/>
                </a:solidFill>
              </a:rPr>
              <a:t> и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F77448-C571-DF7D-DA79-DED62725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333460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Покажи прегледи на избран пациент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Прегледи на главната форма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ExaminationDate = e.ExaminationDate,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Condition = e.Condition,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Treatment = e.Treatment,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}).ToArray();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D07FA1-6527-640F-9791-04234BA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2529000"/>
            <a:ext cx="4017034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8B40CB9-A7EE-3AEF-BDD4-FD15EF2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70" y="3563491"/>
            <a:ext cx="3240000" cy="408596"/>
          </a:xfrm>
          <a:prstGeom prst="wedgeRoundRectCallout">
            <a:avLst>
              <a:gd name="adj1" fmla="val -7531"/>
              <a:gd name="adj2" fmla="val -135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преглед</a:t>
            </a:r>
          </a:p>
          <a:p>
            <a:pPr lvl="1"/>
            <a:r>
              <a:rPr lang="bg-BG" sz="2800" b="1" dirty="0"/>
              <a:t>Редактиране на преглед</a:t>
            </a:r>
          </a:p>
          <a:p>
            <a:pPr lvl="1"/>
            <a:r>
              <a:rPr lang="bg-BG" sz="2800" b="1" dirty="0"/>
              <a:t>Изтриване на преглед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29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5933-3C41-7458-7561-C5B0810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5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4E02-A464-F0AC-C86F-0EC39E27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4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 Форматираме </a:t>
            </a:r>
            <a:r>
              <a:rPr lang="bg-BG" sz="3200" b="1" dirty="0">
                <a:solidFill>
                  <a:schemeClr val="bg1"/>
                </a:solidFill>
              </a:rPr>
              <a:t>датата</a:t>
            </a:r>
            <a:r>
              <a:rPr lang="bg-BG" sz="3200" dirty="0"/>
              <a:t> за </a:t>
            </a:r>
            <a:r>
              <a:rPr lang="bg-BG" sz="3200" b="1" dirty="0"/>
              <a:t>преглед</a:t>
            </a:r>
            <a:r>
              <a:rPr lang="bg-BG" sz="3200" dirty="0"/>
              <a:t> при </a:t>
            </a:r>
            <a:r>
              <a:rPr lang="bg-BG" sz="3200" b="1" dirty="0"/>
              <a:t>добавяне</a:t>
            </a:r>
            <a:r>
              <a:rPr lang="bg-BG" sz="3200" dirty="0"/>
              <a:t> и </a:t>
            </a:r>
            <a:r>
              <a:rPr lang="bg-BG" sz="3200" b="1" dirty="0"/>
              <a:t>редактиране</a:t>
            </a:r>
            <a:endParaRPr lang="en-US" sz="3200" b="1" dirty="0"/>
          </a:p>
          <a:p>
            <a:pPr lvl="1"/>
            <a:r>
              <a:rPr lang="bg-BG" sz="2800" dirty="0"/>
              <a:t>Избираме </a:t>
            </a:r>
            <a:r>
              <a:rPr lang="en-US" sz="2800" b="1" dirty="0"/>
              <a:t>Format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Custom</a:t>
            </a:r>
          </a:p>
          <a:p>
            <a:pPr lvl="1"/>
            <a:r>
              <a:rPr lang="bg-BG" sz="2800" dirty="0"/>
              <a:t>Задаваме </a:t>
            </a:r>
            <a:r>
              <a:rPr lang="en-US" sz="2800" b="1" dirty="0"/>
              <a:t>CustomFormat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dd/MM/yyyy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дата за преглед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1" y="3199970"/>
            <a:ext cx="5072030" cy="29186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1BD76050-5C33-003A-1C43-6FB5178E9636}"/>
              </a:ext>
            </a:extLst>
          </p:cNvPr>
          <p:cNvSpPr/>
          <p:nvPr/>
        </p:nvSpPr>
        <p:spPr>
          <a:xfrm>
            <a:off x="4721857" y="4137432"/>
            <a:ext cx="1430525" cy="104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B0106-A806-2C34-77CE-9635CF84C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97502" y="2018323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97502" y="4009539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7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28397"/>
            <a:ext cx="11462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}).ToArray();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130DFC3-D8E5-862B-C93B-6A22DCF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689000"/>
            <a:ext cx="4050000" cy="783166"/>
          </a:xfrm>
          <a:prstGeom prst="wedgeRoundRectCallout">
            <a:avLst>
              <a:gd name="adj1" fmla="val -38858"/>
              <a:gd name="adj2" fmla="val -130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име </a:t>
            </a:r>
            <a:r>
              <a:rPr lang="bg-BG" sz="2000" b="1" noProof="1">
                <a:solidFill>
                  <a:schemeClr val="bg2"/>
                </a:solidFill>
              </a:rPr>
              <a:t>и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лекар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dirty="0"/>
              <a:t>Работа с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</a:t>
            </a:r>
            <a:r>
              <a:rPr lang="en-US" b="1" dirty="0"/>
              <a:t>(Data Transfer Object)</a:t>
            </a:r>
            <a:endParaRPr lang="bg-BG" b="1" dirty="0"/>
          </a:p>
          <a:p>
            <a:pPr lvl="1"/>
            <a:r>
              <a:rPr lang="bg-BG" dirty="0"/>
              <a:t>Редактиране на </a:t>
            </a:r>
            <a:r>
              <a:rPr lang="bg-BG" b="1" dirty="0">
                <a:solidFill>
                  <a:schemeClr val="bg1"/>
                </a:solidFill>
              </a:rPr>
              <a:t>входна форма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главна форма </a:t>
            </a:r>
            <a:r>
              <a:rPr lang="bg-BG" dirty="0"/>
              <a:t>за </a:t>
            </a:r>
            <a:r>
              <a:rPr lang="bg-BG" b="1" dirty="0"/>
              <a:t>лекар</a:t>
            </a:r>
          </a:p>
          <a:p>
            <a:pPr lvl="1"/>
            <a:r>
              <a:rPr lang="bg-BG" dirty="0"/>
              <a:t>Избиране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  <a:r>
              <a:rPr lang="bg-BG" dirty="0"/>
              <a:t> спрямо </a:t>
            </a:r>
            <a:r>
              <a:rPr lang="bg-BG" b="1" dirty="0"/>
              <a:t>роля</a:t>
            </a:r>
            <a:endParaRPr lang="en-US" b="1" dirty="0"/>
          </a:p>
          <a:p>
            <a:r>
              <a:rPr lang="bg-BG" b="1" dirty="0"/>
              <a:t>Четене</a:t>
            </a:r>
            <a:r>
              <a:rPr lang="bg-BG" dirty="0"/>
              <a:t>,</a:t>
            </a:r>
            <a:r>
              <a:rPr lang="bg-BG" b="1" dirty="0"/>
              <a:t> 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dirty="0"/>
              <a:t>Четене на </a:t>
            </a:r>
            <a:r>
              <a:rPr lang="bg-BG" b="1" dirty="0">
                <a:solidFill>
                  <a:schemeClr val="bg1"/>
                </a:solidFill>
              </a:rPr>
              <a:t>прегледи</a:t>
            </a:r>
            <a:r>
              <a:rPr lang="bg-BG" dirty="0"/>
              <a:t> на </a:t>
            </a:r>
            <a:r>
              <a:rPr lang="bg-BG" b="1" dirty="0"/>
              <a:t>избран пациент</a:t>
            </a:r>
            <a:endParaRPr lang="en-US" b="1" dirty="0"/>
          </a:p>
          <a:p>
            <a:r>
              <a:rPr lang="en-US" dirty="0"/>
              <a:t>​​​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админ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Допълнителни </a:t>
            </a:r>
            <a:r>
              <a:rPr lang="bg-BG" b="1" dirty="0"/>
              <a:t>проверки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,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5E24A8B-2899-E9C7-BEA7-43190FC5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551" y="1471962"/>
            <a:ext cx="3432034" cy="783166"/>
          </a:xfrm>
          <a:prstGeom prst="wedgeRoundRectCallout">
            <a:avLst>
              <a:gd name="adj1" fmla="val -56981"/>
              <a:gd name="adj2" fmla="val 146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000" b="1" noProof="1">
                <a:solidFill>
                  <a:schemeClr val="bg2"/>
                </a:solidFill>
              </a:rPr>
              <a:t> 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пациент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EDB96E-7857-1F45-1F54-37B7C6D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4554000"/>
            <a:ext cx="3432034" cy="783166"/>
          </a:xfrm>
          <a:prstGeom prst="wedgeRoundRectCallout">
            <a:avLst>
              <a:gd name="adj1" fmla="val -88242"/>
              <a:gd name="adj2" fmla="val 16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имената </a:t>
            </a:r>
            <a:r>
              <a:rPr lang="bg-BG" sz="2000" b="1" noProof="1">
                <a:solidFill>
                  <a:schemeClr val="bg2"/>
                </a:solidFill>
              </a:rPr>
              <a:t>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лекари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doctors.Length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Пациенти - Покажи прегледи - Добави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всички Прегледи - Добави преглед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(patientId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patient =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7725" y="1279794"/>
            <a:ext cx="3927721" cy="2260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86D9848C-7FD1-6241-1061-3C850AF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578206"/>
            <a:ext cx="3432034" cy="715063"/>
          </a:xfrm>
          <a:prstGeom prst="wedgeRoundRectCallout">
            <a:avLst>
              <a:gd name="adj1" fmla="val -83978"/>
              <a:gd name="adj2" fmla="val -62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 </a:t>
            </a:r>
            <a:r>
              <a:rPr lang="bg-BG" b="1" noProof="1">
                <a:solidFill>
                  <a:schemeClr val="bg2"/>
                </a:solidFill>
              </a:rPr>
              <a:t>на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избран преглед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DAE4BB3-F318-66D7-72BC-4488747C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03" y="2513792"/>
            <a:ext cx="3149046" cy="1021529"/>
          </a:xfrm>
          <a:prstGeom prst="wedgeRoundRectCallout">
            <a:avLst>
              <a:gd name="adj1" fmla="val -66248"/>
              <a:gd name="adj2" fmla="val 94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, който сме избрали от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 </a:t>
            </a:r>
            <a:r>
              <a:rPr lang="en-US" b="1" noProof="1">
                <a:solidFill>
                  <a:schemeClr val="bg2"/>
                </a:solidFill>
              </a:rPr>
              <a:t>(</a:t>
            </a:r>
            <a:r>
              <a:rPr lang="bg-BG" b="1" noProof="1">
                <a:solidFill>
                  <a:schemeClr val="bg2"/>
                </a:solidFill>
              </a:rPr>
              <a:t>по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en-US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9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(patient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Пациентът не е намерен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selectedDoctor = doctors.FirstOrDefault(d =&gt; d.DoctorFullName == formAddExamination.DoctorName);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(selectedDoctor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Невалиден избор на лекар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(string.IsNullOrWhiteSpace(formAddExamination.Condition) || ...)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  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selectedDoctor.DoctorId,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ExaminationDate = DateOnly.ParseExact(formAddExamination.Date, "dd/MM/yyyy", null),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PatientDto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7103F-ACA3-7442-1F5F-8BE10615A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DE998-9777-9DA5-DFA3-C598EF3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лекар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CC8D2-2116-A3D7-DDBC-B7733CB5FD95}"/>
              </a:ext>
            </a:extLst>
          </p:cNvPr>
          <p:cNvSpPr txBox="1">
            <a:spLocks/>
          </p:cNvSpPr>
          <p:nvPr/>
        </p:nvSpPr>
        <p:spPr>
          <a:xfrm>
            <a:off x="190402" y="1248050"/>
            <a:ext cx="1156262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dbContext = new HospitalDbContext())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.Select(d =&gt; new DoctorDto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DoctorId = d.DoctorId,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DoctorFullName = d.FirstName + " " + d.LastName,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})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.ToArray();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Лекарят не може да избира други лекари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dbContext.Doctors.FirstOrDefault(d =&gt; d.UserId == userId).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.Where(d =&gt; d.DoctorId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).ToArray();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return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FFE58A0-3718-AA87-B03A-3C6A6A3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000" y="3798352"/>
            <a:ext cx="4149230" cy="408596"/>
          </a:xfrm>
          <a:prstGeom prst="wedgeRoundRectCallout">
            <a:avLst>
              <a:gd name="adj1" fmla="val -53879"/>
              <a:gd name="adj2" fmla="val 1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Логнатият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4B9E3E2-72ED-FCF9-8506-0982DFDE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5940437"/>
            <a:ext cx="3429230" cy="715063"/>
          </a:xfrm>
          <a:prstGeom prst="wedgeRoundRectCallout">
            <a:avLst>
              <a:gd name="adj1" fmla="val -39658"/>
              <a:gd name="adj2" fmla="val -11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Лекарят</a:t>
            </a:r>
            <a:r>
              <a:rPr lang="bg-BG" b="1" noProof="1">
                <a:solidFill>
                  <a:schemeClr val="bg2"/>
                </a:solidFill>
              </a:rPr>
              <a:t> има опция за лекар само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себе си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3694" y="1228397"/>
            <a:ext cx="11559336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 е избран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doctors.Length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doctors.FirstOrDefault(d =&gt; d.DoctorId == examination.DoctorId);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0741" y="2382473"/>
            <a:ext cx="4425381" cy="2523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3694" y="1228397"/>
            <a:ext cx="11559336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(doctor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Лекарят не е намерен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(string.IsNullOrWhiteSpace(formEditExamination.Condition) || ...)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examination.DoctorId = formEditExamination.DoctorId;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</p:spTree>
    <p:extLst>
      <p:ext uri="{BB962C8B-B14F-4D97-AF65-F5344CB8AC3E}">
        <p14:creationId xmlns:p14="http://schemas.microsoft.com/office/powerpoint/2010/main" val="26192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0406" y="1261608"/>
            <a:ext cx="11562624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е избран преглед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9564" y="2552330"/>
            <a:ext cx="4442030" cy="2896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5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</a:t>
            </a:r>
            <a:r>
              <a:rPr lang="bg-BG" sz="3600" dirty="0"/>
              <a:t> операции на пациент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пациент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984" y="505938"/>
            <a:ext cx="7634029" cy="39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bg-BG" sz="2600" b="1" dirty="0"/>
              <a:t>Филтриране </a:t>
            </a:r>
            <a:r>
              <a:rPr lang="bg-BG" sz="2600" dirty="0"/>
              <a:t>на </a:t>
            </a:r>
            <a:r>
              <a:rPr lang="bg-BG" sz="2600" b="1" dirty="0"/>
              <a:t>пациенти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показване на прегледи</a:t>
            </a:r>
            <a:r>
              <a:rPr lang="bg-BG" sz="2600" dirty="0"/>
              <a:t>,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 на пациент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AD7AB3-0690-4391-20C3-FF106D03A6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 </a:t>
            </a:r>
            <a:r>
              <a:rPr lang="bg-BG" sz="3600" dirty="0"/>
              <a:t>операции на преглед и работа с </a:t>
            </a:r>
            <a:r>
              <a:rPr lang="en-US" sz="3600" dirty="0"/>
              <a:t>DTO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7A329-16E4-D184-10E4-321DEE8E0F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преглед</a:t>
            </a:r>
            <a:endParaRPr lang="en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ED3C9-C3D6-8320-3F3E-69756304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100499" y="819000"/>
            <a:ext cx="11991000" cy="3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7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, </a:t>
            </a:r>
            <a:r>
              <a:rPr lang="bg-BG" sz="2600" b="1" dirty="0"/>
              <a:t>филтриране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,</a:t>
            </a:r>
            <a:r>
              <a:rPr lang="bg-BG" sz="2600" b="1" dirty="0"/>
              <a:t> филтриране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пол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показване на прегледи, 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407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пациенти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16" y="2385508"/>
            <a:ext cx="3317554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8" y="3122985"/>
            <a:ext cx="6512002" cy="3384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FormMainDoctor</a:t>
            </a:r>
            <a:r>
              <a:rPr lang="bg-BG" sz="2800" dirty="0"/>
              <a:t>, взимаме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r>
              <a:rPr lang="en-US" sz="2800" dirty="0"/>
              <a:t> </a:t>
            </a:r>
            <a:r>
              <a:rPr lang="bg-BG" sz="2800" dirty="0"/>
              <a:t>и го </a:t>
            </a:r>
            <a:r>
              <a:rPr lang="bg-BG" sz="2800" b="1" dirty="0"/>
              <a:t>подаваме</a:t>
            </a:r>
            <a:r>
              <a:rPr lang="bg-BG" sz="2800" dirty="0"/>
              <a:t> на </a:t>
            </a:r>
            <a:r>
              <a:rPr lang="bg-BG" sz="2800" b="1" dirty="0"/>
              <a:t>формата за 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207658" y="2214000"/>
            <a:ext cx="115453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F92F67E-469B-410E-2ECC-BE90A44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339000"/>
            <a:ext cx="4149230" cy="442648"/>
          </a:xfrm>
          <a:prstGeom prst="wedgeRoundRectCallout">
            <a:avLst>
              <a:gd name="adj1" fmla="val -80324"/>
              <a:gd name="adj2" fmla="val 49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2E4B35-1D61-4505-83DA-DFC92D98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799523"/>
            <a:ext cx="4149230" cy="442648"/>
          </a:xfrm>
          <a:prstGeom prst="wedgeRoundRectCallout">
            <a:avLst>
              <a:gd name="adj1" fmla="val -67395"/>
              <a:gd name="adj2" fmla="val 33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606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C4536-6123-86FD-C8FE-80F20497E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9401-4455-B029-7880-D0FC48E1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втори конструктор</a:t>
            </a:r>
            <a:r>
              <a:rPr lang="bg-BG" sz="2400" dirty="0"/>
              <a:t>, който приема </a:t>
            </a:r>
            <a:r>
              <a:rPr lang="en-US" sz="2400" b="1" dirty="0">
                <a:solidFill>
                  <a:schemeClr val="bg1"/>
                </a:solidFill>
              </a:rPr>
              <a:t>userId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</a:p>
          <a:p>
            <a:r>
              <a:rPr lang="bg-BG" sz="2400" dirty="0"/>
              <a:t>Ако </a:t>
            </a:r>
            <a:r>
              <a:rPr lang="bg-BG" sz="2400" b="1" dirty="0"/>
              <a:t>потребителят</a:t>
            </a:r>
            <a:r>
              <a:rPr lang="bg-BG" sz="2400" dirty="0"/>
              <a:t> е </a:t>
            </a:r>
            <a:r>
              <a:rPr lang="bg-BG" sz="2400" b="1" dirty="0"/>
              <a:t>лекар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скриваме бутоните </a:t>
            </a:r>
            <a:r>
              <a:rPr lang="bg-BG" sz="2400" dirty="0"/>
              <a:t>за манипулация на </a:t>
            </a:r>
            <a:r>
              <a:rPr lang="bg-BG" sz="2400" b="1" dirty="0"/>
              <a:t>пациенти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D88EC-A8A9-1592-D12F-603BC8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069B-7EFB-0569-E0E2-1C7CCF3F8359}"/>
              </a:ext>
            </a:extLst>
          </p:cNvPr>
          <p:cNvSpPr txBox="1">
            <a:spLocks/>
          </p:cNvSpPr>
          <p:nvPr/>
        </p:nvSpPr>
        <p:spPr>
          <a:xfrm>
            <a:off x="291000" y="2228906"/>
            <a:ext cx="111555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Бутоните за добавяне, редактиране и изтриване на пациент няма да се достъпват от лекар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Зареждаме </a:t>
            </a:r>
            <a:r>
              <a:rPr lang="bg-BG" sz="2400" b="1" dirty="0">
                <a:solidFill>
                  <a:schemeClr val="bg1"/>
                </a:solidFill>
              </a:rPr>
              <a:t>пациентите</a:t>
            </a:r>
            <a:r>
              <a:rPr lang="bg-BG" sz="2400" dirty="0"/>
              <a:t> при </a:t>
            </a:r>
            <a:r>
              <a:rPr lang="bg-BG" sz="2400" b="1" dirty="0"/>
              <a:t>отваряне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Пациенти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77355"/>
            <a:ext cx="111555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FormPatients_Load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Лекарят е влязъл от Пациенти на главната форма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 =&gt; d.UserId == userId).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 =&gt; p.Examinations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.Any(e =&gt; e.DoctorId == doctorId)).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 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D945840-7C89-1EB3-687D-B80F637B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703" y="2713937"/>
            <a:ext cx="3330000" cy="715063"/>
          </a:xfrm>
          <a:prstGeom prst="wedgeRoundRectCallout">
            <a:avLst>
              <a:gd name="adj1" fmla="val -43045"/>
              <a:gd name="adj2" fmla="val 1736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пациентите</a:t>
            </a:r>
            <a:r>
              <a:rPr lang="bg-BG" b="1" noProof="1">
                <a:solidFill>
                  <a:schemeClr val="bg2"/>
                </a:solidFill>
              </a:rPr>
              <a:t> на логнатия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0917C1-D5A2-5732-A1B9-FEA8011B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64" y="5457577"/>
            <a:ext cx="3330000" cy="408596"/>
          </a:xfrm>
          <a:prstGeom prst="wedgeRoundRectCallout">
            <a:avLst>
              <a:gd name="adj1" fmla="val -55859"/>
              <a:gd name="adj2" fmla="val -151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пациенти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500" dirty="0"/>
              <a:t>Имплементираме </a:t>
            </a:r>
            <a:r>
              <a:rPr lang="bg-BG" sz="2500" b="1" dirty="0">
                <a:solidFill>
                  <a:schemeClr val="bg1"/>
                </a:solidFill>
              </a:rPr>
              <a:t>филтриране</a:t>
            </a:r>
            <a:r>
              <a:rPr lang="bg-BG" sz="2500" dirty="0"/>
              <a:t> на </a:t>
            </a:r>
            <a:r>
              <a:rPr lang="bg-BG" sz="2500" b="1" dirty="0"/>
              <a:t>пациенти</a:t>
            </a:r>
            <a:r>
              <a:rPr lang="bg-BG" sz="2500" dirty="0"/>
              <a:t> по </a:t>
            </a:r>
            <a:r>
              <a:rPr lang="bg-BG" sz="2500" b="1" dirty="0"/>
              <a:t>ЕГН</a:t>
            </a:r>
            <a:r>
              <a:rPr lang="bg-BG" sz="2500" dirty="0"/>
              <a:t>,</a:t>
            </a:r>
            <a:r>
              <a:rPr lang="bg-BG" sz="2500" b="1" dirty="0"/>
              <a:t> име</a:t>
            </a:r>
            <a:r>
              <a:rPr lang="bg-BG" sz="2500" dirty="0"/>
              <a:t>,</a:t>
            </a:r>
            <a:r>
              <a:rPr lang="bg-BG" sz="2500" b="1" dirty="0"/>
              <a:t> фамилия</a:t>
            </a:r>
            <a:r>
              <a:rPr lang="bg-BG" sz="2500" dirty="0"/>
              <a:t> или </a:t>
            </a:r>
            <a:r>
              <a:rPr lang="bg-BG" sz="2500" b="1" dirty="0"/>
              <a:t>телефон</a:t>
            </a:r>
            <a:endParaRPr lang="bg-BG" sz="25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пациенти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4BCF-607C-9EA7-66AD-B208E499C317}"/>
              </a:ext>
            </a:extLst>
          </p:cNvPr>
          <p:cNvSpPr txBox="1">
            <a:spLocks/>
          </p:cNvSpPr>
          <p:nvPr/>
        </p:nvSpPr>
        <p:spPr>
          <a:xfrm>
            <a:off x="291000" y="1944571"/>
            <a:ext cx="11155528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textBoxFilterPatients_TextChanged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dbContext.Patients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.Where(p =&gt;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(filterText))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.ToList();</a:t>
            </a:r>
          </a:p>
          <a:p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Прегледи на пациент</a:t>
            </a:r>
          </a:p>
          <a:p>
            <a:pPr lvl="1"/>
            <a:r>
              <a:rPr lang="bg-BG" sz="2800" b="1" dirty="0"/>
              <a:t>Добавяне на пациент</a:t>
            </a:r>
          </a:p>
          <a:p>
            <a:pPr lvl="1"/>
            <a:r>
              <a:rPr lang="bg-BG" sz="2800" b="1" dirty="0"/>
              <a:t>Редактиране на пациент</a:t>
            </a:r>
          </a:p>
          <a:p>
            <a:pPr lvl="1"/>
            <a:r>
              <a:rPr lang="bg-BG" sz="2800" b="1" dirty="0"/>
              <a:t>Изтриване на пациент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8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C589B-7F56-CFF9-CC02-9B35D61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6687DC-29AB-7575-5B2B-38D06635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избран пациент</a:t>
            </a:r>
            <a:r>
              <a:rPr lang="bg-BG" sz="2800" dirty="0"/>
              <a:t>, показваме неговите </a:t>
            </a:r>
            <a:r>
              <a:rPr lang="bg-BG" sz="2800" b="1" dirty="0"/>
              <a:t>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админ</a:t>
            </a:r>
            <a:r>
              <a:rPr lang="bg-BG" sz="2400" dirty="0"/>
              <a:t>, показваме </a:t>
            </a:r>
            <a:r>
              <a:rPr lang="bg-BG" sz="2400" b="1" dirty="0"/>
              <a:t>всички 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лекар</a:t>
            </a:r>
            <a:r>
              <a:rPr lang="bg-BG" sz="2400" dirty="0"/>
              <a:t>, показваме само </a:t>
            </a:r>
            <a:r>
              <a:rPr lang="bg-BG" sz="2400" b="1" dirty="0"/>
              <a:t>неговите прегледи </a:t>
            </a:r>
            <a:r>
              <a:rPr lang="bg-BG" sz="2400" dirty="0"/>
              <a:t>с </a:t>
            </a:r>
            <a:r>
              <a:rPr lang="bg-BG" sz="2400" b="1" dirty="0"/>
              <a:t>пациента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F7F1F-B7CC-1F10-3CF0-24440AC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прегледи на избран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1B81E-85B1-F1F5-BBCF-4C62E33D1A2A}"/>
              </a:ext>
            </a:extLst>
          </p:cNvPr>
          <p:cNvSpPr txBox="1">
            <a:spLocks/>
          </p:cNvSpPr>
          <p:nvPr/>
        </p:nvSpPr>
        <p:spPr>
          <a:xfrm>
            <a:off x="246375" y="2967570"/>
            <a:ext cx="1145068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buttonShowExaminations_Click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(selectedPatient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var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formExaminations.ShowDialog();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35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3502" y="1313629"/>
            <a:ext cx="1145758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(formAddPatient.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 if (string.IsNullOrWhiteSpace(formAddPatient.FirstName) ||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509" y="3369725"/>
            <a:ext cx="4187282" cy="2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800" b="1" dirty="0"/>
              <a:t>Таблица</a:t>
            </a:r>
            <a:r>
              <a:rPr lang="bg-BG" sz="2800" dirty="0"/>
              <a:t> с </a:t>
            </a:r>
            <a:r>
              <a:rPr lang="bg-BG" sz="2800" b="1" dirty="0"/>
              <a:t>всички прегледи</a:t>
            </a:r>
          </a:p>
          <a:p>
            <a:pPr lvl="1"/>
            <a:r>
              <a:rPr lang="bg-BG" sz="2800" b="1" dirty="0"/>
              <a:t>Бутони</a:t>
            </a:r>
            <a:r>
              <a:rPr lang="bg-BG" sz="2800" dirty="0"/>
              <a:t> за </a:t>
            </a:r>
            <a:r>
              <a:rPr lang="bg-BG" sz="2800" b="1" dirty="0"/>
              <a:t>добавяне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на </a:t>
            </a:r>
            <a:r>
              <a:rPr lang="bg-BG" sz="2800" b="1" dirty="0"/>
              <a:t>преглед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800" b="1" dirty="0"/>
              <a:t>Свойства</a:t>
            </a:r>
            <a:r>
              <a:rPr lang="bg-BG" sz="2800" dirty="0"/>
              <a:t>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</a:t>
            </a:r>
            <a:r>
              <a:rPr lang="bg-BG" sz="2800" b="1" dirty="0"/>
              <a:t> лечение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800" b="1" dirty="0"/>
              <a:t>Свойства</a:t>
            </a:r>
            <a:r>
              <a:rPr lang="bg-BG" sz="2800" dirty="0"/>
              <a:t>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</a:t>
            </a:r>
            <a:r>
              <a:rPr lang="bg-BG" sz="2800" b="1" dirty="0"/>
              <a:t> лечение</a:t>
            </a:r>
          </a:p>
          <a:p>
            <a:pPr lvl="1"/>
            <a:r>
              <a:rPr lang="bg-BG" sz="2800" dirty="0"/>
              <a:t>Задаваме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 </a:t>
            </a:r>
            <a:r>
              <a:rPr lang="bg-BG" sz="2800" dirty="0"/>
              <a:t>и</a:t>
            </a:r>
            <a:r>
              <a:rPr lang="bg-BG" sz="2800" b="1" dirty="0"/>
              <a:t> лечение </a:t>
            </a:r>
            <a:r>
              <a:rPr lang="bg-BG" sz="2800" dirty="0"/>
              <a:t>през </a:t>
            </a:r>
            <a:r>
              <a:rPr lang="bg-BG" sz="2800" b="1" dirty="0"/>
              <a:t>конструктора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800" dirty="0"/>
              <a:t>Задаваме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 </a:t>
            </a:r>
            <a:r>
              <a:rPr lang="bg-BG" sz="2800" dirty="0"/>
              <a:t>и</a:t>
            </a:r>
            <a:r>
              <a:rPr lang="bg-BG" sz="2800" b="1" dirty="0"/>
              <a:t> лечение </a:t>
            </a:r>
            <a:r>
              <a:rPr lang="bg-BG" sz="2800" dirty="0"/>
              <a:t>през </a:t>
            </a:r>
            <a:r>
              <a:rPr lang="bg-BG" sz="28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805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007"/>
            <a:ext cx="11562624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(selectedPatient.FirstName, ...);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6956" y="2035211"/>
            <a:ext cx="3905118" cy="278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8092" y="1190845"/>
            <a:ext cx="11554937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3171" y="2754000"/>
            <a:ext cx="4400737" cy="2051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BD0E7004-E99F-68BC-50EC-ECBB535E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035" y="5499000"/>
            <a:ext cx="3330000" cy="715063"/>
          </a:xfrm>
          <a:prstGeom prst="wedgeRoundRectCallout">
            <a:avLst>
              <a:gd name="adj1" fmla="val -79291"/>
              <a:gd name="adj2" fmla="val 42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лекар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4000" dirty="0"/>
              <a:t>Четене, добавяне, редактиране и изтриване на лекар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0" y="806979"/>
            <a:ext cx="8325000" cy="3769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900" b="1" dirty="0"/>
              <a:t>Таблица</a:t>
            </a:r>
            <a:r>
              <a:rPr lang="bg-BG" sz="2900" dirty="0"/>
              <a:t> с </a:t>
            </a:r>
            <a:r>
              <a:rPr lang="bg-BG" sz="2900" b="1" dirty="0"/>
              <a:t>всички лекари</a:t>
            </a:r>
          </a:p>
          <a:p>
            <a:pPr lvl="1"/>
            <a:r>
              <a:rPr lang="bg-BG" sz="2900" b="1" dirty="0"/>
              <a:t>Бутони</a:t>
            </a:r>
            <a:r>
              <a:rPr lang="bg-BG" sz="2900" dirty="0"/>
              <a:t> за </a:t>
            </a:r>
            <a:r>
              <a:rPr lang="bg-BG" sz="2900" b="1" dirty="0"/>
              <a:t>добавяне</a:t>
            </a:r>
            <a:r>
              <a:rPr lang="bg-BG" sz="2900" dirty="0"/>
              <a:t>, </a:t>
            </a:r>
            <a:r>
              <a:rPr lang="bg-BG" sz="2900" b="1" dirty="0"/>
              <a:t>редактиране</a:t>
            </a:r>
            <a:r>
              <a:rPr lang="bg-BG" sz="2900" dirty="0"/>
              <a:t> и </a:t>
            </a:r>
            <a:r>
              <a:rPr lang="bg-BG" sz="2900" b="1" dirty="0"/>
              <a:t>изтриване</a:t>
            </a:r>
            <a:r>
              <a:rPr lang="bg-BG" sz="2900" dirty="0"/>
              <a:t> на </a:t>
            </a:r>
            <a:r>
              <a:rPr lang="bg-BG" sz="2900" b="1" dirty="0"/>
              <a:t>лекар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- </a:t>
            </a:r>
            <a:r>
              <a:rPr lang="bg-BG" sz="2800" b="1" dirty="0"/>
              <a:t>всички лекари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69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лекари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716" y="2385508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324219"/>
            <a:ext cx="6512002" cy="2981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7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лекарите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809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лекар</a:t>
            </a:r>
          </a:p>
          <a:p>
            <a:pPr lvl="1"/>
            <a:r>
              <a:rPr lang="bg-BG" sz="2800" b="1" dirty="0"/>
              <a:t>Редактиране на лекар</a:t>
            </a:r>
          </a:p>
          <a:p>
            <a:pPr lvl="1"/>
            <a:r>
              <a:rPr lang="bg-BG" sz="2800" b="1" dirty="0"/>
              <a:t>Изтриване на лекар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7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5626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(string.IsNullOrWhiteSpace(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||...)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Всички полета трябва да бъдат попълнени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Username = formAddDoctor.Username,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PasswordHash = formAddDoctor.Password,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лекар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3587" y="1635175"/>
            <a:ext cx="4028011" cy="3587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прегледи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състояние</a:t>
            </a:r>
            <a:r>
              <a:rPr lang="bg-BG" sz="2600" dirty="0"/>
              <a:t>,</a:t>
            </a:r>
            <a:r>
              <a:rPr lang="bg-BG" sz="2600" b="1" dirty="0"/>
              <a:t> лечение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състояние</a:t>
            </a:r>
            <a:r>
              <a:rPr lang="bg-BG" sz="2600" dirty="0"/>
              <a:t>,</a:t>
            </a:r>
            <a:r>
              <a:rPr lang="bg-BG" sz="2600" b="1" dirty="0"/>
              <a:t> лечение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лекар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2600" b="1" dirty="0"/>
              <a:t> </a:t>
            </a:r>
            <a:r>
              <a:rPr lang="en-US" sz="2600" dirty="0"/>
              <a:t>-</a:t>
            </a:r>
            <a:r>
              <a:rPr lang="en-US" sz="2600" b="1" dirty="0"/>
              <a:t> </a:t>
            </a:r>
            <a:r>
              <a:rPr lang="bg-BG" sz="2600" b="1" dirty="0"/>
              <a:t>дата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89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5626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newDoctor = new Doctor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FirstName = formAddDoctor.FirstName,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UserId = newUser.UserId     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ReloadDoctors();              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</p:spTree>
    <p:extLst>
      <p:ext uri="{BB962C8B-B14F-4D97-AF65-F5344CB8AC3E}">
        <p14:creationId xmlns:p14="http://schemas.microsoft.com/office/powerpoint/2010/main" val="227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(selectedDoctor == null)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лекар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490" y="1539000"/>
            <a:ext cx="3599634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selectedDoctor.FirstName = formEditDoctor.FirstName;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formEditDoctor.Username;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(!string.IsNullOrWhiteSpace(formEditDoctor.Password))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formEditDoctor.Password;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55262" y="1254021"/>
            <a:ext cx="11497767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лекар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9AED-10AF-A30F-E824-FAE2733E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3980" y="2799000"/>
            <a:ext cx="4976134" cy="2320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1CCB772E-5CFB-0608-6520-106C5FC5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5669540"/>
            <a:ext cx="3330000" cy="715063"/>
          </a:xfrm>
          <a:prstGeom prst="wedgeRoundRectCallout">
            <a:avLst>
              <a:gd name="adj1" fmla="val -81488"/>
              <a:gd name="adj2" fmla="val 5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админ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800" dirty="0"/>
              <a:t>Четене, добавяне, редактиране и изтриване на админ</a:t>
            </a:r>
            <a:endParaRPr lang="en-BG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750" y="774000"/>
            <a:ext cx="8932500" cy="365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2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BEF4F-B925-7DA4-9FBF-B504879B9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1AEA-252C-FA13-B839-62DA3186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900" b="1" dirty="0"/>
              <a:t>Таблица</a:t>
            </a:r>
            <a:r>
              <a:rPr lang="bg-BG" sz="2900" dirty="0"/>
              <a:t> с </a:t>
            </a:r>
            <a:r>
              <a:rPr lang="bg-BG" sz="2900" b="1" dirty="0"/>
              <a:t>всички админи</a:t>
            </a:r>
          </a:p>
          <a:p>
            <a:pPr lvl="1"/>
            <a:r>
              <a:rPr lang="bg-BG" sz="2900" b="1" dirty="0"/>
              <a:t>Бутони</a:t>
            </a:r>
            <a:r>
              <a:rPr lang="bg-BG" sz="2900" dirty="0"/>
              <a:t> за </a:t>
            </a:r>
            <a:r>
              <a:rPr lang="bg-BG" sz="2900" b="1" dirty="0"/>
              <a:t>добавяне</a:t>
            </a:r>
            <a:r>
              <a:rPr lang="bg-BG" sz="2900" dirty="0"/>
              <a:t>, </a:t>
            </a:r>
            <a:r>
              <a:rPr lang="bg-BG" sz="2900" b="1" dirty="0"/>
              <a:t>редактиране</a:t>
            </a:r>
            <a:r>
              <a:rPr lang="bg-BG" sz="2900" dirty="0"/>
              <a:t> и </a:t>
            </a:r>
            <a:r>
              <a:rPr lang="bg-BG" sz="2900" b="1" dirty="0"/>
              <a:t>изтриване</a:t>
            </a:r>
            <a:r>
              <a:rPr lang="bg-BG" sz="2900" dirty="0"/>
              <a:t> на </a:t>
            </a:r>
            <a:r>
              <a:rPr lang="bg-BG" sz="2900" b="1" dirty="0"/>
              <a:t>админ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EFA9-641E-6C7B-C440-E46D2F5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187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2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пациенти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716" y="2385508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1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468653"/>
            <a:ext cx="6512002" cy="26926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5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админите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Админи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336000" y="185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DTO</a:t>
            </a:r>
            <a:r>
              <a:rPr lang="en-US" sz="2600" dirty="0"/>
              <a:t> </a:t>
            </a:r>
            <a:r>
              <a:rPr lang="en-US" sz="2600" b="1" dirty="0"/>
              <a:t>(Data Transfer Object) </a:t>
            </a:r>
            <a:r>
              <a:rPr lang="bg-BG" sz="2600" dirty="0"/>
              <a:t>е обект за </a:t>
            </a:r>
            <a:r>
              <a:rPr lang="bg-BG" sz="2600" b="1" dirty="0">
                <a:solidFill>
                  <a:schemeClr val="bg1"/>
                </a:solidFill>
              </a:rPr>
              <a:t>прехвърляне</a:t>
            </a:r>
            <a:r>
              <a:rPr lang="bg-BG" sz="2600" dirty="0"/>
              <a:t> на </a:t>
            </a:r>
            <a:r>
              <a:rPr lang="bg-BG" sz="2600" b="1" dirty="0"/>
              <a:t>данни</a:t>
            </a:r>
          </a:p>
          <a:p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2600" dirty="0"/>
              <a:t> </a:t>
            </a:r>
            <a:r>
              <a:rPr lang="bg-BG" sz="2600" dirty="0"/>
              <a:t>съдържа</a:t>
            </a:r>
            <a:r>
              <a:rPr lang="en-US" sz="2600" dirty="0"/>
              <a:t> </a:t>
            </a:r>
            <a:r>
              <a:rPr lang="bg-BG" sz="2600" dirty="0"/>
              <a:t>нужните </a:t>
            </a:r>
            <a:r>
              <a:rPr lang="bg-BG" sz="2600" b="1" dirty="0">
                <a:solidFill>
                  <a:schemeClr val="bg1"/>
                </a:solidFill>
              </a:rPr>
              <a:t>полета</a:t>
            </a:r>
            <a:r>
              <a:rPr lang="bg-BG" sz="2600" dirty="0"/>
              <a:t> за </a:t>
            </a:r>
            <a:r>
              <a:rPr lang="bg-BG" sz="2600" b="1" dirty="0">
                <a:solidFill>
                  <a:schemeClr val="bg1"/>
                </a:solidFill>
              </a:rPr>
              <a:t>четене</a:t>
            </a:r>
            <a:r>
              <a:rPr lang="bg-BG" sz="2600" dirty="0"/>
              <a:t> на </a:t>
            </a:r>
            <a:r>
              <a:rPr lang="bg-BG" sz="26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91000" y="2529000"/>
            <a:ext cx="1134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Treatment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админ</a:t>
            </a:r>
          </a:p>
          <a:p>
            <a:pPr lvl="1"/>
            <a:r>
              <a:rPr lang="bg-BG" sz="2800" b="1" dirty="0"/>
              <a:t>Редактиране на админ</a:t>
            </a:r>
          </a:p>
          <a:p>
            <a:pPr lvl="1"/>
            <a:r>
              <a:rPr lang="bg-BG" sz="2800" b="1" dirty="0"/>
              <a:t>Изтриване на админ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4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buttonAddAdmin_Click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(formAddAdmin.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formAddAdmin.Username,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PasswordHash = formAddAdmin.Password,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 RoleId = 1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endParaRPr lang="en-GB" sz="16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2063" y="1538383"/>
            <a:ext cx="3996435" cy="353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en-GB" sz="16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newAdmin = new Administrator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 = formAddAdmin.FirstName,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 = newUser.UserId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buttonEditAdmin_Click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selectedAdmin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(selectedAdmin == null)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админ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(formEditAdmin.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028" y="1539000"/>
            <a:ext cx="3672558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selectedAdmin.FirstName = formEditAdmin.FirstName;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formEditAdmin.Username;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(!string.IsNullOrWhiteSpace(formEditAdmin.Password))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formEditAdmin.Password;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Админ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55263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buttonDeleteAdmin_Click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(selectedAdmin == null || selectedUser == null)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админ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(formDeleteAdmin.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ReloadAdmins();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3221114"/>
            <a:ext cx="4442030" cy="2100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95FE3D-16A5-B32A-6E9E-0B99FF99F3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Уверяване за валидни данни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E1B1A-8E53-DE06-3436-4F86FDCB8C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D64B-7AAB-9875-CD57-E473D4E8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84" y="774000"/>
            <a:ext cx="8157232" cy="3673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допълнителни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проверки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в </a:t>
            </a:r>
            <a:r>
              <a:rPr lang="bg-BG" sz="3000" b="1" dirty="0"/>
              <a:t>методите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b="1" dirty="0"/>
              <a:t> </a:t>
            </a:r>
            <a:r>
              <a:rPr lang="bg-BG" sz="3000" b="1" dirty="0"/>
              <a:t>операции</a:t>
            </a:r>
            <a:endParaRPr lang="bg-BG" sz="2800" b="1" dirty="0"/>
          </a:p>
          <a:p>
            <a:r>
              <a:rPr lang="bg-BG" sz="3000" b="1" dirty="0"/>
              <a:t>Пациенти</a:t>
            </a:r>
          </a:p>
          <a:p>
            <a:pPr lvl="1"/>
            <a:r>
              <a:rPr lang="bg-BG" sz="2600" b="1" dirty="0"/>
              <a:t>Телефонът</a:t>
            </a:r>
            <a:r>
              <a:rPr lang="bg-BG" sz="2600" dirty="0"/>
              <a:t> е </a:t>
            </a:r>
            <a:r>
              <a:rPr lang="bg-BG" sz="2600" b="1" dirty="0"/>
              <a:t>винаги</a:t>
            </a:r>
            <a:r>
              <a:rPr lang="bg-BG" sz="2600" dirty="0"/>
              <a:t> с </a:t>
            </a:r>
            <a:r>
              <a:rPr lang="bg-BG" sz="2600" b="1" dirty="0">
                <a:solidFill>
                  <a:schemeClr val="bg1"/>
                </a:solidFill>
              </a:rPr>
              <a:t>10 цифри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r>
              <a:rPr lang="bg-BG" sz="2600" b="1" dirty="0"/>
              <a:t>ЕГН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bg-BG" sz="2600" b="1" dirty="0"/>
              <a:t>винаги</a:t>
            </a:r>
            <a:r>
              <a:rPr lang="bg-BG" sz="2600" dirty="0">
                <a:solidFill>
                  <a:schemeClr val="bg2"/>
                </a:solidFill>
              </a:rPr>
              <a:t> </a:t>
            </a:r>
            <a:r>
              <a:rPr lang="bg-BG" sz="2600" dirty="0"/>
              <a:t>е</a:t>
            </a:r>
            <a:r>
              <a:rPr lang="bg-BG" sz="2600" b="1" dirty="0">
                <a:solidFill>
                  <a:schemeClr val="bg1"/>
                </a:solidFill>
              </a:rPr>
              <a:t> уникално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979000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телефонен номер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(string.IsNullOrWhiteSpace(patient.Phone) ||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Грешен телефонен номер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6358" y="5015644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дублиране на ЕГН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(dbContext.Patients.Any(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пациент с това ЕГН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2600" b="1" dirty="0"/>
              <a:t>Винаги </a:t>
            </a:r>
            <a:r>
              <a:rPr lang="bg-BG" sz="2600" dirty="0"/>
              <a:t>има избран валиден </a:t>
            </a:r>
            <a:r>
              <a:rPr lang="bg-BG" sz="2600" b="1" dirty="0">
                <a:solidFill>
                  <a:schemeClr val="bg1"/>
                </a:solidFill>
              </a:rPr>
              <a:t>пол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r>
              <a:rPr lang="bg-BG" sz="2800" b="1" dirty="0"/>
              <a:t>Лекари</a:t>
            </a:r>
          </a:p>
          <a:p>
            <a:pPr lvl="1"/>
            <a:r>
              <a:rPr lang="bg-BG" sz="2600" b="1" dirty="0"/>
              <a:t>Винаги</a:t>
            </a:r>
            <a:r>
              <a:rPr lang="bg-BG" sz="2600" dirty="0"/>
              <a:t> има само </a:t>
            </a:r>
            <a:r>
              <a:rPr lang="bg-BG" sz="2600" b="1" dirty="0"/>
              <a:t>един лекар </a:t>
            </a:r>
            <a:r>
              <a:rPr lang="bg-BG" sz="2600" dirty="0"/>
              <a:t>с избраните </a:t>
            </a:r>
            <a:r>
              <a:rPr lang="bg-BG" sz="2600" b="1" dirty="0">
                <a:solidFill>
                  <a:schemeClr val="bg1"/>
                </a:solidFill>
              </a:rPr>
              <a:t>имена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специалност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1720889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пол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Мъж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&amp;&amp;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Жена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е избран валиден пол</a:t>
            </a:r>
            <a:endParaRPr lang="en-US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201686" y="4193287"/>
            <a:ext cx="1155667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дали вече съществува лекар със същите име и специалност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 със същите име и специалност вече съществува</a:t>
            </a:r>
            <a:endParaRPr lang="en-US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Админи</a:t>
            </a:r>
          </a:p>
          <a:p>
            <a:pPr lvl="1"/>
            <a:r>
              <a:rPr lang="bg-BG" sz="2600" b="1" dirty="0"/>
              <a:t>Имейлът винаги </a:t>
            </a:r>
            <a:r>
              <a:rPr lang="bg-BG" sz="2600" dirty="0"/>
              <a:t>е </a:t>
            </a:r>
            <a:r>
              <a:rPr lang="bg-BG" sz="2600" b="1" dirty="0">
                <a:solidFill>
                  <a:schemeClr val="bg1"/>
                </a:solidFill>
              </a:rPr>
              <a:t>уникален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304000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 за дублиране на имейл</a:t>
            </a:r>
            <a:endParaRPr lang="bg-BG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(dbContext.Administrators.Any(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Админ с този имейл вече съществува</a:t>
            </a:r>
            <a:endParaRPr lang="en-GB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2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прегледи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/>
          <a:stretch/>
        </p:blipFill>
        <p:spPr>
          <a:xfrm>
            <a:off x="8441716" y="2394000"/>
            <a:ext cx="3317553" cy="3141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9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"/>
          <a:stretch/>
        </p:blipFill>
        <p:spPr>
          <a:xfrm>
            <a:off x="1866001" y="4153980"/>
            <a:ext cx="8910000" cy="24946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Редактираме </a:t>
            </a:r>
            <a:r>
              <a:rPr lang="bg-BG" sz="3200" b="1" dirty="0">
                <a:solidFill>
                  <a:schemeClr val="bg1"/>
                </a:solidFill>
              </a:rPr>
              <a:t>формата за вход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главната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форма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bg-BG" sz="3200" b="1" dirty="0"/>
              <a:t>лекар</a:t>
            </a:r>
            <a:r>
              <a:rPr lang="bg-BG" sz="3200" dirty="0"/>
              <a:t>, за да показваме </a:t>
            </a:r>
            <a:r>
              <a:rPr lang="bg-BG" sz="3200" b="1" dirty="0">
                <a:solidFill>
                  <a:schemeClr val="bg1"/>
                </a:solidFill>
              </a:rPr>
              <a:t>функционалност</a:t>
            </a:r>
            <a:r>
              <a:rPr lang="bg-BG" sz="3200" dirty="0"/>
              <a:t> за </a:t>
            </a:r>
            <a:r>
              <a:rPr lang="bg-BG" sz="3200" b="1" dirty="0"/>
              <a:t>логнат потребител лекар</a:t>
            </a:r>
          </a:p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FormLogin</a:t>
            </a:r>
            <a:r>
              <a:rPr lang="bg-BG" sz="2800" dirty="0"/>
              <a:t>, </a:t>
            </a:r>
            <a:r>
              <a:rPr lang="bg-BG" sz="2800" b="1" dirty="0"/>
              <a:t>подаваме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bg-BG" sz="2400" dirty="0"/>
          </a:p>
          <a:p>
            <a:endParaRPr lang="bg-BG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форма за вход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5BC1-C210-8CD1-090E-856BDBE3C1AD}"/>
              </a:ext>
            </a:extLst>
          </p:cNvPr>
          <p:cNvSpPr txBox="1">
            <a:spLocks/>
          </p:cNvSpPr>
          <p:nvPr/>
        </p:nvSpPr>
        <p:spPr>
          <a:xfrm>
            <a:off x="194233" y="2944845"/>
            <a:ext cx="11558797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formMain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formMain.Show();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002B6B0-6F18-DFA4-AA00-F650E97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3705202"/>
            <a:ext cx="3432034" cy="510609"/>
          </a:xfrm>
          <a:prstGeom prst="wedgeRoundRectCallout">
            <a:avLst>
              <a:gd name="adj1" fmla="val -84048"/>
              <a:gd name="adj2" fmla="val 5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13740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57973</TotalTime>
  <Words>5939</Words>
  <Application>Microsoft Macintosh PowerPoint</Application>
  <PresentationFormat>Widescreen</PresentationFormat>
  <Paragraphs>1131</Paragraphs>
  <Slides>72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Четене, добавяне, редактиране и изтриване на преглед</vt:lpstr>
      <vt:lpstr>Съдържание на форми за Прегледи (1)</vt:lpstr>
      <vt:lpstr>Съдържание на форми за Прегледи (2)</vt:lpstr>
      <vt:lpstr>Работа с DTO (Data Transfer Object)</vt:lpstr>
      <vt:lpstr>Добавяне на DataSource и стилизиране на DataGridView</vt:lpstr>
      <vt:lpstr>Стилизиране на форми</vt:lpstr>
      <vt:lpstr>Редактиране на форма за вход</vt:lpstr>
      <vt:lpstr>Редактиране на главна форма за лекари</vt:lpstr>
      <vt:lpstr>Четене на Преглед (1)</vt:lpstr>
      <vt:lpstr>Четене на Преглед (2)</vt:lpstr>
      <vt:lpstr>Четене на Преглед (3)</vt:lpstr>
      <vt:lpstr>Използване на Examination DTO (1)</vt:lpstr>
      <vt:lpstr>Използване на Examination DTO (2)</vt:lpstr>
      <vt:lpstr>Методи-обработчици и DialogResult за бутони</vt:lpstr>
      <vt:lpstr>Форматиране на дата за преглед</vt:lpstr>
      <vt:lpstr>Doctor DTO и Patient DTO</vt:lpstr>
      <vt:lpstr>Използване на Doctor DTO и Patient DTO (1)</vt:lpstr>
      <vt:lpstr>Използване на Doctor DTO и Patient DTO (2)</vt:lpstr>
      <vt:lpstr>Добавяне на Преглед (1)</vt:lpstr>
      <vt:lpstr>Добавяне на Преглед (2)</vt:lpstr>
      <vt:lpstr>Добавяне на Преглед (3)</vt:lpstr>
      <vt:lpstr>Избиране на лекар спрямо роля</vt:lpstr>
      <vt:lpstr>Редактиране на Преглед (1)</vt:lpstr>
      <vt:lpstr>Редактиране на Преглед (2)</vt:lpstr>
      <vt:lpstr>Изтриване на Преглед</vt:lpstr>
      <vt:lpstr>Четене, добавяне, редактиране и изтриване на пациент</vt:lpstr>
      <vt:lpstr>Съдържание на форми за Пациенти (1)</vt:lpstr>
      <vt:lpstr>Съдържание на форми за Пациенти (2)</vt:lpstr>
      <vt:lpstr>Добавяне на DataSource и стилизиране на DataGridView</vt:lpstr>
      <vt:lpstr>Стилизиране на форми</vt:lpstr>
      <vt:lpstr>Редактиране на главна форма за лекари</vt:lpstr>
      <vt:lpstr>Функционалност спрямо роля</vt:lpstr>
      <vt:lpstr>Четене на Пациенти</vt:lpstr>
      <vt:lpstr>Филтриране на пациенти</vt:lpstr>
      <vt:lpstr>Методи-обработчици и DialogResult за бутони</vt:lpstr>
      <vt:lpstr>Четене на прегледи на избран пациент</vt:lpstr>
      <vt:lpstr>Добавяне на Пациент</vt:lpstr>
      <vt:lpstr>Редактиране на Пациент</vt:lpstr>
      <vt:lpstr>Изтриване на Пациент</vt:lpstr>
      <vt:lpstr>Четене, добавяне, редактиране и изтриване на лекар</vt:lpstr>
      <vt:lpstr>Съдържание на форми за Лекари (1)</vt:lpstr>
      <vt:lpstr>Съдържание на форми за Лекари (2)</vt:lpstr>
      <vt:lpstr>Добавяне на DataSource и стилизиране на DataGridView</vt:lpstr>
      <vt:lpstr>Стилизиране на форми</vt:lpstr>
      <vt:lpstr>Четене на Лекари</vt:lpstr>
      <vt:lpstr>Методи-обработчици и DialogResult за бутони</vt:lpstr>
      <vt:lpstr>Добавяне на Лекар (1)</vt:lpstr>
      <vt:lpstr>Добавяне на Лекар (2)</vt:lpstr>
      <vt:lpstr>Редактиране на Лекар (1)</vt:lpstr>
      <vt:lpstr>Редактиране на Лекар (2)</vt:lpstr>
      <vt:lpstr>Изтриване на Лекар</vt:lpstr>
      <vt:lpstr>Четене, добавяне, редактиране и изтриване на админ</vt:lpstr>
      <vt:lpstr>Съдържание на форми за Админи (1)</vt:lpstr>
      <vt:lpstr>Съдържание на форми за Админи (2)</vt:lpstr>
      <vt:lpstr>Добавяне на DataSource и стилизиране на DataGridView</vt:lpstr>
      <vt:lpstr>Стилизиране на форми</vt:lpstr>
      <vt:lpstr>Четене на Админи</vt:lpstr>
      <vt:lpstr>Методи-обработчици и DialogResult за бутони</vt:lpstr>
      <vt:lpstr>Добавяне на Админ (1)</vt:lpstr>
      <vt:lpstr>Добавяне на Админ (2)</vt:lpstr>
      <vt:lpstr>Редактиране на Админ (1)</vt:lpstr>
      <vt:lpstr>Редактиране на Админ (2)</vt:lpstr>
      <vt:lpstr>Изтриване на Админ</vt:lpstr>
      <vt:lpstr>Допълнителни проверки</vt:lpstr>
      <vt:lpstr>Допълнителни проверки (1)</vt:lpstr>
      <vt:lpstr>Допълнителни проверки (2)</vt:lpstr>
      <vt:lpstr>Допълнителни проверки (1)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Трета част - Имплементация на отделни функционалности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500</cp:revision>
  <dcterms:created xsi:type="dcterms:W3CDTF">2018-05-23T13:08:44Z</dcterms:created>
  <dcterms:modified xsi:type="dcterms:W3CDTF">2024-11-04T10:33:40Z</dcterms:modified>
  <cp:category/>
</cp:coreProperties>
</file>