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1189" r:id="rId18"/>
    <p:sldId id="11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68214D1A-5628-4F9A-98CD-87D12966DB07}">
          <p14:sldIdLst>
            <p14:sldId id="1176"/>
            <p14:sldId id="1177"/>
            <p14:sldId id="1178"/>
          </p14:sldIdLst>
        </p14:section>
        <p14:section name="Data Management" id="{6B08EFCF-7B35-4C7E-BE3E-270DFB04B8E8}">
          <p14:sldIdLst>
            <p14:sldId id="1131"/>
            <p14:sldId id="1132"/>
            <p14:sldId id="1133"/>
            <p14:sldId id="1134"/>
            <p14:sldId id="1135"/>
          </p14:sldIdLst>
        </p14:section>
        <p14:section name="Database Engines" id="{AC7CC6E4-3CEE-4C46-9775-CE65DFC719A4}">
          <p14:sldIdLst>
            <p14:sldId id="1136"/>
            <p14:sldId id="1137"/>
            <p14:sldId id="1138"/>
            <p14:sldId id="1139"/>
            <p14:sldId id="1140"/>
            <p14:sldId id="1141"/>
          </p14:sldIdLst>
        </p14:section>
        <p14:section name="Data Types in SQL Server" id="{68CD8010-C5F8-4FA9-A236-6377D346909A}">
          <p14:sldIdLst>
            <p14:sldId id="1148"/>
            <p14:sldId id="1149"/>
            <p14:sldId id="1183"/>
            <p14:sldId id="1150"/>
            <p14:sldId id="1184"/>
          </p14:sldIdLst>
        </p14:section>
        <p14:section name="Database Modeling" id="{9D4ED64F-166D-4864-B697-3FC412F925F3}">
          <p14:sldIdLst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</p14:sldIdLst>
        </p14:section>
        <p14:section name="Basic SQL Queries" id="{6ED7814B-A331-49DB-B5AD-B3098C347345}">
          <p14:sldIdLst>
            <p14:sldId id="1160"/>
            <p14:sldId id="1161"/>
            <p14:sldId id="1162"/>
            <p14:sldId id="1163"/>
          </p14:sldIdLst>
        </p14:section>
        <p14:section name="Conclusion" id="{1AE6F33F-3789-4127-BA18-3D1C55A6C11A}">
          <p14:sldIdLst>
            <p14:sldId id="1127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360CC-D6C7-4866-8014-DA68A2C28D91}" v="22" dt="2022-04-27T10:30:56.1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8367" autoAdjust="0"/>
  </p:normalViewPr>
  <p:slideViewPr>
    <p:cSldViewPr showGuides="1">
      <p:cViewPr varScale="1">
        <p:scale>
          <a:sx n="78" d="100"/>
          <a:sy n="78" d="100"/>
        </p:scale>
        <p:origin x="-898" y="-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ður Elí Haraldsson" userId="1ea31e91-17f4-44f4-a676-1060bca600ca" providerId="ADAL" clId="{E6E360CC-D6C7-4866-8014-DA68A2C28D91}"/>
    <pc:docChg chg="addSld delSld modSld modSection">
      <pc:chgData name="Sigurður Elí Haraldsson" userId="1ea31e91-17f4-44f4-a676-1060bca600ca" providerId="ADAL" clId="{E6E360CC-D6C7-4866-8014-DA68A2C28D91}" dt="2022-04-27T10:30:56.185" v="25"/>
      <pc:docMkLst>
        <pc:docMk/>
      </pc:docMkLst>
      <pc:sldChg chg="del">
        <pc:chgData name="Sigurður Elí Haraldsson" userId="1ea31e91-17f4-44f4-a676-1060bca600ca" providerId="ADAL" clId="{E6E360CC-D6C7-4866-8014-DA68A2C28D91}" dt="2022-04-27T10:26:27.282" v="2" actId="2696"/>
        <pc:sldMkLst>
          <pc:docMk/>
          <pc:sldMk cId="3269303760" sldId="494"/>
        </pc:sldMkLst>
      </pc:sldChg>
      <pc:sldChg chg="del">
        <pc:chgData name="Sigurður Elí Haraldsson" userId="1ea31e91-17f4-44f4-a676-1060bca600ca" providerId="ADAL" clId="{E6E360CC-D6C7-4866-8014-DA68A2C28D91}" dt="2022-04-27T10:26:29.499" v="3" actId="2696"/>
        <pc:sldMkLst>
          <pc:docMk/>
          <pc:sldMk cId="1901753048" sldId="495"/>
        </pc:sldMkLst>
      </pc:sldChg>
      <pc:sldChg chg="add">
        <pc:chgData name="Sigurður Elí Haraldsson" userId="1ea31e91-17f4-44f4-a676-1060bca600ca" providerId="ADAL" clId="{E6E360CC-D6C7-4866-8014-DA68A2C28D91}" dt="2022-04-27T10:26:51.762" v="5"/>
        <pc:sldMkLst>
          <pc:docMk/>
          <pc:sldMk cId="1874608649" sldId="608"/>
        </pc:sldMkLst>
      </pc:sldChg>
      <pc:sldChg chg="add">
        <pc:chgData name="Sigurður Elí Haraldsson" userId="1ea31e91-17f4-44f4-a676-1060bca600ca" providerId="ADAL" clId="{E6E360CC-D6C7-4866-8014-DA68A2C28D91}" dt="2022-04-27T10:26:45.821" v="4"/>
        <pc:sldMkLst>
          <pc:docMk/>
          <pc:sldMk cId="993903741" sldId="614"/>
        </pc:sldMkLst>
      </pc:sldChg>
      <pc:sldChg chg="addSp delSp modSp modAnim">
        <pc:chgData name="Sigurður Elí Haraldsson" userId="1ea31e91-17f4-44f4-a676-1060bca600ca" providerId="ADAL" clId="{E6E360CC-D6C7-4866-8014-DA68A2C28D91}" dt="2022-04-27T10:30:56.185" v="25"/>
        <pc:sldMkLst>
          <pc:docMk/>
          <pc:sldMk cId="763789242" sldId="1149"/>
        </pc:sldMkLst>
        <pc:graphicFrameChg chg="add del mod">
          <ac:chgData name="Sigurður Elí Haraldsson" userId="1ea31e91-17f4-44f4-a676-1060bca600ca" providerId="ADAL" clId="{E6E360CC-D6C7-4866-8014-DA68A2C28D91}" dt="2022-04-27T10:27:59.122" v="7"/>
          <ac:graphicFrameMkLst>
            <pc:docMk/>
            <pc:sldMk cId="763789242" sldId="1149"/>
            <ac:graphicFrameMk id="2" creationId="{5132D0A4-ED7D-4694-8107-38F8E6EF6992}"/>
          </ac:graphicFrameMkLst>
        </pc:graphicFrameChg>
      </pc:sldChg>
      <pc:sldChg chg="new del">
        <pc:chgData name="Sigurður Elí Haraldsson" userId="1ea31e91-17f4-44f4-a676-1060bca600ca" providerId="ADAL" clId="{E6E360CC-D6C7-4866-8014-DA68A2C28D91}" dt="2022-04-27T10:20:16.269" v="1" actId="2696"/>
        <pc:sldMkLst>
          <pc:docMk/>
          <pc:sldMk cId="974355167" sldId="11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01725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6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6905AE6-D8A3-45B6-928E-F3E2E637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28514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16ADEDD-4350-4E19-A49B-53FE4B1FF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53577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 smtClean="0"/>
              <a:t>Как се вмъкват, моделират и премахват данни?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SQL INSERT, UPDATE </a:t>
            </a:r>
            <a:r>
              <a:rPr lang="bg-BG" dirty="0" smtClean="0"/>
              <a:t>и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xmlns="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14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съдържащи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8979BB0-4428-47FF-AE88-59091E6A9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6273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Премахване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SQL DELETE</a:t>
            </a:r>
            <a:endParaRPr lang="en-US" dirty="0"/>
          </a:p>
        </p:txBody>
      </p:sp>
      <p:pic>
        <p:nvPicPr>
          <p:cNvPr id="2050" name="Picture 2" descr="File:Delete.png - Vintage Story Wik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1000" y="13140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Използва се за </a:t>
            </a:r>
            <a:r>
              <a:rPr lang="bg-BG" sz="3600" b="1" dirty="0" smtClean="0">
                <a:solidFill>
                  <a:schemeClr val="bg1"/>
                </a:solidFill>
              </a:rPr>
              <a:t>изтриване </a:t>
            </a:r>
            <a:r>
              <a:rPr lang="ru-RU" sz="3600" dirty="0" smtClean="0"/>
              <a:t>на редове от таблица</a:t>
            </a:r>
          </a:p>
          <a:p>
            <a:r>
              <a:rPr lang="ru-RU" sz="3600" dirty="0" smtClean="0"/>
              <a:t>Позволява </a:t>
            </a:r>
            <a:r>
              <a:rPr lang="bg-BG" sz="3600" b="1" dirty="0" smtClean="0">
                <a:solidFill>
                  <a:schemeClr val="bg1"/>
                </a:solidFill>
              </a:rPr>
              <a:t>премахването </a:t>
            </a:r>
            <a:r>
              <a:rPr lang="ru-RU" sz="3600" dirty="0" smtClean="0"/>
              <a:t>на данни от базата, в зависимост от зададени </a:t>
            </a:r>
            <a:r>
              <a:rPr lang="bg-BG" sz="3600" b="1" dirty="0" smtClean="0">
                <a:solidFill>
                  <a:schemeClr val="bg1"/>
                </a:solidFill>
              </a:rPr>
              <a:t>условия</a:t>
            </a:r>
            <a:endParaRPr lang="ru-RU" sz="3600" dirty="0" smtClean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 smtClean="0"/>
              <a:t>Не забравяйте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 smtClean="0"/>
              <a:t>клаузата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 smtClean="0"/>
              <a:t>Изтриване на всички редове в тавлица </a:t>
            </a:r>
            <a:r>
              <a:rPr lang="en-US" dirty="0" smtClean="0"/>
              <a:t>(</a:t>
            </a:r>
            <a:r>
              <a:rPr lang="bg-BG" dirty="0" smtClean="0"/>
              <a:t>работи по-бързо от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 smtClean="0"/>
              <a:t>):</a:t>
            </a:r>
            <a:endParaRPr lang="en-US" dirty="0"/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на данни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A8070826-6392-4D3E-B348-E04A0EFFF2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6898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 smtClean="0">
                <a:solidFill>
                  <a:schemeClr val="bg1"/>
                </a:solidFill>
              </a:rPr>
              <a:t>Изтрийте</a:t>
            </a:r>
            <a:r>
              <a:rPr lang="bg-BG" sz="3500" dirty="0" smtClean="0"/>
              <a:t> поръчките, чиито </a:t>
            </a:r>
            <a:r>
              <a:rPr lang="en-US" sz="3500" b="1" dirty="0" smtClean="0">
                <a:solidFill>
                  <a:schemeClr val="bg1"/>
                </a:solidFill>
              </a:rPr>
              <a:t>OrderDate</a:t>
            </a:r>
            <a:r>
              <a:rPr lang="en-US" sz="3500" dirty="0" smtClean="0"/>
              <a:t> </a:t>
            </a:r>
            <a:r>
              <a:rPr lang="bg-BG" sz="3500" dirty="0" smtClean="0"/>
              <a:t>е преди</a:t>
            </a:r>
            <a:r>
              <a:rPr lang="en-US" sz="3500" dirty="0" smtClean="0"/>
              <a:t> </a:t>
            </a:r>
            <a:r>
              <a:rPr lang="en-US" sz="3500" b="1" dirty="0" smtClean="0">
                <a:solidFill>
                  <a:schemeClr val="bg1"/>
                </a:solidFill>
              </a:rPr>
              <a:t>'2023-01-01'</a:t>
            </a:r>
            <a:endParaRPr lang="en-US" sz="35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 smtClean="0"/>
              <a:t>Подсказка</a:t>
            </a:r>
            <a:r>
              <a:rPr lang="en-US" sz="3300" dirty="0" smtClean="0"/>
              <a:t>: </a:t>
            </a:r>
            <a:r>
              <a:rPr lang="bg-BG" sz="3300" dirty="0" smtClean="0"/>
              <a:t>Използвайте </a:t>
            </a:r>
            <a:r>
              <a:rPr lang="en-US" sz="3300" b="1" dirty="0" smtClean="0">
                <a:solidFill>
                  <a:schemeClr val="bg1"/>
                </a:solidFill>
              </a:rPr>
              <a:t>WHERE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8307407"/>
              </p:ext>
            </p:extLst>
          </p:nvPr>
        </p:nvGraphicFramePr>
        <p:xfrm>
          <a:off x="3396000" y="3159000"/>
          <a:ext cx="5393825" cy="2745000"/>
        </p:xfrm>
        <a:graphic>
          <a:graphicData uri="http://schemas.openxmlformats.org/drawingml/2006/table">
            <a:tbl>
              <a:tblPr/>
              <a:tblGrid>
                <a:gridCol w="33529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09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6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  <a:endParaRPr kumimoji="1" lang="en-US" sz="3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  <a:endParaRPr kumimoji="1" lang="en-US" sz="3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B3579A7F-C3E9-43C4-87B4-CE2875609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85862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 smtClean="0"/>
              <a:t>'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 smtClean="0"/>
              <a:t>'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3519000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8979BB0-4428-47FF-AE88-59091E6A9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6273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 smtClean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 smtClean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 smtClean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 smtClean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 smtClean="0">
                <a:solidFill>
                  <a:schemeClr val="bg2"/>
                </a:solidFill>
              </a:rPr>
              <a:t> </a:t>
            </a:r>
            <a:r>
              <a:rPr lang="bg-BG" sz="3300" dirty="0" smtClean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 smtClean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49334D44-7518-4233-8A43-DB57B354A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247861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 smtClean="0">
                <a:solidFill>
                  <a:srgbClr val="234465"/>
                </a:solidFill>
              </a:rPr>
              <a:t>Въпроси</a:t>
            </a:r>
            <a:r>
              <a:rPr lang="en-US" sz="8800" dirty="0" smtClean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271589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</a:t>
            </a:r>
            <a:r>
              <a:rPr lang="bg-BG" dirty="0" smtClean="0"/>
              <a:t>заявки</a:t>
            </a:r>
          </a:p>
          <a:p>
            <a:r>
              <a:rPr lang="en-US" dirty="0" smtClean="0"/>
              <a:t>UPDATE </a:t>
            </a:r>
            <a:r>
              <a:rPr lang="bg-BG" dirty="0" smtClean="0"/>
              <a:t>заявки</a:t>
            </a:r>
            <a:endParaRPr lang="en-US" dirty="0" smtClean="0"/>
          </a:p>
          <a:p>
            <a:r>
              <a:rPr lang="en-US" dirty="0" smtClean="0"/>
              <a:t>DELETE </a:t>
            </a:r>
            <a:r>
              <a:rPr lang="bg-BG" dirty="0" smtClean="0"/>
              <a:t>заявки</a:t>
            </a:r>
            <a:endParaRPr lang="ru-RU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865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Вмъкване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SQL INSERT</a:t>
            </a:r>
            <a:endParaRPr lang="en-US" dirty="0"/>
          </a:p>
        </p:txBody>
      </p:sp>
      <p:pic>
        <p:nvPicPr>
          <p:cNvPr id="37890" name="Picture 2" descr="Add - Free signs icons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746000" y="1269000"/>
            <a:ext cx="2716800" cy="2716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 се </a:t>
            </a:r>
            <a:r>
              <a:rPr lang="ru-RU" sz="3600" dirty="0" smtClean="0"/>
              <a:t>за </a:t>
            </a:r>
            <a:r>
              <a:rPr lang="bg-BG" sz="3600" b="1" dirty="0" smtClean="0">
                <a:solidFill>
                  <a:schemeClr val="bg1"/>
                </a:solidFill>
              </a:rPr>
              <a:t>добавяне </a:t>
            </a:r>
            <a:r>
              <a:rPr lang="ru-RU" sz="3600" dirty="0" smtClean="0"/>
              <a:t>на </a:t>
            </a:r>
            <a:r>
              <a:rPr lang="bg-BG" sz="3600" b="1" dirty="0" smtClean="0">
                <a:solidFill>
                  <a:schemeClr val="bg1"/>
                </a:solidFill>
              </a:rPr>
              <a:t>нови редове </a:t>
            </a:r>
            <a:r>
              <a:rPr lang="ru-RU" sz="3600" dirty="0" smtClean="0"/>
              <a:t>в таблица</a:t>
            </a:r>
          </a:p>
          <a:p>
            <a:r>
              <a:rPr lang="ru-RU" sz="3600" dirty="0" smtClean="0"/>
              <a:t>Позволява </a:t>
            </a:r>
            <a:r>
              <a:rPr lang="bg-BG" sz="3600" b="1" dirty="0" smtClean="0">
                <a:solidFill>
                  <a:schemeClr val="bg1"/>
                </a:solidFill>
              </a:rPr>
              <a:t>вмъкването </a:t>
            </a:r>
            <a:r>
              <a:rPr lang="ru-RU" sz="3600" dirty="0" smtClean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SQL INSERT </a:t>
            </a:r>
            <a:r>
              <a:rPr lang="bg-BG" sz="3600" dirty="0" smtClean="0"/>
              <a:t>командата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 smtClean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данни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Customers (Name, Email)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('Ivan Petrov‘, 'ivan@abv.bg')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smtClean="0"/>
              <a:t>1001, 601, '2023-08-05'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 smtClean="0"/>
              <a:t>1254, 246, '2023-04-09'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 smtClean="0"/>
              <a:t>1080, 198, '2023-07-24'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E3205804-7BCE-4BCC-A35F-B14C28BA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9486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Моделиране на данни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E15249D2-846B-4BE8-9C09-5032F076AAC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SQL UPDATE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155192"/>
            <a:ext cx="2761488" cy="2761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328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 smtClean="0"/>
              <a:t>Използва се за </a:t>
            </a:r>
            <a:r>
              <a:rPr lang="bg-BG" sz="3400" b="1" dirty="0" smtClean="0">
                <a:solidFill>
                  <a:schemeClr val="bg1"/>
                </a:solidFill>
              </a:rPr>
              <a:t>промяна </a:t>
            </a:r>
            <a:r>
              <a:rPr lang="ru-RU" sz="3400" dirty="0" smtClean="0"/>
              <a:t>на данни във вече съществуващи редове в таблица</a:t>
            </a:r>
            <a:endParaRPr lang="en-US" sz="3400" dirty="0" smtClean="0"/>
          </a:p>
          <a:p>
            <a:r>
              <a:rPr lang="ru-RU" sz="3400" dirty="0" smtClean="0"/>
              <a:t>Позволява </a:t>
            </a:r>
            <a:r>
              <a:rPr lang="bg-BG" sz="3400" b="1" dirty="0" smtClean="0">
                <a:solidFill>
                  <a:schemeClr val="bg1"/>
                </a:solidFill>
              </a:rPr>
              <a:t>актуализиране </a:t>
            </a:r>
            <a:r>
              <a:rPr lang="ru-RU" sz="3400" dirty="0" smtClean="0"/>
              <a:t>на стойности в определени колони на базата на зададени </a:t>
            </a:r>
            <a:r>
              <a:rPr lang="bg-BG" sz="3400" b="1" dirty="0" smtClean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/>
              <a:t>UPDATE </a:t>
            </a:r>
            <a:r>
              <a:rPr lang="bg-BG" dirty="0" smtClean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Не забравяйте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 smtClean="0"/>
              <a:t> </a:t>
            </a:r>
            <a:r>
              <a:rPr lang="bg-BG" dirty="0" smtClean="0"/>
              <a:t>клаузата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Променяне на данни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E3205804-7BCE-4BCC-A35F-B14C28BA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9486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 smtClean="0"/>
              <a:t>Маркирайте </a:t>
            </a:r>
            <a:r>
              <a:rPr lang="bg-BG" sz="3400" b="1" dirty="0" smtClean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 smtClean="0"/>
              <a:t>проекти като </a:t>
            </a:r>
            <a:r>
              <a:rPr lang="bg-BG" sz="3400" b="1" dirty="0" smtClean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 smtClean="0"/>
              <a:t>Подсказка</a:t>
            </a:r>
            <a:r>
              <a:rPr lang="en-US" sz="3200" dirty="0" smtClean="0"/>
              <a:t>: </a:t>
            </a:r>
            <a:r>
              <a:rPr lang="ru-RU" sz="3200" dirty="0" smtClean="0"/>
              <a:t>Крайната дата на незавършените проекти е </a:t>
            </a:r>
            <a:r>
              <a:rPr lang="en-US" sz="3200" b="1" dirty="0" smtClean="0">
                <a:solidFill>
                  <a:schemeClr val="bg1"/>
                </a:solidFill>
              </a:rPr>
              <a:t>NULL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B3579A7F-C3E9-43C4-87B4-CE2875609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85862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5760</TotalTime>
  <Words>638</Words>
  <Application>Microsoft Office PowerPoint</Application>
  <PresentationFormat>Custom</PresentationFormat>
  <Paragraphs>169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117</cp:revision>
  <dcterms:created xsi:type="dcterms:W3CDTF">2018-05-23T13:08:44Z</dcterms:created>
  <dcterms:modified xsi:type="dcterms:W3CDTF">2023-08-14T15:04:16Z</dcterms:modified>
  <cp:category>db;databases;sql;programming;computer programming;software development</cp:category>
</cp:coreProperties>
</file>