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4"/>
  </p:notesMasterIdLst>
  <p:handoutMasterIdLst>
    <p:handoutMasterId r:id="rId45"/>
  </p:handoutMasterIdLst>
  <p:sldIdLst>
    <p:sldId id="297" r:id="rId2"/>
    <p:sldId id="298" r:id="rId3"/>
    <p:sldId id="504" r:id="rId4"/>
    <p:sldId id="505" r:id="rId5"/>
    <p:sldId id="506" r:id="rId6"/>
    <p:sldId id="518" r:id="rId7"/>
    <p:sldId id="507" r:id="rId8"/>
    <p:sldId id="508" r:id="rId9"/>
    <p:sldId id="519" r:id="rId10"/>
    <p:sldId id="520" r:id="rId11"/>
    <p:sldId id="521" r:id="rId12"/>
    <p:sldId id="522" r:id="rId13"/>
    <p:sldId id="523" r:id="rId14"/>
    <p:sldId id="529" r:id="rId15"/>
    <p:sldId id="524" r:id="rId16"/>
    <p:sldId id="525" r:id="rId17"/>
    <p:sldId id="531" r:id="rId18"/>
    <p:sldId id="527" r:id="rId19"/>
    <p:sldId id="528" r:id="rId20"/>
    <p:sldId id="533" r:id="rId21"/>
    <p:sldId id="534" r:id="rId22"/>
    <p:sldId id="535" r:id="rId23"/>
    <p:sldId id="536" r:id="rId24"/>
    <p:sldId id="538" r:id="rId25"/>
    <p:sldId id="539" r:id="rId26"/>
    <p:sldId id="540" r:id="rId27"/>
    <p:sldId id="541" r:id="rId28"/>
    <p:sldId id="542" r:id="rId29"/>
    <p:sldId id="543" r:id="rId30"/>
    <p:sldId id="544" r:id="rId31"/>
    <p:sldId id="545" r:id="rId32"/>
    <p:sldId id="546" r:id="rId33"/>
    <p:sldId id="548" r:id="rId34"/>
    <p:sldId id="549" r:id="rId35"/>
    <p:sldId id="550" r:id="rId36"/>
    <p:sldId id="492" r:id="rId37"/>
    <p:sldId id="554" r:id="rId38"/>
    <p:sldId id="553" r:id="rId39"/>
    <p:sldId id="555" r:id="rId40"/>
    <p:sldId id="343" r:id="rId41"/>
    <p:sldId id="401" r:id="rId42"/>
    <p:sldId id="493" r:id="rId4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E700BDB4-EB25-4458-9C38-D57E5CC4D9AF}">
          <p14:sldIdLst>
            <p14:sldId id="297"/>
            <p14:sldId id="298"/>
          </p14:sldIdLst>
        </p14:section>
        <p14:section name="Обекти и класове" id="{C9028C2C-EB66-4420-BF65-544B58DB94C2}">
          <p14:sldIdLst>
            <p14:sldId id="504"/>
            <p14:sldId id="505"/>
            <p14:sldId id="506"/>
            <p14:sldId id="518"/>
            <p14:sldId id="507"/>
            <p14:sldId id="508"/>
          </p14:sldIdLst>
        </p14:section>
        <p14:section name="Дефиниране на прости класове" id="{B1EAD83F-17FC-47B9-80DF-FA60B310A630}">
          <p14:sldIdLst>
            <p14:sldId id="519"/>
            <p14:sldId id="520"/>
            <p14:sldId id="521"/>
            <p14:sldId id="522"/>
            <p14:sldId id="523"/>
            <p14:sldId id="529"/>
            <p14:sldId id="524"/>
            <p14:sldId id="525"/>
            <p14:sldId id="531"/>
            <p14:sldId id="527"/>
            <p14:sldId id="528"/>
          </p14:sldIdLst>
        </p14:section>
        <p14:section name="Полета и свойства" id="{C5FEB6CC-9B88-4B14-B608-B2501AAE3671}">
          <p14:sldIdLst>
            <p14:sldId id="533"/>
            <p14:sldId id="534"/>
            <p14:sldId id="535"/>
            <p14:sldId id="536"/>
          </p14:sldIdLst>
        </p14:section>
        <p14:section name="Методи" id="{524E629E-3CB4-4E51-BBFC-4CFD86818547}">
          <p14:sldIdLst>
            <p14:sldId id="538"/>
            <p14:sldId id="539"/>
            <p14:sldId id="540"/>
            <p14:sldId id="541"/>
            <p14:sldId id="542"/>
            <p14:sldId id="543"/>
          </p14:sldIdLst>
        </p14:section>
        <p14:section name="Конструктори" id="{7A74B0D9-9C31-449B-9E49-BCC3FCFBDC8B}">
          <p14:sldIdLst>
            <p14:sldId id="544"/>
            <p14:sldId id="545"/>
            <p14:sldId id="546"/>
            <p14:sldId id="548"/>
            <p14:sldId id="549"/>
          </p14:sldIdLst>
        </p14:section>
        <p14:section name="Списъци от обекти" id="{3559390C-6B12-4124-93E8-88C078E88DB8}">
          <p14:sldIdLst>
            <p14:sldId id="550"/>
            <p14:sldId id="492"/>
            <p14:sldId id="554"/>
            <p14:sldId id="553"/>
            <p14:sldId id="555"/>
          </p14:sldIdLst>
        </p14:section>
        <p14:section name="Обобщение" id="{DD02C24B-513C-4CFA-9E95-574B842AE999}">
          <p14:sldIdLst>
            <p14:sldId id="343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50" autoAdjust="0"/>
    <p:restoredTop sz="95215" autoAdjust="0"/>
  </p:normalViewPr>
  <p:slideViewPr>
    <p:cSldViewPr showGuides="1">
      <p:cViewPr varScale="1">
        <p:scale>
          <a:sx n="74" d="100"/>
          <a:sy n="74" d="100"/>
        </p:scale>
        <p:origin x="115" y="67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19.12.2022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19-Dec-22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89DF01-AF9C-4186-BC00-44F3F37E52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992141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42FECE4-A617-4936-B871-C65BC9DE77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39534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5CF320D7-D6D3-49FB-B0B9-79652D57C35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477468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A96E02F-AF46-4AF6-80F4-2FDC4B8F1E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5286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976815B-9FE0-495B-93F0-8E6367B5A57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367736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C9D9FF3-62C7-4F1A-8CAF-346EF2133D3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318633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C94BA0D-ACAC-4B1E-AE24-9DE7D7ABD80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23009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235C5E03-E567-4050-9C80-DB17E66B64D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1224518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98026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38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127486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663E775-B715-45B3-BD85-2BE7799CA3D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5526029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1CBC367-E73B-4DB9-ABC6-2633A24E39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9874024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0A069D5-D550-4E32-8F90-949CCE66A04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3080469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DACDA92-A232-46BE-A6E3-30135B429D6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156218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AC18C5D-64E2-4134-AE2F-F0A300B4F5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3254124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3CEB7D-A0BF-4183-AE71-EEF66262619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28566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9313EF7-9D38-4052-A99A-647DE9B3843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499676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77E41C22-5DCC-48C4-90FA-F505295DD29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2178621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AAE984C-6376-4D87-BEEA-9E9434DD24C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8533081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is the concept of using </a:t>
            </a:r>
            <a:r>
              <a:rPr lang="en-US" b="1" dirty="0"/>
              <a:t>classes</a:t>
            </a:r>
            <a:r>
              <a:rPr lang="en-US" dirty="0"/>
              <a:t> and </a:t>
            </a:r>
            <a:r>
              <a:rPr lang="en-US" b="1" dirty="0"/>
              <a:t>objects</a:t>
            </a:r>
            <a:r>
              <a:rPr lang="bg-BG" dirty="0"/>
              <a:t> </a:t>
            </a:r>
            <a:r>
              <a:rPr lang="en-US" dirty="0"/>
              <a:t>to model the real world.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are sets of </a:t>
            </a:r>
            <a:r>
              <a:rPr lang="en-US" b="1" dirty="0"/>
              <a:t>data fields</a:t>
            </a:r>
            <a:r>
              <a:rPr lang="en-US" dirty="0"/>
              <a:t>, together with </a:t>
            </a:r>
            <a:r>
              <a:rPr lang="en-US" b="1" dirty="0"/>
              <a:t>methods </a:t>
            </a:r>
            <a:r>
              <a:rPr lang="en-US" dirty="0"/>
              <a:t>(which are functionality to interact with the data fields and other objects).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Classes </a:t>
            </a:r>
            <a:r>
              <a:rPr lang="en-US" dirty="0"/>
              <a:t>define the </a:t>
            </a:r>
            <a:r>
              <a:rPr lang="en-US" b="1" dirty="0"/>
              <a:t>structure of information objects</a:t>
            </a:r>
            <a:r>
              <a:rPr lang="en-US" dirty="0"/>
              <a:t>: the data they holds and the operation they can perform.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/>
              <a:t>Objects </a:t>
            </a:r>
            <a:r>
              <a:rPr lang="en-US" dirty="0"/>
              <a:t>are </a:t>
            </a:r>
            <a:r>
              <a:rPr lang="en-US" b="1" dirty="0"/>
              <a:t>instances of the </a:t>
            </a:r>
            <a:r>
              <a:rPr lang="en-US" dirty="0"/>
              <a:t>classes</a:t>
            </a:r>
            <a:r>
              <a:rPr lang="bg-BG" dirty="0"/>
              <a:t>, </a:t>
            </a:r>
            <a:r>
              <a:rPr lang="en-US" dirty="0"/>
              <a:t>holding certain values in their data fields.</a:t>
            </a:r>
          </a:p>
          <a:p>
            <a:endParaRPr lang="en-US" dirty="0"/>
          </a:p>
          <a:p>
            <a:r>
              <a:rPr lang="en-US" dirty="0"/>
              <a:t>At the </a:t>
            </a:r>
            <a:r>
              <a:rPr lang="en-US" b="1" dirty="0"/>
              <a:t>example </a:t>
            </a:r>
            <a:r>
              <a:rPr lang="en-US" dirty="0"/>
              <a:t>we have a definition of the </a:t>
            </a:r>
            <a:r>
              <a:rPr lang="en-US" b="1" dirty="0"/>
              <a:t>class</a:t>
            </a:r>
            <a:r>
              <a:rPr lang="en-US" dirty="0"/>
              <a:t>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holds two </a:t>
            </a:r>
            <a:r>
              <a:rPr lang="en-US" b="1" dirty="0"/>
              <a:t>data fields</a:t>
            </a:r>
            <a:r>
              <a:rPr lang="en-US" dirty="0"/>
              <a:t>: </a:t>
            </a:r>
            <a:r>
              <a:rPr lang="en-US" b="1" dirty="0"/>
              <a:t>width</a:t>
            </a:r>
            <a:r>
              <a:rPr lang="en-US" dirty="0"/>
              <a:t> and </a:t>
            </a:r>
            <a:r>
              <a:rPr lang="en-US" b="1" dirty="0"/>
              <a:t>height</a:t>
            </a:r>
            <a:r>
              <a:rPr lang="en-US" dirty="0"/>
              <a:t>. – integer values.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It defines a </a:t>
            </a:r>
            <a:r>
              <a:rPr lang="en-US" b="1" dirty="0"/>
              <a:t>method</a:t>
            </a:r>
            <a:r>
              <a:rPr lang="en-US" dirty="0"/>
              <a:t>, holding the code to </a:t>
            </a:r>
            <a:r>
              <a:rPr lang="en-US" b="1" dirty="0"/>
              <a:t>calculate the area</a:t>
            </a:r>
            <a:r>
              <a:rPr lang="en-US" dirty="0"/>
              <a:t> of the rectangle.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This is the </a:t>
            </a:r>
            <a:r>
              <a:rPr lang="en-US" b="1" dirty="0"/>
              <a:t>class definition</a:t>
            </a:r>
            <a:r>
              <a:rPr lang="en-US" dirty="0"/>
              <a:t> … and the programming language here doesn’t matter.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definitions of the </a:t>
            </a:r>
            <a:r>
              <a:rPr lang="en-US" b="1" dirty="0"/>
              <a:t>data fields</a:t>
            </a:r>
            <a:r>
              <a:rPr lang="en-US" dirty="0"/>
              <a:t>, which the class holds in each object.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These are the </a:t>
            </a:r>
            <a:r>
              <a:rPr lang="en-US" b="1" dirty="0"/>
              <a:t>methods </a:t>
            </a:r>
            <a:r>
              <a:rPr lang="en-US" dirty="0"/>
              <a:t>of the class: the </a:t>
            </a:r>
            <a:r>
              <a:rPr lang="en-US" b="1" dirty="0"/>
              <a:t>operations</a:t>
            </a:r>
            <a:r>
              <a:rPr lang="en-US" dirty="0"/>
              <a:t> or </a:t>
            </a:r>
            <a:r>
              <a:rPr lang="en-US" b="1" dirty="0"/>
              <a:t>actions</a:t>
            </a:r>
            <a:r>
              <a:rPr lang="en-US" dirty="0"/>
              <a:t> that objects of this class can do.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And now we have </a:t>
            </a:r>
            <a:r>
              <a:rPr lang="en-US" b="1" dirty="0"/>
              <a:t>several objects </a:t>
            </a:r>
            <a:r>
              <a:rPr lang="en-US" dirty="0"/>
              <a:t>of this class "</a:t>
            </a:r>
            <a:r>
              <a:rPr lang="en-US" b="1" dirty="0"/>
              <a:t>Rectangle</a:t>
            </a:r>
            <a:r>
              <a:rPr lang="en-US" dirty="0"/>
              <a:t>".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first object</a:t>
            </a:r>
            <a:r>
              <a:rPr lang="en-US" dirty="0"/>
              <a:t> is a rectangle of </a:t>
            </a:r>
            <a:r>
              <a:rPr lang="en-US" b="1" dirty="0"/>
              <a:t>width 5 </a:t>
            </a:r>
            <a:r>
              <a:rPr lang="en-US" dirty="0"/>
              <a:t>and </a:t>
            </a:r>
            <a:r>
              <a:rPr lang="en-US" b="1" dirty="0"/>
              <a:t>height 6</a:t>
            </a:r>
            <a:r>
              <a:rPr lang="en-US" dirty="0"/>
              <a:t>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Another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6 </a:t>
            </a:r>
            <a:r>
              <a:rPr lang="en-US" dirty="0"/>
              <a:t>and </a:t>
            </a:r>
            <a:r>
              <a:rPr lang="en-US" b="1" dirty="0"/>
              <a:t>height 4</a:t>
            </a:r>
            <a:r>
              <a:rPr lang="en-US" dirty="0"/>
              <a:t>.</a:t>
            </a:r>
            <a:endParaRPr lang="bg-BG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Some other </a:t>
            </a:r>
            <a:r>
              <a:rPr lang="en-US" b="1" dirty="0"/>
              <a:t>object </a:t>
            </a:r>
            <a:r>
              <a:rPr lang="en-US" dirty="0"/>
              <a:t>has </a:t>
            </a:r>
            <a:r>
              <a:rPr lang="en-US" b="1" dirty="0"/>
              <a:t>width 7 </a:t>
            </a:r>
            <a:r>
              <a:rPr lang="en-US" dirty="0"/>
              <a:t>and </a:t>
            </a:r>
            <a:r>
              <a:rPr lang="en-US" b="1" dirty="0"/>
              <a:t>height 3</a:t>
            </a:r>
            <a:r>
              <a:rPr lang="en-US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We have one </a:t>
            </a:r>
            <a:r>
              <a:rPr lang="en-US" b="1" dirty="0"/>
              <a:t>class "Rectangle" </a:t>
            </a:r>
            <a:r>
              <a:rPr lang="en-US" dirty="0"/>
              <a:t>and </a:t>
            </a:r>
            <a:r>
              <a:rPr lang="en-US" b="1" dirty="0"/>
              <a:t>3 objects </a:t>
            </a:r>
            <a:r>
              <a:rPr lang="en-US" dirty="0"/>
              <a:t>(or instances) of this class.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b="1" dirty="0"/>
              <a:t>class </a:t>
            </a:r>
            <a:r>
              <a:rPr lang="en-US" dirty="0"/>
              <a:t>holds the definition (the specification, the model, the template) for the objects.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It defines the </a:t>
            </a:r>
            <a:r>
              <a:rPr lang="en-US" b="1" dirty="0"/>
              <a:t>data fields </a:t>
            </a:r>
            <a:r>
              <a:rPr lang="en-US" dirty="0"/>
              <a:t>and </a:t>
            </a:r>
            <a:r>
              <a:rPr lang="en-US" b="1" dirty="0"/>
              <a:t>methods</a:t>
            </a:r>
            <a:r>
              <a:rPr lang="bg-BG" dirty="0"/>
              <a:t> </a:t>
            </a:r>
            <a:r>
              <a:rPr lang="en-US" dirty="0"/>
              <a:t>and more details (in some cases).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Classes don't hold data. They hold </a:t>
            </a:r>
            <a:r>
              <a:rPr lang="en-US" b="1" dirty="0"/>
              <a:t>data definitions</a:t>
            </a:r>
            <a:r>
              <a:rPr lang="en-US" b="0" dirty="0"/>
              <a:t> and </a:t>
            </a:r>
            <a:r>
              <a:rPr lang="en-US" b="1" dirty="0"/>
              <a:t>operation definitions</a:t>
            </a:r>
            <a:r>
              <a:rPr lang="en-US" dirty="0"/>
              <a:t>.</a:t>
            </a:r>
          </a:p>
          <a:p>
            <a:pPr marL="0" lvl="0" indent="0">
              <a:buFont typeface="Arial" panose="020B0604020202020204" pitchFamily="34" charset="0"/>
              <a:buNone/>
            </a:pPr>
            <a:endParaRPr lang="en-US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="1" dirty="0"/>
              <a:t>Objects hold values </a:t>
            </a:r>
            <a:r>
              <a:rPr lang="en-US" dirty="0"/>
              <a:t>for the data fields in the class.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of class "Rectangle" </a:t>
            </a:r>
            <a:r>
              <a:rPr lang="en-US" b="1" dirty="0"/>
              <a:t>hold data </a:t>
            </a:r>
            <a:r>
              <a:rPr lang="en-US" dirty="0"/>
              <a:t>about certain rectangle.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US" dirty="0"/>
              <a:t>Objects are </a:t>
            </a:r>
            <a:r>
              <a:rPr lang="en-US" b="1" dirty="0"/>
              <a:t>information structures</a:t>
            </a:r>
            <a:r>
              <a:rPr lang="en-US" dirty="0"/>
              <a:t>, holding data.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Typically one class has multiple objects (or instances).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b="1" dirty="0"/>
              <a:t>Classes and objects </a:t>
            </a:r>
            <a:r>
              <a:rPr lang="en-US" b="0" dirty="0"/>
              <a:t>are the building blocks of the </a:t>
            </a:r>
            <a:r>
              <a:rPr lang="en-US" b="1" dirty="0"/>
              <a:t>object-oriented programming </a:t>
            </a:r>
            <a:r>
              <a:rPr lang="en-US" dirty="0"/>
              <a:t>(</a:t>
            </a:r>
            <a:r>
              <a:rPr lang="en-US" b="1" dirty="0"/>
              <a:t>OOP</a:t>
            </a:r>
            <a:r>
              <a:rPr lang="en-US" dirty="0"/>
              <a:t>) and they come together with some other OOP concepts like abstraction, interfaces, data encapsulation, inheritance, polymorphism and exception handling.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6C9655B-5B0E-4D75-A7B3-5FA4CE52153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136179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A0D5599D-1F79-4B4F-894F-FFB8AAF0705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331349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641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61#0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1#1" TargetMode="Externa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6.png"/><Relationship Id="rId4" Type="http://schemas.openxmlformats.org/officeDocument/2006/relationships/hyperlink" Target="https://softuni.b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Класове и обекти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https://about.softuni.bg/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4525" y="5335991"/>
            <a:ext cx="2979920" cy="460061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pic>
        <p:nvPicPr>
          <p:cNvPr id="1026" name="Picture 2" descr="https://miro.medium.com/max/630/0*sJcCz-q5pIZbgmsK.png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06000" y="1444585"/>
            <a:ext cx="5156992" cy="3634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93174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232713" y="1123354"/>
            <a:ext cx="9520317" cy="5274674"/>
          </a:xfrm>
        </p:spPr>
        <p:txBody>
          <a:bodyPr/>
          <a:lstStyle/>
          <a:p>
            <a:pPr>
              <a:buClr>
                <a:srgbClr val="234465"/>
              </a:buClr>
            </a:pPr>
            <a:r>
              <a:rPr lang="bg-BG" dirty="0"/>
              <a:t>Класът е </a:t>
            </a:r>
            <a:r>
              <a:rPr lang="bg-BG" b="1" dirty="0">
                <a:solidFill>
                  <a:schemeClr val="bg1"/>
                </a:solidFill>
              </a:rPr>
              <a:t>конкретна имплементация </a:t>
            </a:r>
            <a:r>
              <a:rPr lang="bg-BG" dirty="0"/>
              <a:t>на АТД (абстрактен тип данни)</a:t>
            </a:r>
          </a:p>
          <a:p>
            <a:pPr>
              <a:buClr>
                <a:srgbClr val="234465"/>
              </a:buClr>
            </a:pPr>
            <a:r>
              <a:rPr lang="bg-BG" dirty="0"/>
              <a:t>Класовете задават </a:t>
            </a:r>
            <a:r>
              <a:rPr lang="bg-BG" b="1" dirty="0">
                <a:solidFill>
                  <a:schemeClr val="bg1"/>
                </a:solidFill>
              </a:rPr>
              <a:t>структура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описване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br>
              <a:rPr lang="en-US" b="1" dirty="0">
                <a:solidFill>
                  <a:schemeClr val="bg1"/>
                </a:solidFill>
              </a:rPr>
            </a:b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на обекти</a:t>
            </a:r>
            <a:endParaRPr lang="en-US" dirty="0"/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459274" y="4226103"/>
            <a:ext cx="3290906" cy="21719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804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800" b="1">
                <a:solidFill>
                  <a:schemeClr val="bg1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0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/>
              <a:t>class Rectangle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  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6440910" y="3788347"/>
            <a:ext cx="2355090" cy="510609"/>
          </a:xfrm>
          <a:prstGeom prst="wedgeRoundRectCallout">
            <a:avLst>
              <a:gd name="adj1" fmla="val -66489"/>
              <a:gd name="adj2" fmla="val 660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Име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143292" y="5155551"/>
            <a:ext cx="2292708" cy="510609"/>
          </a:xfrm>
          <a:prstGeom prst="wedgeRoundRectCallout">
            <a:avLst>
              <a:gd name="adj1" fmla="val -77453"/>
              <a:gd name="adj2" fmla="val 381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Тяло на класа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AutoShape 6"/>
          <p:cNvSpPr>
            <a:spLocks noChangeArrowheads="1"/>
          </p:cNvSpPr>
          <p:nvPr/>
        </p:nvSpPr>
        <p:spPr bwMode="auto">
          <a:xfrm>
            <a:off x="2398776" y="3813911"/>
            <a:ext cx="2429564" cy="510609"/>
          </a:xfrm>
          <a:prstGeom prst="wedgeRoundRectCallout">
            <a:avLst>
              <a:gd name="adj1" fmla="val 62658"/>
              <a:gd name="adj2" fmla="val 52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Ключова дума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01F8AAF-4550-4656-8C27-0BC1DAF5FF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6349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20" grpId="0" animBg="1"/>
      <p:bldP spid="21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Създайте файл за класа: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Project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Add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 </a:t>
            </a:r>
            <a:r>
              <a:rPr lang="bg-BG" sz="3200" dirty="0">
                <a:sym typeface="Wingdings" panose="05000000000000000000" pitchFamily="2" charset="2"/>
              </a:rPr>
              <a:t>или:</a:t>
            </a:r>
            <a:br>
              <a:rPr lang="bg-BG" sz="3200" dirty="0">
                <a:sym typeface="Wingdings" panose="05000000000000000000" pitchFamily="2" charset="2"/>
              </a:rPr>
            </a:br>
            <a:r>
              <a:rPr lang="bg-BG" sz="3200" dirty="0">
                <a:sym typeface="Wingdings" panose="05000000000000000000" pitchFamily="2" charset="2"/>
              </a:rPr>
              <a:t>десен бутон на проекта: </a:t>
            </a:r>
            <a:r>
              <a:rPr lang="en-US" sz="3200" dirty="0"/>
              <a:t>[</a:t>
            </a:r>
            <a:r>
              <a:rPr lang="en-US" sz="3200" b="1" dirty="0">
                <a:solidFill>
                  <a:schemeClr val="bg1"/>
                </a:solidFill>
              </a:rPr>
              <a:t>Add</a:t>
            </a:r>
            <a:r>
              <a:rPr lang="en-US" sz="3200" dirty="0"/>
              <a:t>]</a:t>
            </a:r>
            <a:r>
              <a:rPr lang="en-US" sz="3200" dirty="0">
                <a:sym typeface="Wingdings" panose="05000000000000000000" pitchFamily="2" charset="2"/>
              </a:rPr>
              <a:t>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New</a:t>
            </a:r>
            <a:r>
              <a:rPr lang="en-US" sz="3200" dirty="0">
                <a:sym typeface="Wingdings" panose="05000000000000000000" pitchFamily="2" charset="2"/>
              </a:rPr>
              <a:t> 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Item</a:t>
            </a:r>
            <a:r>
              <a:rPr lang="en-US" sz="3200" dirty="0">
                <a:sym typeface="Wingdings" panose="05000000000000000000" pitchFamily="2" charset="2"/>
              </a:rPr>
              <a:t>]  [</a:t>
            </a:r>
            <a:r>
              <a:rPr lang="en-US" sz="3200" b="1" dirty="0">
                <a:solidFill>
                  <a:schemeClr val="bg1"/>
                </a:solidFill>
                <a:sym typeface="Wingdings" panose="05000000000000000000" pitchFamily="2" charset="2"/>
              </a:rPr>
              <a:t>Class</a:t>
            </a:r>
            <a:r>
              <a:rPr lang="en-US" sz="3200" dirty="0">
                <a:sym typeface="Wingdings" panose="05000000000000000000" pitchFamily="2" charset="2"/>
              </a:rPr>
              <a:t>]</a:t>
            </a: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>
              <a:sym typeface="Wingdings" panose="05000000000000000000" pitchFamily="2" charset="2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прост клас </a:t>
            </a:r>
            <a:r>
              <a:rPr lang="en-US" dirty="0"/>
              <a:t>Rectangle</a:t>
            </a: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3"/>
          <a:srcRect t="34928" r="35092"/>
          <a:stretch/>
        </p:blipFill>
        <p:spPr>
          <a:xfrm>
            <a:off x="7300856" y="2435798"/>
            <a:ext cx="2693449" cy="126880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" name="Picture 19"/>
          <p:cNvPicPr>
            <a:picLocks noChangeAspect="1"/>
          </p:cNvPicPr>
          <p:nvPr/>
        </p:nvPicPr>
        <p:blipFill rotWithShape="1">
          <a:blip r:embed="rId4"/>
          <a:srcRect l="13171" r="6223"/>
          <a:stretch/>
        </p:blipFill>
        <p:spPr>
          <a:xfrm>
            <a:off x="5070863" y="5073655"/>
            <a:ext cx="2355562" cy="1510854"/>
          </a:xfrm>
          <a:prstGeom prst="rect">
            <a:avLst/>
          </a:prstGeom>
          <a:ln>
            <a:solidFill>
              <a:schemeClr val="bg2">
                <a:lumMod val="65000"/>
              </a:schemeClr>
            </a:solidFill>
          </a:ln>
        </p:spPr>
      </p:pic>
      <p:pic>
        <p:nvPicPr>
          <p:cNvPr id="21" name="Picture 20"/>
          <p:cNvPicPr>
            <a:picLocks noChangeAspect="1"/>
          </p:cNvPicPr>
          <p:nvPr/>
        </p:nvPicPr>
        <p:blipFill rotWithShape="1">
          <a:blip r:embed="rId5"/>
          <a:srcRect t="42564"/>
          <a:stretch/>
        </p:blipFill>
        <p:spPr>
          <a:xfrm>
            <a:off x="2715260" y="2553219"/>
            <a:ext cx="4910342" cy="227041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7805556" y="5276711"/>
            <a:ext cx="2249414" cy="919090"/>
          </a:xfrm>
          <a:prstGeom prst="wedgeRoundRectCallout">
            <a:avLst>
              <a:gd name="adj1" fmla="val -74319"/>
              <a:gd name="adj2" fmla="val 556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Класът е в отделен файл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F6E375CF-D58C-4B0C-B94F-8F2C2691575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39108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5"/>
          <p:cNvSpPr>
            <a:spLocks noGrp="1"/>
          </p:cNvSpPr>
          <p:nvPr>
            <p:ph type="body" sz="quarter" idx="10"/>
          </p:nvPr>
        </p:nvSpPr>
        <p:spPr>
          <a:xfrm>
            <a:off x="2070487" y="1121745"/>
            <a:ext cx="10036620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Класовете се именуват със съществителни имена, използвайки </a:t>
            </a:r>
            <a:r>
              <a:rPr lang="en-GB" sz="3200" b="1" noProof="1">
                <a:solidFill>
                  <a:schemeClr val="bg1"/>
                </a:solidFill>
              </a:rPr>
              <a:t>PascalCase</a:t>
            </a: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dirty="0"/>
              <a:t>Използвайте</a:t>
            </a:r>
            <a:r>
              <a:rPr lang="en-US" sz="3200" dirty="0">
                <a:solidFill>
                  <a:schemeClr val="tx1">
                    <a:lumMod val="75000"/>
                  </a:schemeClr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съществителни имена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rgbClr val="234465"/>
              </a:buClr>
            </a:pPr>
            <a:r>
              <a:rPr lang="bg-BG" sz="3200" b="1" dirty="0">
                <a:solidFill>
                  <a:schemeClr val="bg1"/>
                </a:solidFill>
              </a:rPr>
              <a:t>Избягвайте абревиатури </a:t>
            </a:r>
            <a:r>
              <a:rPr lang="en-US" sz="3200" dirty="0"/>
              <a:t>(</a:t>
            </a:r>
            <a:r>
              <a:rPr lang="bg-BG" sz="3200" dirty="0"/>
              <a:t>с изключение на по-известните като</a:t>
            </a:r>
            <a:r>
              <a:rPr lang="en-US" sz="3200" dirty="0"/>
              <a:t> URL, HTTP, etc.)</a:t>
            </a: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Именуване на класове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437360" y="3980557"/>
            <a:ext cx="6561465" cy="110191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Dice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2437359" y="5215354"/>
            <a:ext cx="6561465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TPMF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bankaccount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class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bg1"/>
                </a:solidFill>
              </a:rPr>
              <a:t>intcalc</a:t>
            </a:r>
            <a:r>
              <a:rPr lang="en-US" sz="2799" dirty="0"/>
              <a:t> </a:t>
            </a:r>
            <a:r>
              <a:rPr lang="en-US" sz="2799" dirty="0">
                <a:solidFill>
                  <a:schemeClr val="tx1"/>
                </a:solidFill>
              </a:rPr>
              <a:t>{ … }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3505" y="4192637"/>
            <a:ext cx="760126" cy="760126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10866" y="5618991"/>
            <a:ext cx="772765" cy="772765"/>
          </a:xfrm>
          <a:prstGeom prst="rect">
            <a:avLst/>
          </a:prstGeom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CA68E43E-EB48-499A-9022-739903A638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noProof="0" dirty="0"/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C825A48F-D767-4D2A-8091-6C51785DEB23}"/>
              </a:ext>
            </a:extLst>
          </p:cNvPr>
          <p:cNvSpPr txBox="1">
            <a:spLocks/>
          </p:cNvSpPr>
          <p:nvPr/>
        </p:nvSpPr>
        <p:spPr>
          <a:xfrm>
            <a:off x="11905430" y="66594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457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692E1DE4-F1BF-4703-B82D-2299D106B21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Членовете</a:t>
            </a:r>
            <a:r>
              <a:rPr lang="en-US" sz="3599" dirty="0"/>
              <a:t> </a:t>
            </a:r>
            <a:r>
              <a:rPr lang="bg-BG" sz="3599" dirty="0"/>
              <a:t>се</a:t>
            </a:r>
            <a:r>
              <a:rPr lang="en-US" sz="3599" dirty="0"/>
              <a:t> </a:t>
            </a:r>
            <a:r>
              <a:rPr lang="bg-BG" sz="3599" b="1" dirty="0">
                <a:solidFill>
                  <a:schemeClr val="bg1"/>
                </a:solidFill>
              </a:rPr>
              <a:t>декларират</a:t>
            </a:r>
            <a:r>
              <a:rPr lang="en-US" sz="3599" dirty="0"/>
              <a:t> </a:t>
            </a:r>
            <a:r>
              <a:rPr lang="bg-BG" sz="3599" dirty="0"/>
              <a:t>вътре в класа</a:t>
            </a:r>
            <a:endParaRPr lang="bg-BG" sz="3599" b="1" dirty="0"/>
          </a:p>
          <a:p>
            <a:pPr>
              <a:buClr>
                <a:schemeClr val="tx1"/>
              </a:buClr>
            </a:pPr>
            <a:r>
              <a:rPr lang="bg-BG" sz="3599" dirty="0"/>
              <a:t>Членовете могат да бъдат</a:t>
            </a:r>
            <a:r>
              <a:rPr lang="en-GB" sz="3599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Полета</a:t>
            </a:r>
            <a:r>
              <a:rPr lang="en-GB" sz="3399" dirty="0"/>
              <a:t> (</a:t>
            </a:r>
            <a:r>
              <a:rPr lang="bg-BG" sz="3399" dirty="0"/>
              <a:t>данни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Свойства</a:t>
            </a:r>
            <a:br>
              <a:rPr lang="en-GB" sz="3399" dirty="0"/>
            </a:br>
            <a:r>
              <a:rPr lang="en-GB" sz="3399" dirty="0"/>
              <a:t>(</a:t>
            </a:r>
            <a:r>
              <a:rPr lang="bg-BG" sz="3399" dirty="0"/>
              <a:t>данни</a:t>
            </a:r>
            <a:r>
              <a:rPr lang="en-GB" sz="3399" dirty="0"/>
              <a:t> + </a:t>
            </a:r>
            <a:r>
              <a:rPr lang="bg-BG" sz="3399" dirty="0"/>
              <a:t>логика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Методи</a:t>
            </a:r>
            <a:r>
              <a:rPr lang="en-GB" sz="3399" dirty="0"/>
              <a:t> (</a:t>
            </a:r>
            <a:r>
              <a:rPr lang="bg-BG" sz="3399" dirty="0"/>
              <a:t>действия</a:t>
            </a:r>
            <a:r>
              <a:rPr lang="en-GB" sz="3399" dirty="0"/>
              <a:t>)</a:t>
            </a:r>
          </a:p>
          <a:p>
            <a:pPr lvl="1">
              <a:buClr>
                <a:schemeClr val="tx1"/>
              </a:buClr>
            </a:pPr>
            <a:r>
              <a:rPr lang="bg-BG" sz="3399" b="1" dirty="0">
                <a:solidFill>
                  <a:schemeClr val="bg1"/>
                </a:solidFill>
              </a:rPr>
              <a:t>Конструктори</a:t>
            </a:r>
            <a:endParaRPr lang="en-GB" sz="3399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399" dirty="0"/>
              <a:t>Други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Членове на класа</a:t>
            </a:r>
            <a:endParaRPr lang="en-US" dirty="0"/>
          </a:p>
        </p:txBody>
      </p:sp>
      <p:sp>
        <p:nvSpPr>
          <p:cNvPr id="7" name="Content Placeholder 2"/>
          <p:cNvSpPr txBox="1">
            <a:spLocks/>
          </p:cNvSpPr>
          <p:nvPr/>
        </p:nvSpPr>
        <p:spPr>
          <a:xfrm>
            <a:off x="1597172" y="137009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3399" dirty="0"/>
          </a:p>
        </p:txBody>
      </p:sp>
      <p:sp>
        <p:nvSpPr>
          <p:cNvPr id="8" name="Text Placeholder 5"/>
          <p:cNvSpPr txBox="1">
            <a:spLocks/>
          </p:cNvSpPr>
          <p:nvPr/>
        </p:nvSpPr>
        <p:spPr>
          <a:xfrm>
            <a:off x="4776956" y="2619211"/>
            <a:ext cx="6527437" cy="291116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/>
              <a:t>  </a:t>
            </a:r>
            <a:r>
              <a:rPr lang="en-US" sz="2799" noProof="1">
                <a:solidFill>
                  <a:schemeClr val="bg1"/>
                </a:solidFill>
              </a:rPr>
              <a:t>int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void CalcArea()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836159" y="3285309"/>
            <a:ext cx="1032757" cy="510645"/>
          </a:xfrm>
          <a:prstGeom prst="wedgeRoundRectCallout">
            <a:avLst>
              <a:gd name="adj1" fmla="val -92106"/>
              <a:gd name="adj2" fmla="val 5831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Поле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9943420" y="4732543"/>
            <a:ext cx="1422767" cy="510645"/>
          </a:xfrm>
          <a:prstGeom prst="wedgeRoundRectCallout">
            <a:avLst>
              <a:gd name="adj1" fmla="val -75010"/>
              <a:gd name="adj2" fmla="val -375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Метод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10341757" y="3819490"/>
            <a:ext cx="1586362" cy="510609"/>
          </a:xfrm>
          <a:prstGeom prst="wedgeRoundRectCallout">
            <a:avLst>
              <a:gd name="adj1" fmla="val -76617"/>
              <a:gd name="adj2" fmla="val 4099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Свойство</a:t>
            </a:r>
            <a:endParaRPr lang="en-US" sz="2399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5E869CB3-4B2F-446B-89EA-0972A85348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20452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4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4C76E51-83D5-4E64-93B3-65E79C8579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Класът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Rectangle</a:t>
            </a:r>
            <a:r>
              <a:rPr lang="en-US" dirty="0"/>
              <a:t> </a:t>
            </a:r>
            <a:r>
              <a:rPr lang="bg-BG" dirty="0"/>
              <a:t>съдържа свойствата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Width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Height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 </a:t>
            </a:r>
            <a:r>
              <a:rPr lang="en-US" dirty="0"/>
              <a:t>Rectangle (</a:t>
            </a:r>
            <a:r>
              <a:rPr lang="bg-BG" dirty="0"/>
              <a:t>правоъгълник) - пример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9A91566-5207-476C-8805-77E1DB473DE8}"/>
              </a:ext>
            </a:extLst>
          </p:cNvPr>
          <p:cNvGrpSpPr/>
          <p:nvPr/>
        </p:nvGrpSpPr>
        <p:grpSpPr>
          <a:xfrm>
            <a:off x="839750" y="2098190"/>
            <a:ext cx="10512503" cy="3490340"/>
            <a:chOff x="838380" y="1952550"/>
            <a:chExt cx="10515241" cy="3491249"/>
          </a:xfrm>
        </p:grpSpPr>
        <p:sp>
          <p:nvSpPr>
            <p:cNvPr id="7" name="Text Placeholder 5">
              <a:extLst>
                <a:ext uri="{FF2B5EF4-FFF2-40B4-BE49-F238E27FC236}">
                  <a16:creationId xmlns:a16="http://schemas.microsoft.com/office/drawing/2014/main" id="{70D168AA-1A30-467F-8C29-B77647C67BA4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1952550"/>
              <a:ext cx="10515241" cy="711450"/>
            </a:xfrm>
            <a:prstGeom prst="rect">
              <a:avLst/>
            </a:prstGeom>
            <a:solidFill>
              <a:srgbClr val="ADB4C3">
                <a:alpha val="69804"/>
              </a:srgb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 algn="ctr"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Rectangle.cs</a:t>
              </a:r>
            </a:p>
          </p:txBody>
        </p:sp>
        <p:sp>
          <p:nvSpPr>
            <p:cNvPr id="8" name="Text Placeholder 5">
              <a:extLst>
                <a:ext uri="{FF2B5EF4-FFF2-40B4-BE49-F238E27FC236}">
                  <a16:creationId xmlns:a16="http://schemas.microsoft.com/office/drawing/2014/main" id="{235CD32C-962D-4320-B6DB-FF7C122AFD4C}"/>
                </a:ext>
              </a:extLst>
            </p:cNvPr>
            <p:cNvSpPr txBox="1">
              <a:spLocks/>
            </p:cNvSpPr>
            <p:nvPr/>
          </p:nvSpPr>
          <p:spPr>
            <a:xfrm>
              <a:off x="838380" y="2664000"/>
              <a:ext cx="10515241" cy="2779799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>
              <a:defPPr>
                <a:defRPr lang="en-US"/>
              </a:defPPr>
              <a:lvl1pPr indent="0" defTabSz="1218438" latinLnBrk="0">
                <a:lnSpc>
                  <a:spcPct val="100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None/>
                <a:defRPr sz="2200" b="1">
                  <a:solidFill>
                    <a:schemeClr val="tx1">
                      <a:lumMod val="75000"/>
                    </a:schemeClr>
                  </a:solidFill>
                  <a:effectLst/>
                  <a:latin typeface="Consolas" pitchFamily="49" charset="0"/>
                  <a:cs typeface="Consolas" pitchFamily="49" charset="0"/>
                </a:defRPr>
              </a:lvl1pPr>
              <a:lvl2pPr marL="989981" indent="-380762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3198"/>
              </a:lvl2pPr>
              <a:lvl3pPr marL="1523048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998"/>
              </a:lvl3pPr>
              <a:lvl4pPr marL="2132267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798"/>
              </a:lvl4pPr>
              <a:lvl5pPr marL="2741485" indent="-304610" defTabSz="1218438" latinLnBrk="0">
                <a:lnSpc>
                  <a:spcPct val="105000"/>
                </a:lnSpc>
                <a:spcBef>
                  <a:spcPts val="600"/>
                </a:spcBef>
                <a:spcAft>
                  <a:spcPts val="600"/>
                </a:spcAft>
                <a:buFont typeface="Wingdings" panose="05000000000000000000" pitchFamily="2" charset="2"/>
                <a:buChar char="§"/>
                <a:defRPr sz="2598"/>
              </a:lvl5pPr>
              <a:lvl6pPr marL="335070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6pPr>
              <a:lvl7pPr marL="3959924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7pPr>
              <a:lvl8pPr marL="4569143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8pPr>
              <a:lvl9pPr marL="5178362" indent="-304610" defTabSz="1218438" latinLnBrk="0">
                <a:spcBef>
                  <a:spcPct val="20000"/>
                </a:spcBef>
                <a:buFont typeface="Arial" pitchFamily="34" charset="0"/>
                <a:buChar char="•"/>
                <a:defRPr sz="2665"/>
              </a:lvl9pPr>
            </a:lstStyle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bg1"/>
                  </a:solidFill>
                </a:rPr>
                <a:t>class</a:t>
              </a:r>
              <a:r>
                <a:rPr lang="en-US" sz="3199" noProof="1">
                  <a:solidFill>
                    <a:schemeClr val="tx1"/>
                  </a:solidFill>
                </a:rPr>
                <a:t> Rectangle 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{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Width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  public int Height { get; set; }</a:t>
              </a:r>
            </a:p>
            <a:p>
              <a:pPr>
                <a:lnSpc>
                  <a:spcPct val="105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lang="en-US" sz="3199" noProof="1">
                  <a:solidFill>
                    <a:schemeClr val="tx1"/>
                  </a:solidFill>
                </a:rPr>
                <a:t>}</a:t>
              </a:r>
            </a:p>
          </p:txBody>
        </p:sp>
      </p:grpSp>
      <p:sp>
        <p:nvSpPr>
          <p:cNvPr id="10" name="Slide Number">
            <a:extLst>
              <a:ext uri="{FF2B5EF4-FFF2-40B4-BE49-F238E27FC236}">
                <a16:creationId xmlns:a16="http://schemas.microsoft.com/office/drawing/2014/main" id="{4CE5B651-07CF-48CE-B9C4-573BA25096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6124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26BC05-E836-4E1D-AAF8-AD5C1F8B74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b="1" dirty="0">
                <a:solidFill>
                  <a:schemeClr val="bg1"/>
                </a:solidFill>
              </a:rPr>
              <a:t>множество инстанции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bg-BG" dirty="0"/>
              <a:t>обекти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обект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536571" y="2014387"/>
            <a:ext cx="11123418" cy="444887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class Program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public static void Main() 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  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firstRect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/>
              <a:t>    </a:t>
            </a:r>
            <a:r>
              <a:rPr lang="en-US" sz="2999" noProof="1">
                <a:solidFill>
                  <a:schemeClr val="tx1"/>
                </a:solidFill>
              </a:rPr>
              <a:t>Rectangle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secondRect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=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bg1"/>
                </a:solidFill>
              </a:rPr>
              <a:t>new</a:t>
            </a:r>
            <a:r>
              <a:rPr lang="en-US" sz="2999" noProof="1"/>
              <a:t> </a:t>
            </a:r>
            <a:r>
              <a:rPr lang="en-US" sz="2999" noProof="1">
                <a:solidFill>
                  <a:schemeClr val="tx1"/>
                </a:solidFill>
              </a:rPr>
              <a:t>Rectangle();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9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4609800" y="5442093"/>
            <a:ext cx="3736200" cy="919090"/>
          </a:xfrm>
          <a:prstGeom prst="wedgeRoundRectCallout">
            <a:avLst>
              <a:gd name="adj1" fmla="val -62717"/>
              <a:gd name="adj2" fmla="val -612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Променливата пази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референция</a:t>
            </a:r>
            <a:r>
              <a:rPr lang="bg-BG" sz="2399" b="1" dirty="0">
                <a:solidFill>
                  <a:schemeClr val="bg2"/>
                </a:solidFill>
              </a:rPr>
              <a:t> към обекта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6782822" y="3274675"/>
            <a:ext cx="4488178" cy="919090"/>
          </a:xfrm>
          <a:prstGeom prst="wedgeRoundRectCallout">
            <a:avLst>
              <a:gd name="adj1" fmla="val -61552"/>
              <a:gd name="adj2" fmla="val 566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Използвайте ключовата дума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bg-BG" sz="2399" b="1" dirty="0">
                <a:solidFill>
                  <a:schemeClr val="bg2"/>
                </a:solidFill>
              </a:rPr>
              <a:t>, за да създадете 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39F43DE-AA6B-4710-A24C-A6885E0787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5222BFDB-0953-44FD-ACB0-8DD83257ADB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348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2C6F2A-6923-4AEB-9946-172C8FCC998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Декларирането на променлива създава </a:t>
            </a:r>
            <a:r>
              <a:rPr lang="bg-BG" sz="3200" b="1" dirty="0">
                <a:solidFill>
                  <a:schemeClr val="bg1"/>
                </a:solidFill>
              </a:rPr>
              <a:t>референция</a:t>
            </a:r>
            <a:r>
              <a:rPr lang="en-GB" sz="3200" dirty="0"/>
              <a:t> </a:t>
            </a:r>
            <a:r>
              <a:rPr lang="bg-BG" sz="3200" dirty="0"/>
              <a:t>в стека</a:t>
            </a:r>
            <a:endParaRPr lang="en-GB" sz="3200" dirty="0"/>
          </a:p>
          <a:p>
            <a:r>
              <a:rPr lang="bg-BG" sz="3200" dirty="0"/>
              <a:t>Ключовата дума</a:t>
            </a:r>
            <a:r>
              <a:rPr lang="en-GB" sz="3200" dirty="0"/>
              <a:t> new </a:t>
            </a:r>
            <a:r>
              <a:rPr lang="bg-BG" sz="3200" dirty="0"/>
              <a:t>заделя място</a:t>
            </a:r>
            <a:r>
              <a:rPr lang="en-GB" sz="3200" dirty="0"/>
              <a:t> </a:t>
            </a:r>
            <a:r>
              <a:rPr lang="bg-BG" sz="3200" dirty="0"/>
              <a:t>в динамичната памет (</a:t>
            </a:r>
            <a:r>
              <a:rPr lang="en-US" sz="3200" b="1" dirty="0">
                <a:solidFill>
                  <a:schemeClr val="bg1"/>
                </a:solidFill>
              </a:rPr>
              <a:t>heap</a:t>
            </a:r>
            <a:r>
              <a:rPr lang="en-US" sz="3200" dirty="0"/>
              <a:t>)</a:t>
            </a:r>
            <a:endParaRPr lang="en-GB" sz="3200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57F15D21-5529-40B4-9291-188B5C8B6E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Референция към обекта</a:t>
            </a:r>
            <a:endParaRPr lang="en-GB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17BD68F0-758B-4163-A837-7D5EC2E3C43F}"/>
              </a:ext>
            </a:extLst>
          </p:cNvPr>
          <p:cNvSpPr txBox="1">
            <a:spLocks/>
          </p:cNvSpPr>
          <p:nvPr/>
        </p:nvSpPr>
        <p:spPr>
          <a:xfrm>
            <a:off x="2766000" y="2934000"/>
            <a:ext cx="7657005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firstRect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tx1"/>
                </a:solidFill>
              </a:rPr>
              <a:t>=</a:t>
            </a:r>
            <a:r>
              <a:rPr lang="en-US" sz="2599" noProof="1"/>
              <a:t> </a:t>
            </a:r>
            <a:r>
              <a:rPr lang="en-US" sz="2599" noProof="1">
                <a:solidFill>
                  <a:schemeClr val="bg1"/>
                </a:solidFill>
              </a:rPr>
              <a:t>new</a:t>
            </a:r>
            <a:r>
              <a:rPr lang="en-US" sz="25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Rectangle</a:t>
            </a:r>
            <a:r>
              <a:rPr lang="en-US" sz="2599" noProof="1">
                <a:solidFill>
                  <a:schemeClr val="tx1"/>
                </a:solidFill>
              </a:rPr>
              <a:t>();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8C62C54C-D5DC-4428-A5D5-C276FE740010}"/>
              </a:ext>
            </a:extLst>
          </p:cNvPr>
          <p:cNvGrpSpPr/>
          <p:nvPr/>
        </p:nvGrpSpPr>
        <p:grpSpPr>
          <a:xfrm>
            <a:off x="2805694" y="3880087"/>
            <a:ext cx="7627590" cy="2451682"/>
            <a:chOff x="720662" y="3505199"/>
            <a:chExt cx="6014166" cy="2055945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3151D2A-9670-4778-AA2E-3E5751AB9E40}"/>
                </a:ext>
              </a:extLst>
            </p:cNvPr>
            <p:cNvSpPr/>
            <p:nvPr/>
          </p:nvSpPr>
          <p:spPr bwMode="auto">
            <a:xfrm>
              <a:off x="3727416" y="3505692"/>
              <a:ext cx="3007412" cy="2055414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508F683C-6834-4508-82E0-3F2EED68AC86}"/>
                </a:ext>
              </a:extLst>
            </p:cNvPr>
            <p:cNvSpPr/>
            <p:nvPr/>
          </p:nvSpPr>
          <p:spPr bwMode="auto">
            <a:xfrm>
              <a:off x="3829482" y="3572002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Heap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E1E95FC-7CD2-4290-85A8-A030D230C470}"/>
                </a:ext>
              </a:extLst>
            </p:cNvPr>
            <p:cNvSpPr/>
            <p:nvPr/>
          </p:nvSpPr>
          <p:spPr bwMode="auto">
            <a:xfrm>
              <a:off x="720662" y="3505199"/>
              <a:ext cx="3007412" cy="2055945"/>
            </a:xfrm>
            <a:prstGeom prst="rect">
              <a:avLst/>
            </a:prstGeom>
            <a:solidFill>
              <a:schemeClr val="dk2">
                <a:alpha val="15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997C3D8-362F-4C40-B485-2C8013A01888}"/>
                </a:ext>
              </a:extLst>
            </p:cNvPr>
            <p:cNvSpPr/>
            <p:nvPr/>
          </p:nvSpPr>
          <p:spPr bwMode="auto">
            <a:xfrm>
              <a:off x="822728" y="3571509"/>
              <a:ext cx="2819400" cy="6096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</a:rPr>
                <a:t>Stack</a:t>
              </a:r>
              <a:endParaRPr lang="en-US" sz="2799" b="1" dirty="0">
                <a:solidFill>
                  <a:srgbClr val="FFFFFF"/>
                </a:solidFill>
              </a:endParaRPr>
            </a:p>
          </p:txBody>
        </p: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6D9F11-A45E-49B9-A380-F140072BD888}"/>
                </a:ext>
              </a:extLst>
            </p:cNvPr>
            <p:cNvGrpSpPr/>
            <p:nvPr/>
          </p:nvGrpSpPr>
          <p:grpSpPr>
            <a:xfrm>
              <a:off x="827285" y="4149121"/>
              <a:ext cx="5574933" cy="1231526"/>
              <a:chOff x="5972435" y="1938829"/>
              <a:chExt cx="5574933" cy="123152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9F71EB8-FE14-4A73-B05F-AC2923500C4E}"/>
                  </a:ext>
                </a:extLst>
              </p:cNvPr>
              <p:cNvSpPr/>
              <p:nvPr/>
            </p:nvSpPr>
            <p:spPr bwMode="auto">
              <a:xfrm>
                <a:off x="6116493" y="2407653"/>
                <a:ext cx="1952991" cy="762702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US" sz="2399" b="1" noProof="1">
                    <a:solidFill>
                      <a:srgbClr val="FFFFFF"/>
                    </a:solidFill>
                  </a:rPr>
                  <a:t>firstRect</a:t>
                </a:r>
              </a:p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(1540e19d)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7F7D310-CAC6-46A2-9711-5AAC39E0D43B}"/>
                  </a:ext>
                </a:extLst>
              </p:cNvPr>
              <p:cNvSpPr txBox="1"/>
              <p:nvPr/>
            </p:nvSpPr>
            <p:spPr>
              <a:xfrm>
                <a:off x="5972435" y="1938829"/>
                <a:ext cx="1120395" cy="50641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vert="horz" wrap="square" lIns="143963" tIns="107972" rIns="143963" bIns="107972" rtlCol="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buClr>
                    <a:schemeClr val="accent5">
                      <a:lumMod val="40000"/>
                      <a:lumOff val="60000"/>
                    </a:schemeClr>
                  </a:buClr>
                  <a:buSzPct val="70000"/>
                </a:pPr>
                <a:r>
                  <a:rPr lang="en-GB" sz="2399" b="1" dirty="0"/>
                  <a:t>object</a:t>
                </a:r>
                <a:endParaRPr lang="en-US" sz="2399" b="1" dirty="0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51D39D34-16BE-44E5-B67D-FF1F573C2C80}"/>
                  </a:ext>
                </a:extLst>
              </p:cNvPr>
              <p:cNvSpPr/>
              <p:nvPr/>
            </p:nvSpPr>
            <p:spPr bwMode="auto">
              <a:xfrm>
                <a:off x="9741966" y="2407650"/>
                <a:ext cx="1805402" cy="762704"/>
              </a:xfrm>
              <a:prstGeom prst="rect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r>
                  <a:rPr lang="en-GB" sz="2399" b="1" dirty="0">
                    <a:solidFill>
                      <a:srgbClr val="FFFFFF"/>
                    </a:solidFill>
                  </a:rPr>
                  <a:t>Width = </a:t>
                </a:r>
                <a:r>
                  <a:rPr lang="bg-BG" sz="2399" b="1" dirty="0">
                    <a:solidFill>
                      <a:srgbClr val="FFFFFF"/>
                    </a:solidFill>
                  </a:rPr>
                  <a:t>0</a:t>
                </a:r>
                <a:endParaRPr lang="en-GB" sz="2399" b="1" dirty="0">
                  <a:solidFill>
                    <a:srgbClr val="FFFFFF"/>
                  </a:solidFill>
                </a:endParaRPr>
              </a:p>
              <a:p>
                <a:pPr algn="ctr"/>
                <a:r>
                  <a:rPr lang="en-US" sz="2399" b="1" dirty="0">
                    <a:solidFill>
                      <a:srgbClr val="FFFFFF"/>
                    </a:solidFill>
                  </a:rPr>
                  <a:t>Height</a:t>
                </a:r>
                <a:r>
                  <a:rPr lang="en-GB" sz="2399" b="1" dirty="0">
                    <a:solidFill>
                      <a:srgbClr val="FFFFFF"/>
                    </a:solidFill>
                  </a:rPr>
                  <a:t> = 0</a:t>
                </a:r>
                <a:endParaRPr lang="en-US" sz="2399" b="1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8" name="Right Arrow 7">
                <a:extLst>
                  <a:ext uri="{FF2B5EF4-FFF2-40B4-BE49-F238E27FC236}">
                    <a16:creationId xmlns:a16="http://schemas.microsoft.com/office/drawing/2014/main" id="{731541BC-4068-4708-9C69-AA2C883CB3E5}"/>
                  </a:ext>
                </a:extLst>
              </p:cNvPr>
              <p:cNvSpPr/>
              <p:nvPr/>
            </p:nvSpPr>
            <p:spPr>
              <a:xfrm>
                <a:off x="8347545" y="2598503"/>
                <a:ext cx="1121412" cy="381000"/>
              </a:xfrm>
              <a:prstGeom prst="rightArrow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3599" b="1" dirty="0"/>
              </a:p>
            </p:txBody>
          </p:sp>
        </p:grpSp>
      </p:grpSp>
      <p:sp>
        <p:nvSpPr>
          <p:cNvPr id="20" name="Slide Number">
            <a:extLst>
              <a:ext uri="{FF2B5EF4-FFF2-40B4-BE49-F238E27FC236}">
                <a16:creationId xmlns:a16="http://schemas.microsoft.com/office/drawing/2014/main" id="{40550814-1DA3-44D9-936E-A5213CA3D1A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6642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9533EDB-7282-41FF-9EE7-9C67A9275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прост метод в клас</a:t>
            </a:r>
            <a:endParaRPr lang="en-US" dirty="0"/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235CD32C-962D-4320-B6DB-FF7C122AFD4C}"/>
              </a:ext>
            </a:extLst>
          </p:cNvPr>
          <p:cNvSpPr txBox="1">
            <a:spLocks/>
          </p:cNvSpPr>
          <p:nvPr/>
        </p:nvSpPr>
        <p:spPr>
          <a:xfrm>
            <a:off x="839750" y="1449517"/>
            <a:ext cx="10512503" cy="49788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0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class Rectangle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Width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int Height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string Color { get; set;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endParaRPr lang="en-US" sz="1600" noProof="1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rgbClr val="E68E00"/>
                </a:solidFill>
              </a:rPr>
              <a:t>public int CalcArea()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  return Width *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rgbClr val="E68E00"/>
                </a:solidFill>
              </a:rPr>
              <a:t> 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D249F19-ACAB-484F-B6DE-6F761F282E2F}"/>
              </a:ext>
            </a:extLst>
          </p:cNvPr>
          <p:cNvSpPr/>
          <p:nvPr/>
        </p:nvSpPr>
        <p:spPr bwMode="auto">
          <a:xfrm>
            <a:off x="1237266" y="3978799"/>
            <a:ext cx="5398594" cy="1989204"/>
          </a:xfrm>
          <a:prstGeom prst="roundRect">
            <a:avLst>
              <a:gd name="adj" fmla="val 3877"/>
            </a:avLst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4B1E5CB1-70FB-4B19-8043-D760FC9A3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0778" y="4092275"/>
            <a:ext cx="3825222" cy="919090"/>
          </a:xfrm>
          <a:prstGeom prst="wedgeRoundRectCallout">
            <a:avLst>
              <a:gd name="adj1" fmla="val -73237"/>
              <a:gd name="adj2" fmla="val 401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2"/>
                </a:solidFill>
              </a:rPr>
              <a:t>Методите дефинират действия в класовете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064B3BA4-5DBA-44A5-B27D-F52CEB8B16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7905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Обектът</a:t>
            </a:r>
            <a:r>
              <a:rPr lang="en-US" sz="3000" dirty="0"/>
              <a:t> </a:t>
            </a:r>
            <a:r>
              <a:rPr lang="bg-BG" sz="3000" dirty="0"/>
              <a:t>е единична</a:t>
            </a:r>
            <a:br>
              <a:rPr lang="bg-BG" sz="3000" dirty="0"/>
            </a:b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en-US" sz="3000" dirty="0"/>
              <a:t> </a:t>
            </a:r>
            <a:r>
              <a:rPr lang="bg-BG" sz="3000" dirty="0"/>
              <a:t>на класа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Класовете задават </a:t>
            </a:r>
            <a:r>
              <a:rPr lang="bg-BG" sz="3000" b="1" dirty="0">
                <a:solidFill>
                  <a:schemeClr val="bg1"/>
                </a:solidFill>
              </a:rPr>
              <a:t>структура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</a:t>
            </a:r>
            <a:r>
              <a:rPr lang="bg-BG" sz="3000" dirty="0"/>
              <a:t>създаване на</a:t>
            </a:r>
            <a:r>
              <a:rPr lang="en-GB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обекти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Разлика между класове и обекти</a:t>
            </a:r>
            <a:endParaRPr lang="en-US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D895F57-D02F-4EE3-AD4D-1DE16E8F590D}"/>
              </a:ext>
            </a:extLst>
          </p:cNvPr>
          <p:cNvGrpSpPr/>
          <p:nvPr/>
        </p:nvGrpSpPr>
        <p:grpSpPr>
          <a:xfrm>
            <a:off x="402033" y="2627988"/>
            <a:ext cx="2772771" cy="2862811"/>
            <a:chOff x="455610" y="2077297"/>
            <a:chExt cx="2562694" cy="2863557"/>
          </a:xfrm>
        </p:grpSpPr>
        <p:sp>
          <p:nvSpPr>
            <p:cNvPr id="37" name="Rectangle 3">
              <a:extLst>
                <a:ext uri="{FF2B5EF4-FFF2-40B4-BE49-F238E27FC236}">
                  <a16:creationId xmlns:a16="http://schemas.microsoft.com/office/drawing/2014/main" id="{BBD8BC52-6E73-4EA0-B5F3-1FB28FEA2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1" y="2077297"/>
              <a:ext cx="2562692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class</a:t>
              </a:r>
            </a:p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Rectangle</a:t>
              </a:r>
            </a:p>
          </p:txBody>
        </p:sp>
        <p:sp>
          <p:nvSpPr>
            <p:cNvPr id="38" name="Rectangle 4">
              <a:extLst>
                <a:ext uri="{FF2B5EF4-FFF2-40B4-BE49-F238E27FC236}">
                  <a16:creationId xmlns:a16="http://schemas.microsoft.com/office/drawing/2014/main" id="{59197B43-9E20-4052-9527-37CCE72766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2" y="3078773"/>
              <a:ext cx="2562692" cy="126268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Height: 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Color: string</a:t>
              </a:r>
            </a:p>
          </p:txBody>
        </p:sp>
        <p:sp>
          <p:nvSpPr>
            <p:cNvPr id="39" name="Rectangle 4">
              <a:extLst>
                <a:ext uri="{FF2B5EF4-FFF2-40B4-BE49-F238E27FC236}">
                  <a16:creationId xmlns:a16="http://schemas.microsoft.com/office/drawing/2014/main" id="{D8395426-79BA-4994-845E-6F70F9789C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5610" y="4344782"/>
              <a:ext cx="256269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CalcArea(…)</a:t>
              </a:r>
            </a:p>
          </p:txBody>
        </p:sp>
      </p:grpSp>
      <p:sp>
        <p:nvSpPr>
          <p:cNvPr id="40" name="AutoShape 6">
            <a:extLst>
              <a:ext uri="{FF2B5EF4-FFF2-40B4-BE49-F238E27FC236}">
                <a16:creationId xmlns:a16="http://schemas.microsoft.com/office/drawing/2014/main" id="{5A54C04E-1A44-4870-BF44-9E6A97520C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4603643"/>
            <a:ext cx="2085827" cy="919090"/>
          </a:xfrm>
          <a:prstGeom prst="wedgeRoundRectCallout">
            <a:avLst>
              <a:gd name="adj1" fmla="val -74340"/>
              <a:gd name="adj2" fmla="val 221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1" name="AutoShape 6">
            <a:extLst>
              <a:ext uri="{FF2B5EF4-FFF2-40B4-BE49-F238E27FC236}">
                <a16:creationId xmlns:a16="http://schemas.microsoft.com/office/drawing/2014/main" id="{2715C0C5-9996-4DFD-BD31-B543545216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77042" y="2918356"/>
            <a:ext cx="2019192" cy="510645"/>
          </a:xfrm>
          <a:prstGeom prst="wedgeRoundRectCallout">
            <a:avLst>
              <a:gd name="adj1" fmla="val -64094"/>
              <a:gd name="adj2" fmla="val 268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E22B0B52-7382-4C6B-8CB9-46D5692FDC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6774" y="3789000"/>
            <a:ext cx="2567426" cy="510609"/>
          </a:xfrm>
          <a:prstGeom prst="wedgeRoundRectCallout">
            <a:avLst>
              <a:gd name="adj1" fmla="val -62537"/>
              <a:gd name="adj2" fmla="val 304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класа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490C29E0-9F4A-49B3-8426-92DE60BCAE72}"/>
              </a:ext>
            </a:extLst>
          </p:cNvPr>
          <p:cNvGrpSpPr/>
          <p:nvPr/>
        </p:nvGrpSpPr>
        <p:grpSpPr>
          <a:xfrm>
            <a:off x="7085743" y="2627987"/>
            <a:ext cx="3766810" cy="2362205"/>
            <a:chOff x="9294811" y="1741724"/>
            <a:chExt cx="2705081" cy="2362820"/>
          </a:xfrm>
        </p:grpSpPr>
        <p:sp>
          <p:nvSpPr>
            <p:cNvPr id="49" name="Rectangle 3">
              <a:extLst>
                <a:ext uri="{FF2B5EF4-FFF2-40B4-BE49-F238E27FC236}">
                  <a16:creationId xmlns:a16="http://schemas.microsoft.com/office/drawing/2014/main" id="{E48F9505-A2DF-4CC4-9341-A17A14D075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1741724"/>
              <a:ext cx="270508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solidFill>
                    <a:schemeClr val="bg1"/>
                  </a:solidFill>
                  <a:latin typeface="Consolas" panose="020B0609020204030204" pitchFamily="49" charset="0"/>
                </a:rPr>
                <a:t>firstRect</a:t>
              </a:r>
              <a:endParaRPr lang="en-US" sz="2799" b="1" noProof="1">
                <a:latin typeface="Consolas" panose="020B0609020204030204" pitchFamily="49" charset="0"/>
              </a:endParaRPr>
            </a:p>
          </p:txBody>
        </p:sp>
        <p:sp>
          <p:nvSpPr>
            <p:cNvPr id="50" name="Rectangle 4">
              <a:extLst>
                <a:ext uri="{FF2B5EF4-FFF2-40B4-BE49-F238E27FC236}">
                  <a16:creationId xmlns:a16="http://schemas.microsoft.com/office/drawing/2014/main" id="{A0979492-051C-4873-9AFB-D71CF15B4D3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1" y="2743199"/>
              <a:ext cx="2705081" cy="136134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Width = 6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Height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Color = "blue"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799" b="1" noProof="1">
                <a:latin typeface="Consolas" panose="020B0609020204030204" pitchFamily="49" charset="0"/>
              </a:endParaRPr>
            </a:p>
          </p:txBody>
        </p:sp>
      </p:grpSp>
      <p:sp>
        <p:nvSpPr>
          <p:cNvPr id="51" name="AutoShape 6">
            <a:extLst>
              <a:ext uri="{FF2B5EF4-FFF2-40B4-BE49-F238E27FC236}">
                <a16:creationId xmlns:a16="http://schemas.microsoft.com/office/drawing/2014/main" id="{A1BF36D3-4E75-4694-85F5-57C66BCD78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94726" y="2447033"/>
            <a:ext cx="1352148" cy="919090"/>
          </a:xfrm>
          <a:prstGeom prst="wedgeRoundRectCallout">
            <a:avLst>
              <a:gd name="adj1" fmla="val -71170"/>
              <a:gd name="adj2" fmla="val 35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Име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2" name="AutoShape 6">
            <a:extLst>
              <a:ext uri="{FF2B5EF4-FFF2-40B4-BE49-F238E27FC236}">
                <a16:creationId xmlns:a16="http://schemas.microsoft.com/office/drawing/2014/main" id="{2E58BB50-BA66-4FF7-8A4D-A0BD48C94B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90749" y="3878507"/>
            <a:ext cx="1523604" cy="919090"/>
          </a:xfrm>
          <a:prstGeom prst="wedgeRoundRectCallout">
            <a:avLst>
              <a:gd name="adj1" fmla="val -76980"/>
              <a:gd name="adj2" fmla="val -838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bg-BG" sz="2399" b="1" dirty="0">
                <a:solidFill>
                  <a:schemeClr val="bg2"/>
                </a:solidFill>
              </a:rPr>
              <a:t>на обекта</a:t>
            </a:r>
            <a:endParaRPr lang="bg-BG" sz="2399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8" name="Slide Number">
            <a:extLst>
              <a:ext uri="{FF2B5EF4-FFF2-40B4-BE49-F238E27FC236}">
                <a16:creationId xmlns:a16="http://schemas.microsoft.com/office/drawing/2014/main" id="{442A997C-EBD1-4202-836A-458F65DBEAD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0674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41" grpId="0" animBg="1"/>
      <p:bldP spid="42" grpId="0" animBg="1"/>
      <p:bldP spid="51" grpId="0" animBg="1"/>
      <p:bldP spid="52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241CAF-69CC-4F31-B668-E48842837BB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85234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100" b="1" dirty="0">
                <a:solidFill>
                  <a:schemeClr val="bg1"/>
                </a:solidFill>
              </a:rPr>
              <a:t>Обектно-ориентираното програмиране</a:t>
            </a:r>
            <a:r>
              <a:rPr lang="en-US" sz="3100" dirty="0"/>
              <a:t> </a:t>
            </a:r>
            <a:r>
              <a:rPr lang="bg-BG" sz="3100" dirty="0"/>
              <a:t>(ООП) е концепция за моделиране на ситуации от реалния живот чрез </a:t>
            </a:r>
            <a:r>
              <a:rPr lang="bg-BG" sz="3100" b="1" dirty="0">
                <a:solidFill>
                  <a:schemeClr val="bg1"/>
                </a:solidFill>
              </a:rPr>
              <a:t>класове</a:t>
            </a:r>
            <a:r>
              <a:rPr lang="en-US" sz="3100" dirty="0"/>
              <a:t> </a:t>
            </a:r>
            <a:r>
              <a:rPr lang="bg-BG" sz="3100" dirty="0"/>
              <a:t>и</a:t>
            </a:r>
            <a:r>
              <a:rPr lang="en-US" sz="3100" dirty="0"/>
              <a:t> </a:t>
            </a:r>
            <a:r>
              <a:rPr lang="bg-BG" sz="3100" b="1" dirty="0">
                <a:solidFill>
                  <a:schemeClr val="bg1"/>
                </a:solidFill>
              </a:rPr>
              <a:t>обекти</a:t>
            </a:r>
            <a:endParaRPr lang="en-US" sz="31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6C84298-C4A6-45F5-99C7-F6F8F8CF7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Обектно-ориентирано програмиране (ООП)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6ABCCC77-58FE-4EA6-BFA0-B60315CB6993}"/>
              </a:ext>
            </a:extLst>
          </p:cNvPr>
          <p:cNvSpPr txBox="1">
            <a:spLocks/>
          </p:cNvSpPr>
          <p:nvPr/>
        </p:nvSpPr>
        <p:spPr>
          <a:xfrm>
            <a:off x="562442" y="2709187"/>
            <a:ext cx="5955652" cy="349502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>
                <a:solidFill>
                  <a:schemeClr val="bg1"/>
                </a:solidFill>
              </a:rPr>
              <a:t>class</a:t>
            </a:r>
            <a:r>
              <a:rPr lang="en-US" sz="2399" dirty="0">
                <a:solidFill>
                  <a:schemeClr val="tx1"/>
                </a:solidFill>
              </a:rPr>
              <a:t> Rectangle {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Width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Height { get; set; }</a:t>
            </a:r>
          </a:p>
          <a:p>
            <a:r>
              <a:rPr lang="en-US" sz="2399" dirty="0">
                <a:solidFill>
                  <a:schemeClr val="tx1"/>
                </a:solidFill>
              </a:rPr>
              <a:t>  public int CalcArea() {</a:t>
            </a:r>
            <a:br>
              <a:rPr lang="en-US" sz="2399" dirty="0">
                <a:solidFill>
                  <a:schemeClr val="tx1"/>
                </a:solidFill>
              </a:rPr>
            </a:br>
            <a:r>
              <a:rPr lang="en-US" sz="2399" dirty="0">
                <a:solidFill>
                  <a:schemeClr val="tx1"/>
                </a:solidFill>
              </a:rPr>
              <a:t>    return width * height;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300"/>
              </a:spcBef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BB672B2-0B8F-467B-BC1B-CD8AA931E34D}"/>
              </a:ext>
            </a:extLst>
          </p:cNvPr>
          <p:cNvSpPr/>
          <p:nvPr/>
        </p:nvSpPr>
        <p:spPr bwMode="auto">
          <a:xfrm>
            <a:off x="9172578" y="5091567"/>
            <a:ext cx="2519344" cy="1079719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7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60BBC6C-CB4A-4D54-AD11-486CF121E5FA}"/>
              </a:ext>
            </a:extLst>
          </p:cNvPr>
          <p:cNvSpPr/>
          <p:nvPr/>
        </p:nvSpPr>
        <p:spPr bwMode="auto">
          <a:xfrm>
            <a:off x="9470121" y="2709189"/>
            <a:ext cx="2159438" cy="1439625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6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4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B957468-B4F9-43EB-A95E-D16EDD7F18C5}"/>
              </a:ext>
            </a:extLst>
          </p:cNvPr>
          <p:cNvSpPr/>
          <p:nvPr/>
        </p:nvSpPr>
        <p:spPr bwMode="auto">
          <a:xfrm>
            <a:off x="7072985" y="2708944"/>
            <a:ext cx="1799531" cy="2159438"/>
          </a:xfrm>
          <a:prstGeom prst="rect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width = 5</a:t>
            </a:r>
          </a:p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height = 6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6DB7A2B9-4B69-424A-9CDB-111DD89BD7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1834" y="2242605"/>
            <a:ext cx="2353462" cy="1055298"/>
          </a:xfrm>
          <a:prstGeom prst="wedgeRoundRectCallout">
            <a:avLst>
              <a:gd name="adj1" fmla="val -70864"/>
              <a:gd name="adj2" fmla="val 25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Дефиниция на класа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0BAEB091-CD60-40BC-9232-C60862E3AB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88155" y="5634552"/>
            <a:ext cx="1469617" cy="595423"/>
          </a:xfrm>
          <a:prstGeom prst="wedgeRoundRectCallout">
            <a:avLst>
              <a:gd name="adj1" fmla="val 81616"/>
              <a:gd name="adj2" fmla="val -520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Обекти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2" name="AutoShape 7">
            <a:extLst>
              <a:ext uri="{FF2B5EF4-FFF2-40B4-BE49-F238E27FC236}">
                <a16:creationId xmlns:a16="http://schemas.microsoft.com/office/drawing/2014/main" id="{2E4ABAEE-2A0B-415E-8D77-849F9F8BF7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61512" y="4583219"/>
            <a:ext cx="1799531" cy="578713"/>
          </a:xfrm>
          <a:prstGeom prst="wedgeRoundRectCallout">
            <a:avLst>
              <a:gd name="adj1" fmla="val -52577"/>
              <a:gd name="adj2" fmla="val -109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Свойства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DA55304F-3759-449B-8DCA-66F5A7F80C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9299" y="5481559"/>
            <a:ext cx="1758859" cy="578713"/>
          </a:xfrm>
          <a:prstGeom prst="wedgeRoundRectCallout">
            <a:avLst>
              <a:gd name="adj1" fmla="val -85304"/>
              <a:gd name="adj2" fmla="val -750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Методи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370D4823-406C-4946-B137-7A0BF20BDC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54801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>
              <a:lnSpc>
                <a:spcPct val="100000"/>
              </a:lnSpc>
              <a:buClr>
                <a:schemeClr val="tx1"/>
              </a:buClr>
            </a:pPr>
            <a:r>
              <a:rPr lang="bg-BG" sz="4000" dirty="0"/>
              <a:t>Обекти и класове</a:t>
            </a:r>
            <a:endParaRPr lang="en-GB" sz="4000" dirty="0"/>
          </a:p>
          <a:p>
            <a:pPr marL="514196" indent="-514196">
              <a:lnSpc>
                <a:spcPct val="100000"/>
              </a:lnSpc>
              <a:spcBef>
                <a:spcPts val="1200"/>
              </a:spcBef>
            </a:pPr>
            <a:r>
              <a:rPr lang="bg-BG" sz="4000" dirty="0"/>
              <a:t>Дефиниране на прости класове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Полета и свойства</a:t>
            </a:r>
            <a:endParaRPr lang="en-GB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Методи</a:t>
            </a:r>
            <a:endParaRPr lang="en-US" sz="4000" dirty="0"/>
          </a:p>
          <a:p>
            <a:pPr>
              <a:buClr>
                <a:schemeClr val="tx1"/>
              </a:buClr>
            </a:pPr>
            <a:r>
              <a:rPr lang="bg-BG" sz="4000" dirty="0"/>
              <a:t>Конструктори</a:t>
            </a:r>
            <a:endParaRPr lang="en-US" sz="4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B86B665-40A1-4665-9152-E336968DEBE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3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4637" y="1262546"/>
            <a:ext cx="2759594" cy="2770353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B9E57257-53BA-E594-82FD-6176C711CFC2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Полета и свойства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52E9D7C-19CF-4944-BDA7-511ED8F2B77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Съхраняване на данни в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8260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Полета и модификатори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4430133" y="2619212"/>
            <a:ext cx="5760867" cy="39981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string color;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width;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noProof="1">
                <a:solidFill>
                  <a:schemeClr val="tx1"/>
                </a:solidFill>
              </a:rPr>
              <a:t> height;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int[]</a:t>
            </a:r>
            <a:r>
              <a:rPr lang="en-US" sz="2599" noProof="1">
                <a:solidFill>
                  <a:schemeClr val="tx1"/>
                </a:solidFill>
              </a:rPr>
              <a:t> sections;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private </a:t>
            </a:r>
            <a:r>
              <a:rPr lang="en-US" sz="2599" noProof="1">
                <a:solidFill>
                  <a:schemeClr val="bg1"/>
                </a:solidFill>
              </a:rPr>
              <a:t>Shape</a:t>
            </a:r>
            <a:r>
              <a:rPr lang="en-US" sz="2599" noProof="1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type</a:t>
            </a:r>
            <a:r>
              <a:rPr lang="en-US" sz="25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  public int </a:t>
            </a:r>
            <a:r>
              <a:rPr lang="en-US" sz="2399" dirty="0">
                <a:solidFill>
                  <a:schemeClr val="bg1"/>
                </a:solidFill>
              </a:rPr>
              <a:t>CalcArea</a:t>
            </a:r>
            <a:r>
              <a:rPr lang="en-US" sz="2599" dirty="0">
                <a:solidFill>
                  <a:schemeClr val="tx1"/>
                </a:solidFill>
              </a:rPr>
              <a:t>() { …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562444" y="5311964"/>
            <a:ext cx="3472114" cy="919374"/>
          </a:xfrm>
          <a:prstGeom prst="wedgeRoundRectCallout">
            <a:avLst>
              <a:gd name="adj1" fmla="val 67781"/>
              <a:gd name="adj2" fmla="val 165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Полетата могат да бъдат от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всякакъв тип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7" name="AutoShape 6"/>
          <p:cNvSpPr>
            <a:spLocks noChangeArrowheads="1"/>
          </p:cNvSpPr>
          <p:nvPr/>
        </p:nvSpPr>
        <p:spPr bwMode="auto">
          <a:xfrm>
            <a:off x="562444" y="2619212"/>
            <a:ext cx="3561194" cy="638166"/>
          </a:xfrm>
          <a:prstGeom prst="wedgeRoundRectCallout">
            <a:avLst>
              <a:gd name="adj1" fmla="val 62703"/>
              <a:gd name="adj2" fmla="val 161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Модификатор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9" name="AutoShape 6"/>
          <p:cNvSpPr>
            <a:spLocks noChangeArrowheads="1"/>
          </p:cNvSpPr>
          <p:nvPr/>
        </p:nvSpPr>
        <p:spPr bwMode="auto">
          <a:xfrm>
            <a:off x="562444" y="3518517"/>
            <a:ext cx="3472113" cy="1327996"/>
          </a:xfrm>
          <a:prstGeom prst="wedgeRoundRectCallout">
            <a:avLst>
              <a:gd name="adj1" fmla="val 70135"/>
              <a:gd name="adj2" fmla="val 289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Полетата</a:t>
            </a:r>
            <a:r>
              <a:rPr lang="en-US" sz="2400" b="1" dirty="0">
                <a:solidFill>
                  <a:schemeClr val="bg2"/>
                </a:solidFill>
              </a:rPr>
              <a:t> </a:t>
            </a:r>
            <a:r>
              <a:rPr lang="bg-BG" sz="2400" b="1" dirty="0">
                <a:solidFill>
                  <a:schemeClr val="bg2"/>
                </a:solidFill>
              </a:rPr>
              <a:t>трябва винаги да бъдат частни (скрити)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CB51EC64-9789-45C0-B0F6-1C53DAF0085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89FDF0D8-8726-4BA8-AF36-513A28776578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356509"/>
            <a:r>
              <a:rPr lang="bg-BG" sz="3397" dirty="0"/>
              <a:t>Полетата на класа имат </a:t>
            </a:r>
            <a:r>
              <a:rPr lang="bg-BG" sz="3397" b="1" dirty="0">
                <a:solidFill>
                  <a:schemeClr val="bg1"/>
                </a:solidFill>
              </a:rPr>
              <a:t>тип</a:t>
            </a:r>
            <a:r>
              <a:rPr lang="en-US" sz="3397" dirty="0"/>
              <a:t> </a:t>
            </a:r>
            <a:r>
              <a:rPr lang="bg-BG" sz="3397" dirty="0"/>
              <a:t>и</a:t>
            </a:r>
            <a:r>
              <a:rPr lang="en-US" sz="3397" dirty="0"/>
              <a:t> </a:t>
            </a:r>
            <a:r>
              <a:rPr lang="bg-BG" sz="3397" b="1" dirty="0">
                <a:solidFill>
                  <a:schemeClr val="bg1"/>
                </a:solidFill>
              </a:rPr>
              <a:t>име</a:t>
            </a:r>
            <a:endParaRPr lang="en-US" sz="3397" b="1" dirty="0">
              <a:solidFill>
                <a:schemeClr val="bg1"/>
              </a:solidFill>
            </a:endParaRPr>
          </a:p>
          <a:p>
            <a:pPr indent="-356509"/>
            <a:r>
              <a:rPr lang="bg-BG" sz="3397" dirty="0"/>
              <a:t>Модификаторите определят достъпността (видимостта)</a:t>
            </a: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809102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2901000" y="2482962"/>
            <a:ext cx="7875000" cy="40960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public class Rectangle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private int width;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public int Width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public </a:t>
            </a:r>
            <a:r>
              <a:rPr lang="en-US" sz="2800" dirty="0">
                <a:solidFill>
                  <a:schemeClr val="bg1"/>
                </a:solidFill>
              </a:rPr>
              <a:t>get { return this.width;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  public </a:t>
            </a:r>
            <a:r>
              <a:rPr lang="en-US" sz="2800" dirty="0">
                <a:solidFill>
                  <a:schemeClr val="bg1"/>
                </a:solidFill>
              </a:rPr>
              <a:t>set { this.width = value;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8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858330" y="3730572"/>
            <a:ext cx="1709554" cy="1327571"/>
          </a:xfrm>
          <a:prstGeom prst="wedgeRoundRectCallout">
            <a:avLst>
              <a:gd name="adj1" fmla="val 89565"/>
              <a:gd name="adj2" fmla="val -427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Полето е частно (скрито)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7110578" y="3666400"/>
            <a:ext cx="2849514" cy="919162"/>
          </a:xfrm>
          <a:prstGeom prst="wedgeRoundRectCallout">
            <a:avLst>
              <a:gd name="adj1" fmla="val -90334"/>
              <a:gd name="adj2" fmla="val 67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Getter-</a:t>
            </a:r>
            <a:r>
              <a:rPr lang="bg-BG" sz="2399" b="1" noProof="1">
                <a:solidFill>
                  <a:schemeClr val="bg2"/>
                </a:solidFill>
              </a:rPr>
              <a:t>ът дава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достъп</a:t>
            </a:r>
            <a:r>
              <a:rPr lang="en-GB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до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20" name="AutoShape 6"/>
          <p:cNvSpPr>
            <a:spLocks noChangeArrowheads="1"/>
          </p:cNvSpPr>
          <p:nvPr/>
        </p:nvSpPr>
        <p:spPr bwMode="auto">
          <a:xfrm>
            <a:off x="6006000" y="5769000"/>
            <a:ext cx="3161448" cy="919090"/>
          </a:xfrm>
          <a:prstGeom prst="wedgeRoundRectCallout">
            <a:avLst>
              <a:gd name="adj1" fmla="val -71750"/>
              <a:gd name="adj2" fmla="val -703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399" b="1" noProof="1">
                <a:solidFill>
                  <a:schemeClr val="bg2"/>
                </a:solidFill>
              </a:rPr>
              <a:t>Setter-</a:t>
            </a:r>
            <a:r>
              <a:rPr lang="bg-BG" sz="2399" b="1" noProof="1">
                <a:solidFill>
                  <a:schemeClr val="bg2"/>
                </a:solidFill>
              </a:rPr>
              <a:t>ът позволява промяна на полето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4C6F98D-66BF-420A-9934-ADDBF0F06B3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98E1AFF-F729-431D-93E2-11777DE99CD1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600" dirty="0"/>
              <a:t>Използват се, за да се създадат </a:t>
            </a:r>
            <a:r>
              <a:rPr lang="en-US" sz="3600" b="1" dirty="0">
                <a:solidFill>
                  <a:schemeClr val="bg1"/>
                </a:solidFill>
              </a:rPr>
              <a:t>accessor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mutator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(</a:t>
            </a:r>
            <a:r>
              <a:rPr lang="en-US" sz="3600" b="1" dirty="0">
                <a:solidFill>
                  <a:schemeClr val="bg1"/>
                </a:solidFill>
              </a:rPr>
              <a:t>getter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 </a:t>
            </a:r>
            <a:r>
              <a:rPr lang="bg-BG" sz="3600" dirty="0"/>
              <a:t>и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setter</a:t>
            </a:r>
            <a:r>
              <a:rPr lang="bg-BG" sz="3600" b="1" dirty="0">
                <a:solidFill>
                  <a:schemeClr val="bg1"/>
                </a:solidFill>
              </a:rPr>
              <a:t>-и</a:t>
            </a:r>
            <a:r>
              <a:rPr lang="en-US" sz="36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053581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2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Кола</a:t>
            </a:r>
            <a:endParaRPr lang="en-US" dirty="0"/>
          </a:p>
        </p:txBody>
      </p:sp>
      <p:sp>
        <p:nvSpPr>
          <p:cNvPr id="13" name="Right Arrow 7"/>
          <p:cNvSpPr/>
          <p:nvPr/>
        </p:nvSpPr>
        <p:spPr>
          <a:xfrm>
            <a:off x="3936000" y="3797727"/>
            <a:ext cx="644787" cy="46421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Text Placeholder 5"/>
          <p:cNvSpPr txBox="1">
            <a:spLocks/>
          </p:cNvSpPr>
          <p:nvPr/>
        </p:nvSpPr>
        <p:spPr>
          <a:xfrm>
            <a:off x="4669333" y="1952011"/>
            <a:ext cx="7083698" cy="40769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make;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string model;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private int year;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public string Make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tx1"/>
                </a:solidFill>
              </a:rPr>
              <a:t>  </a:t>
            </a:r>
            <a:r>
              <a:rPr lang="en-GB" sz="2399" noProof="1">
                <a:solidFill>
                  <a:schemeClr val="tx1"/>
                </a:solidFill>
              </a:rPr>
              <a:t>get { return this.make;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  set { this.make = value; 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noProof="1">
                <a:solidFill>
                  <a:schemeClr val="tx1"/>
                </a:solidFill>
              </a:rPr>
              <a:t>}</a:t>
            </a:r>
          </a:p>
          <a:p>
            <a:pPr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399" dirty="0">
                <a:solidFill>
                  <a:schemeClr val="accent2"/>
                </a:solidFill>
              </a:rPr>
              <a:t>// TODO: </a:t>
            </a:r>
            <a:r>
              <a:rPr lang="bg-BG" sz="2399" i="1" dirty="0">
                <a:solidFill>
                  <a:schemeClr val="accent2"/>
                </a:solidFill>
              </a:rPr>
              <a:t>Добавете </a:t>
            </a:r>
            <a:r>
              <a:rPr lang="en-GB" sz="2399" i="1" dirty="0">
                <a:solidFill>
                  <a:schemeClr val="accent2"/>
                </a:solidFill>
              </a:rPr>
              <a:t>Getter </a:t>
            </a:r>
            <a:r>
              <a:rPr lang="bg-BG" sz="2399" i="1" dirty="0">
                <a:solidFill>
                  <a:schemeClr val="accent2"/>
                </a:solidFill>
              </a:rPr>
              <a:t>и</a:t>
            </a:r>
            <a:r>
              <a:rPr lang="en-GB" sz="2399" i="1" dirty="0">
                <a:solidFill>
                  <a:schemeClr val="accent2"/>
                </a:solidFill>
              </a:rPr>
              <a:t> Setter</a:t>
            </a:r>
            <a:r>
              <a:rPr lang="bg-BG" sz="2399" i="1" dirty="0">
                <a:solidFill>
                  <a:schemeClr val="accent2"/>
                </a:solidFill>
              </a:rPr>
              <a:t> за модела и годината</a:t>
            </a:r>
            <a:endParaRPr lang="en-GB" sz="2399" i="1" dirty="0">
              <a:solidFill>
                <a:schemeClr val="accent2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9C0D0C5-DE50-42F5-BB3E-238186673420}"/>
              </a:ext>
            </a:extLst>
          </p:cNvPr>
          <p:cNvGrpSpPr/>
          <p:nvPr/>
        </p:nvGrpSpPr>
        <p:grpSpPr>
          <a:xfrm>
            <a:off x="382488" y="2743380"/>
            <a:ext cx="3408564" cy="2746216"/>
            <a:chOff x="398960" y="3005693"/>
            <a:chExt cx="3409452" cy="1925579"/>
          </a:xfrm>
        </p:grpSpPr>
        <p:sp>
          <p:nvSpPr>
            <p:cNvPr id="17" name="Rectangle 3">
              <a:extLst>
                <a:ext uri="{FF2B5EF4-FFF2-40B4-BE49-F238E27FC236}">
                  <a16:creationId xmlns:a16="http://schemas.microsoft.com/office/drawing/2014/main" id="{54F06C81-BE70-48FD-805E-47C47FB1F5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005693"/>
              <a:ext cx="3409452" cy="393212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Car</a:t>
              </a:r>
            </a:p>
          </p:txBody>
        </p:sp>
        <p:sp>
          <p:nvSpPr>
            <p:cNvPr id="19" name="Rectangle 4">
              <a:extLst>
                <a:ext uri="{FF2B5EF4-FFF2-40B4-BE49-F238E27FC236}">
                  <a16:creationId xmlns:a16="http://schemas.microsoft.com/office/drawing/2014/main" id="{D1337F06-B251-4184-8310-AF4038DD92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3398904"/>
              <a:ext cx="3409452" cy="9348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-make:string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-model:string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-year:int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endParaRPr lang="en-US" sz="2399" b="1" noProof="1">
                <a:latin typeface="Consolas" panose="020B0609020204030204" pitchFamily="49" charset="0"/>
              </a:endParaRPr>
            </a:p>
          </p:txBody>
        </p:sp>
        <p:sp>
          <p:nvSpPr>
            <p:cNvPr id="20" name="Rectangle 4">
              <a:extLst>
                <a:ext uri="{FF2B5EF4-FFF2-40B4-BE49-F238E27FC236}">
                  <a16:creationId xmlns:a16="http://schemas.microsoft.com/office/drawing/2014/main" id="{C3C8D661-6035-4BFC-9C09-FF603A4B06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960" y="4335200"/>
              <a:ext cx="3409452" cy="596072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399" b="1" noProof="1">
                  <a:latin typeface="Consolas" panose="020B0609020204030204" pitchFamily="49" charset="0"/>
                </a:rPr>
                <a:t>(no actions)</a:t>
              </a:r>
            </a:p>
          </p:txBody>
        </p:sp>
      </p:grpSp>
      <p:sp>
        <p:nvSpPr>
          <p:cNvPr id="11" name="Oval 10"/>
          <p:cNvSpPr/>
          <p:nvPr/>
        </p:nvSpPr>
        <p:spPr>
          <a:xfrm>
            <a:off x="2864318" y="1780427"/>
            <a:ext cx="1393588" cy="1449638"/>
          </a:xfrm>
          <a:prstGeom prst="ellipse">
            <a:avLst/>
          </a:prstGeom>
          <a:solidFill>
            <a:schemeClr val="bg2"/>
          </a:solidFill>
          <a:ln>
            <a:solidFill>
              <a:schemeClr val="tx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799" dirty="0">
              <a:solidFill>
                <a:schemeClr val="tx2">
                  <a:lumMod val="75000"/>
                </a:schemeClr>
              </a:solidFill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3062159" y="2006294"/>
            <a:ext cx="997907" cy="997907"/>
          </a:xfrm>
          <a:prstGeom prst="rect">
            <a:avLst/>
          </a:prstGeom>
        </p:spPr>
      </p:pic>
      <p:sp>
        <p:nvSpPr>
          <p:cNvPr id="1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3389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3"/>
              </a:rPr>
              <a:t>https://judge.softuni.bg/Contests/Practice/Index/3161#0</a:t>
            </a:r>
            <a:endParaRPr lang="en-US" sz="1799" dirty="0"/>
          </a:p>
        </p:txBody>
      </p:sp>
      <p:sp>
        <p:nvSpPr>
          <p:cNvPr id="21" name="Slide Number">
            <a:extLst>
              <a:ext uri="{FF2B5EF4-FFF2-40B4-BE49-F238E27FC236}">
                <a16:creationId xmlns:a16="http://schemas.microsoft.com/office/drawing/2014/main" id="{283E27DE-3E86-410C-8C26-3CF7EE0A3E6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7C43F38D-7E4A-477D-8D45-56B4D506BAF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  <a:p>
            <a:pPr>
              <a:lnSpc>
                <a:spcPct val="100000"/>
              </a:lnSpc>
            </a:pPr>
            <a:endParaRPr lang="en-US" sz="3397" dirty="0"/>
          </a:p>
        </p:txBody>
      </p:sp>
    </p:spTree>
    <p:extLst>
      <p:ext uri="{BB962C8B-B14F-4D97-AF65-F5344CB8AC3E}">
        <p14:creationId xmlns:p14="http://schemas.microsoft.com/office/powerpoint/2010/main" val="1440412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3">
            <a:extLst>
              <a:ext uri="{FF2B5EF4-FFF2-40B4-BE49-F238E27FC236}">
                <a16:creationId xmlns:a16="http://schemas.microsoft.com/office/drawing/2014/main" id="{F970A341-48F0-396E-5B53-70E80C9D05C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Методи, параметри и връщана стойност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BBAA18-210B-4A76-B37A-08184D5B43F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7020" y="4704825"/>
            <a:ext cx="12057961" cy="768084"/>
          </a:xfrm>
        </p:spPr>
        <p:txBody>
          <a:bodyPr/>
          <a:lstStyle/>
          <a:p>
            <a:r>
              <a:rPr lang="bg-BG" dirty="0"/>
              <a:t>Дефиниране на поведение на класа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C0A81C8-59E0-4FC5-8D04-D2E4CC06066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70000" contrast="-70000"/>
          </a:blip>
          <a:stretch>
            <a:fillRect/>
          </a:stretch>
        </p:blipFill>
        <p:spPr>
          <a:xfrm>
            <a:off x="4991545" y="1469548"/>
            <a:ext cx="2208913" cy="2208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6801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Методи</a:t>
            </a:r>
            <a:endParaRPr lang="en-US" dirty="0"/>
          </a:p>
        </p:txBody>
      </p:sp>
      <p:sp>
        <p:nvSpPr>
          <p:cNvPr id="14" name="Text Placeholder 5"/>
          <p:cNvSpPr txBox="1">
            <a:spLocks/>
          </p:cNvSpPr>
          <p:nvPr/>
        </p:nvSpPr>
        <p:spPr>
          <a:xfrm>
            <a:off x="697407" y="1944388"/>
            <a:ext cx="10069637" cy="44581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Width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GB" sz="2799" dirty="0">
                <a:solidFill>
                  <a:schemeClr val="tx1"/>
                </a:solidFill>
              </a:rPr>
              <a:t>  public </a:t>
            </a:r>
            <a:r>
              <a:rPr lang="en-US" sz="2799" dirty="0">
                <a:solidFill>
                  <a:schemeClr val="tx1"/>
                </a:solidFill>
              </a:rPr>
              <a:t>int</a:t>
            </a:r>
            <a:r>
              <a:rPr lang="en-GB" sz="2799" dirty="0">
                <a:solidFill>
                  <a:schemeClr val="tx1"/>
                </a:solidFill>
              </a:rPr>
              <a:t> 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GB" sz="2799" dirty="0">
                <a:solidFill>
                  <a:schemeClr val="tx1"/>
                </a:solidFill>
              </a:rPr>
              <a:t> { get; set; }</a:t>
            </a:r>
            <a:endParaRPr lang="en-US" sz="27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9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public int CalcArea()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bg1"/>
                </a:solidFill>
              </a:rPr>
              <a:t>  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   </a:t>
            </a:r>
            <a:r>
              <a:rPr lang="en-US" sz="2799" dirty="0">
                <a:solidFill>
                  <a:schemeClr val="tx1"/>
                </a:solidFill>
              </a:rPr>
              <a:t>int area =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.Width * </a:t>
            </a:r>
            <a:r>
              <a:rPr lang="en-US" sz="2799" dirty="0">
                <a:solidFill>
                  <a:schemeClr val="bg1"/>
                </a:solidFill>
              </a:rPr>
              <a:t>this</a:t>
            </a:r>
            <a:r>
              <a:rPr lang="en-US" sz="2799" dirty="0">
                <a:solidFill>
                  <a:schemeClr val="tx1"/>
                </a:solidFill>
              </a:rPr>
              <a:t>.</a:t>
            </a:r>
            <a:r>
              <a:rPr lang="en-US" sz="2799" noProof="1">
                <a:solidFill>
                  <a:schemeClr val="tx1"/>
                </a:solidFill>
              </a:rPr>
              <a:t>Height</a:t>
            </a:r>
            <a:r>
              <a:rPr lang="en-US" sz="2799" dirty="0">
                <a:solidFill>
                  <a:schemeClr val="tx1"/>
                </a:solidFill>
              </a:rPr>
              <a:t>;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   return area;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/>
              <a:t>  </a:t>
            </a:r>
            <a:r>
              <a:rPr lang="en-US" sz="2799" dirty="0">
                <a:solidFill>
                  <a:schemeClr val="bg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15" name="AutoShape 6"/>
          <p:cNvSpPr>
            <a:spLocks noChangeArrowheads="1"/>
          </p:cNvSpPr>
          <p:nvPr/>
        </p:nvSpPr>
        <p:spPr bwMode="auto">
          <a:xfrm>
            <a:off x="7579960" y="5194597"/>
            <a:ext cx="2984748" cy="1531882"/>
          </a:xfrm>
          <a:prstGeom prst="wedgeRoundRectCallout">
            <a:avLst>
              <a:gd name="adj1" fmla="val -62482"/>
              <a:gd name="adj2" fmla="val -442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GB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this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сочи</a:t>
            </a:r>
            <a:r>
              <a:rPr lang="en-GB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към текущата инстанция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F179124-1886-4FDE-B369-D7989A820C4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7AFCA7A-CAC7-4395-AC7B-9DBE148CD72F}"/>
              </a:ext>
            </a:extLst>
          </p:cNvPr>
          <p:cNvSpPr txBox="1">
            <a:spLocks/>
          </p:cNvSpPr>
          <p:nvPr/>
        </p:nvSpPr>
        <p:spPr>
          <a:xfrm>
            <a:off x="191950" y="1151716"/>
            <a:ext cx="11801748" cy="5568904"/>
          </a:xfrm>
          <a:prstGeom prst="rect">
            <a:avLst/>
          </a:prstGeom>
        </p:spPr>
        <p:txBody>
          <a:bodyPr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Съхраняват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изпълним код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38044471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</a:t>
            </a:r>
            <a:r>
              <a:rPr lang="bg-BG" dirty="0"/>
              <a:t> Разширение на класа </a:t>
            </a:r>
            <a:r>
              <a:rPr lang="en-US" dirty="0"/>
              <a:t>Car</a:t>
            </a:r>
          </a:p>
        </p:txBody>
      </p:sp>
      <p:grpSp>
        <p:nvGrpSpPr>
          <p:cNvPr id="24" name="Group 23"/>
          <p:cNvGrpSpPr/>
          <p:nvPr/>
        </p:nvGrpSpPr>
        <p:grpSpPr>
          <a:xfrm>
            <a:off x="551385" y="1725920"/>
            <a:ext cx="5423093" cy="4367376"/>
            <a:chOff x="-306388" y="2240208"/>
            <a:chExt cx="3137848" cy="3270950"/>
          </a:xfrm>
        </p:grpSpPr>
        <p:sp>
          <p:nvSpPr>
            <p:cNvPr id="26" name="Rectangle 4"/>
            <p:cNvSpPr>
              <a:spLocks noChangeArrowheads="1"/>
            </p:cNvSpPr>
            <p:nvPr/>
          </p:nvSpPr>
          <p:spPr bwMode="auto">
            <a:xfrm>
              <a:off x="-306388" y="2672637"/>
              <a:ext cx="3137848" cy="2006907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-make:string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-model:string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-year:int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-fuelQuantity:double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-fuelConsumption:double</a:t>
              </a:r>
              <a:endParaRPr lang="en-US" sz="1799" dirty="0"/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-306388" y="4679544"/>
              <a:ext cx="3137848" cy="831614"/>
            </a:xfrm>
            <a:prstGeom prst="rect">
              <a:avLst/>
            </a:prstGeom>
            <a:solidFill>
              <a:schemeClr val="accent6">
                <a:lumMod val="75000"/>
                <a:alpha val="15000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+Drive(double distance):void</a:t>
              </a:r>
            </a:p>
            <a:p>
              <a:pPr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+WhoAmI():string</a:t>
              </a:r>
            </a:p>
          </p:txBody>
        </p:sp>
        <p:sp>
          <p:nvSpPr>
            <p:cNvPr id="25" name="Rectangle 3"/>
            <p:cNvSpPr>
              <a:spLocks noChangeArrowheads="1"/>
            </p:cNvSpPr>
            <p:nvPr/>
          </p:nvSpPr>
          <p:spPr bwMode="auto">
            <a:xfrm>
              <a:off x="-306388" y="2240208"/>
              <a:ext cx="3137848" cy="439850"/>
            </a:xfrm>
            <a:prstGeom prst="rect">
              <a:avLst/>
            </a:prstGeom>
            <a:solidFill>
              <a:schemeClr val="accent6">
                <a:lumMod val="10000"/>
                <a:alpha val="14902"/>
              </a:schemeClr>
            </a:solidFill>
            <a:ln w="12700">
              <a:solidFill>
                <a:schemeClr val="tx1">
                  <a:lumMod val="50000"/>
                </a:schemeClr>
              </a:solidFill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defTabSz="1218072" latinLnBrk="1">
                <a:spcBef>
                  <a:spcPts val="600"/>
                </a:spcBef>
                <a:spcAft>
                  <a:spcPts val="600"/>
                </a:spcAft>
              </a:pPr>
              <a:r>
                <a:rPr lang="en-US" sz="2399" b="1" noProof="1">
                  <a:latin typeface="Consolas" pitchFamily="49" charset="0"/>
                </a:rPr>
                <a:t>Car</a:t>
              </a:r>
            </a:p>
          </p:txBody>
        </p:sp>
      </p:grp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326" y="2286299"/>
            <a:ext cx="4694828" cy="4694828"/>
          </a:xfrm>
          <a:prstGeom prst="rect">
            <a:avLst/>
          </a:prstGeom>
        </p:spPr>
      </p:pic>
      <p:sp>
        <p:nvSpPr>
          <p:cNvPr id="12" name="Slide Number">
            <a:extLst>
              <a:ext uri="{FF2B5EF4-FFF2-40B4-BE49-F238E27FC236}">
                <a16:creationId xmlns:a16="http://schemas.microsoft.com/office/drawing/2014/main" id="{7667AF2C-CF38-4725-A82A-FF1CB604765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EF2143A-1AC1-4FF1-8B9D-A6C8B2094861}"/>
              </a:ext>
            </a:extLst>
          </p:cNvPr>
          <p:cNvSpPr txBox="1">
            <a:spLocks/>
          </p:cNvSpPr>
          <p:nvPr/>
        </p:nvSpPr>
        <p:spPr>
          <a:xfrm>
            <a:off x="-1" y="1092987"/>
            <a:ext cx="11801576" cy="556908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bg-BG" sz="3600" dirty="0"/>
              <a:t>Създайте клас </a:t>
            </a:r>
            <a:r>
              <a:rPr lang="en-US" sz="3600" b="1" noProof="1">
                <a:solidFill>
                  <a:schemeClr val="bg1"/>
                </a:solidFill>
              </a:rPr>
              <a:t>Car</a:t>
            </a:r>
          </a:p>
        </p:txBody>
      </p:sp>
    </p:spTree>
    <p:extLst>
      <p:ext uri="{BB962C8B-B14F-4D97-AF65-F5344CB8AC3E}">
        <p14:creationId xmlns:p14="http://schemas.microsoft.com/office/powerpoint/2010/main" val="1012699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(1)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296650" y="1329379"/>
            <a:ext cx="9598700" cy="519267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2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fields from previous problem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</a:t>
            </a:r>
            <a:r>
              <a:rPr lang="en-GB" sz="2399" dirty="0">
                <a:solidFill>
                  <a:schemeClr val="tx1"/>
                </a:solidFill>
              </a:rPr>
              <a:t> </a:t>
            </a:r>
            <a:r>
              <a:rPr lang="en-US" sz="2399" noProof="1">
                <a:solidFill>
                  <a:schemeClr val="bg1"/>
                </a:solidFill>
              </a:rPr>
              <a:t>fuelQuantity</a:t>
            </a:r>
            <a:r>
              <a:rPr lang="en-US" sz="2399" noProof="1">
                <a:solidFill>
                  <a:schemeClr val="tx1"/>
                </a:solidFill>
              </a:rPr>
              <a:t>;</a:t>
            </a:r>
            <a:endParaRPr lang="en-GB" sz="23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dirty="0">
                <a:solidFill>
                  <a:schemeClr val="tx1"/>
                </a:solidFill>
              </a:rPr>
              <a:t>private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</a:t>
            </a:r>
            <a:r>
              <a:rPr lang="en-GB" sz="23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300"/>
              </a:spcBef>
              <a:spcAft>
                <a:spcPts val="300"/>
              </a:spcAft>
            </a:pPr>
            <a:r>
              <a:rPr lang="en-GB" sz="2399" i="1" dirty="0">
                <a:solidFill>
                  <a:schemeClr val="accent2"/>
                </a:solidFill>
              </a:rPr>
              <a:t>// </a:t>
            </a:r>
            <a:r>
              <a:rPr lang="en-GB" sz="2399" dirty="0">
                <a:solidFill>
                  <a:schemeClr val="accent2"/>
                </a:solidFill>
              </a:rPr>
              <a:t>TODO:</a:t>
            </a:r>
            <a:r>
              <a:rPr lang="en-GB" sz="2399" i="1" dirty="0">
                <a:solidFill>
                  <a:schemeClr val="accent2"/>
                </a:solidFill>
              </a:rPr>
              <a:t> Get the other properties from previous problem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US" sz="2399" noProof="1">
                <a:solidFill>
                  <a:schemeClr val="bg1"/>
                </a:solidFill>
              </a:rPr>
              <a:t>FuelQuantity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this.</a:t>
            </a:r>
            <a:r>
              <a:rPr lang="en-US" sz="2399" noProof="1">
                <a:solidFill>
                  <a:schemeClr val="tx1"/>
                </a:solidFill>
              </a:rPr>
              <a:t>fuelQuantity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public </a:t>
            </a:r>
            <a:r>
              <a:rPr lang="en-GB" sz="2399" dirty="0">
                <a:solidFill>
                  <a:schemeClr val="bg1"/>
                </a:solidFill>
              </a:rPr>
              <a:t>double </a:t>
            </a:r>
            <a:r>
              <a:rPr lang="en-GB" sz="2399" noProof="1">
                <a:solidFill>
                  <a:schemeClr val="bg1"/>
                </a:solidFill>
              </a:rPr>
              <a:t>FuelConsumption </a:t>
            </a:r>
            <a:r>
              <a:rPr lang="en-GB" sz="23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get { return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; }</a:t>
            </a:r>
          </a:p>
          <a:p>
            <a:pPr>
              <a:lnSpc>
                <a:spcPct val="105000"/>
              </a:lnSpc>
            </a:pPr>
            <a:r>
              <a:rPr lang="en-GB" sz="2399" dirty="0">
                <a:solidFill>
                  <a:schemeClr val="tx1"/>
                </a:solidFill>
              </a:rPr>
              <a:t>  set { </a:t>
            </a:r>
            <a:r>
              <a:rPr lang="en-GB" sz="2399" noProof="1">
                <a:solidFill>
                  <a:schemeClr val="tx1"/>
                </a:solidFill>
              </a:rPr>
              <a:t>this.fuelConsumption</a:t>
            </a:r>
            <a:r>
              <a:rPr lang="en-GB" sz="2399" dirty="0">
                <a:solidFill>
                  <a:schemeClr val="tx1"/>
                </a:solidFill>
              </a:rPr>
              <a:t> = value; }}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3EC5EAC3-9FDB-4627-B52F-6F921D1A7C9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2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644641" y="1287000"/>
            <a:ext cx="10896360" cy="5337000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void Drive(double distance)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bool canContinue = this.FuelQuantity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(distance * this.FuelConsumption) &gt;= 0;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2399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if (canContinue)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this.FuelQuantity -= distance * this.FuelConsumption;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else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{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  Console.WriteLine("Not enough fuel to perform this trip!");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  }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3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(2)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E929DBA-D691-4726-B47E-953697A346C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3415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Разширение на класа </a:t>
            </a:r>
            <a:r>
              <a:rPr lang="en-US" dirty="0"/>
              <a:t>Car</a:t>
            </a:r>
            <a:r>
              <a:rPr lang="bg-BG" dirty="0"/>
              <a:t> (3)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52F5B726-68EC-423C-91B4-A6A0DE36BB4E}"/>
              </a:ext>
            </a:extLst>
          </p:cNvPr>
          <p:cNvSpPr txBox="1">
            <a:spLocks/>
          </p:cNvSpPr>
          <p:nvPr/>
        </p:nvSpPr>
        <p:spPr>
          <a:xfrm>
            <a:off x="1927638" y="1584000"/>
            <a:ext cx="8336727" cy="43842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399" dirty="0"/>
              <a:t>public </a:t>
            </a:r>
            <a:r>
              <a:rPr lang="en-US" sz="2399" dirty="0">
                <a:solidFill>
                  <a:schemeClr val="bg1"/>
                </a:solidFill>
              </a:rPr>
              <a:t>string WhoAmI</a:t>
            </a:r>
            <a:r>
              <a:rPr lang="en-US" sz="2399" dirty="0"/>
              <a:t>()</a:t>
            </a:r>
          </a:p>
          <a:p>
            <a:r>
              <a:rPr lang="en-US" sz="2399" dirty="0"/>
              <a:t>{</a:t>
            </a:r>
          </a:p>
          <a:p>
            <a:r>
              <a:rPr lang="en-US" sz="2399" dirty="0"/>
              <a:t>  StringBuilder sb = new StringBuilder();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sb.AppendLine($"Make: {this.Make}");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sb.AppendLine($"Model: {this.Model}");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sb.AppendLine($"Year: {this.Year}");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sb.Append($"Fuel: {this.FuelQuantity:F2}L");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dirty="0"/>
              <a:t>  return sb.ToString();</a:t>
            </a:r>
          </a:p>
          <a:p>
            <a:r>
              <a:rPr lang="en-US" sz="2399" dirty="0"/>
              <a:t>}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FCF5BDB-5D17-49C1-B512-ADADC21897A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F2DA4E-F3A1-4134-9130-F23C5E761F81}"/>
              </a:ext>
            </a:extLst>
          </p:cNvPr>
          <p:cNvSpPr txBox="1"/>
          <p:nvPr/>
        </p:nvSpPr>
        <p:spPr>
          <a:xfrm>
            <a:off x="763389" y="6314900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</a:t>
            </a:r>
            <a:r>
              <a:rPr lang="bg-BG" sz="1799" dirty="0"/>
              <a:t> </a:t>
            </a:r>
            <a:r>
              <a:rPr lang="en-US" sz="1799" dirty="0">
                <a:hlinkClick r:id="rId2"/>
              </a:rPr>
              <a:t>https://judge.softuni.bg/Contests/Practice/Index/3161#1</a:t>
            </a:r>
            <a:endParaRPr lang="en-US" sz="1799" dirty="0"/>
          </a:p>
        </p:txBody>
      </p:sp>
    </p:spTree>
    <p:extLst>
      <p:ext uri="{BB962C8B-B14F-4D97-AF65-F5344CB8AC3E}">
        <p14:creationId xmlns:p14="http://schemas.microsoft.com/office/powerpoint/2010/main" val="312873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FB18FE3-0649-439F-938A-D1385061D40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Какво е обект? Какво е клас?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864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1137" y="1395599"/>
            <a:ext cx="2969731" cy="221943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1208" y="762695"/>
            <a:ext cx="3669584" cy="3669584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40176D9-2BBD-0775-0D92-E52C23ED3C0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Конструктори и вериги от конструктори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0474CC-C911-40CF-93A2-91F807D99B7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Инициализация на обекти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0750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Когато </a:t>
            </a:r>
            <a:r>
              <a:rPr lang="bg-BG" sz="3000" b="1" dirty="0">
                <a:solidFill>
                  <a:schemeClr val="bg1"/>
                </a:solidFill>
              </a:rPr>
              <a:t>конструкторът</a:t>
            </a:r>
            <a:r>
              <a:rPr lang="bg-BG" sz="3000" dirty="0"/>
              <a:t> е извикан</a:t>
            </a:r>
            <a:r>
              <a:rPr lang="en-GB" sz="3000" dirty="0"/>
              <a:t>, </a:t>
            </a:r>
            <a:r>
              <a:rPr lang="bg-BG" sz="3000" dirty="0"/>
              <a:t>създава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класа и обикновено инициализира неговите членове</a:t>
            </a:r>
            <a:endParaRPr lang="en-GB" sz="3000" dirty="0"/>
          </a:p>
          <a:p>
            <a:r>
              <a:rPr lang="bg-BG" sz="3000" dirty="0"/>
              <a:t>Класовете в </a:t>
            </a:r>
            <a:r>
              <a:rPr lang="en-GB" sz="3000" dirty="0"/>
              <a:t>C# </a:t>
            </a:r>
            <a:r>
              <a:rPr lang="bg-BG" sz="3000" dirty="0"/>
              <a:t>се инициализират с </a:t>
            </a:r>
            <a:r>
              <a:rPr lang="bg-BG" sz="3000" b="1" dirty="0">
                <a:solidFill>
                  <a:schemeClr val="bg1"/>
                </a:solidFill>
              </a:rPr>
              <a:t>ключовата дума</a:t>
            </a:r>
            <a:r>
              <a:rPr lang="en-GB" sz="3000" b="1" dirty="0">
                <a:solidFill>
                  <a:schemeClr val="bg1"/>
                </a:solidFill>
              </a:rPr>
              <a:t> new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867102" y="3657541"/>
            <a:ext cx="4183911" cy="183981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Rectangle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public </a:t>
            </a:r>
            <a:r>
              <a:rPr lang="en-US" sz="2299" dirty="0">
                <a:solidFill>
                  <a:schemeClr val="bg1"/>
                </a:solidFill>
              </a:rPr>
              <a:t>Rectangle() </a:t>
            </a:r>
            <a:r>
              <a:rPr lang="en-US" sz="2299" dirty="0">
                <a:solidFill>
                  <a:schemeClr val="tx1"/>
                </a:solidFill>
              </a:rPr>
              <a:t>{</a:t>
            </a:r>
            <a:r>
              <a:rPr lang="bg-BG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6140989" y="3307357"/>
            <a:ext cx="5668522" cy="297149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6266" tIns="183552" rIns="146266" bIns="18355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public class </a:t>
            </a:r>
            <a:r>
              <a:rPr lang="en-US" sz="2299" noProof="1">
                <a:solidFill>
                  <a:schemeClr val="tx1"/>
                </a:solidFill>
              </a:rPr>
              <a:t>StartUp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static void Main()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  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299" dirty="0">
                <a:solidFill>
                  <a:schemeClr val="tx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  </a:t>
            </a:r>
            <a:r>
              <a:rPr lang="en-US" sz="2299" noProof="1">
                <a:solidFill>
                  <a:schemeClr val="tx1"/>
                </a:solidFill>
              </a:rPr>
              <a:t>var</a:t>
            </a:r>
            <a:r>
              <a:rPr lang="en-US" sz="2299" dirty="0">
                <a:solidFill>
                  <a:schemeClr val="tx1"/>
                </a:solidFill>
              </a:rPr>
              <a:t> figure = </a:t>
            </a:r>
            <a:r>
              <a:rPr lang="en-US" sz="2299" dirty="0">
                <a:solidFill>
                  <a:schemeClr val="bg1"/>
                </a:solidFill>
              </a:rPr>
              <a:t>new</a:t>
            </a:r>
            <a:r>
              <a:rPr lang="en-US" sz="2299" dirty="0">
                <a:solidFill>
                  <a:schemeClr val="tx1"/>
                </a:solidFill>
              </a:rPr>
              <a:t> </a:t>
            </a:r>
            <a:r>
              <a:rPr lang="en-US" sz="2299" dirty="0">
                <a:solidFill>
                  <a:schemeClr val="bg1"/>
                </a:solidFill>
              </a:rPr>
              <a:t>Rectangle()</a:t>
            </a:r>
            <a:r>
              <a:rPr lang="en-US" sz="2299" dirty="0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bg1"/>
                </a:solidFill>
              </a:rPr>
              <a:t>  </a:t>
            </a:r>
            <a:r>
              <a:rPr lang="en-US" sz="22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299" dirty="0">
                <a:solidFill>
                  <a:schemeClr val="tx1"/>
                </a:solidFill>
              </a:rPr>
              <a:t>} 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62C91B62-2949-45DA-AA06-7FB7EC933D6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5364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5"/>
          <p:cNvSpPr txBox="1">
            <a:spLocks/>
          </p:cNvSpPr>
          <p:nvPr/>
        </p:nvSpPr>
        <p:spPr>
          <a:xfrm>
            <a:off x="562443" y="1884311"/>
            <a:ext cx="11067117" cy="46488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public class Rectangle</a:t>
            </a:r>
            <a:r>
              <a:rPr lang="bg-BG" sz="2799" dirty="0">
                <a:solidFill>
                  <a:schemeClr val="tx1"/>
                </a:solidFill>
              </a:rPr>
              <a:t> </a:t>
            </a:r>
            <a:r>
              <a:rPr lang="en-US" sz="27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int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int 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string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1200" noProof="1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public </a:t>
            </a:r>
            <a:r>
              <a:rPr lang="en-US" sz="2799" noProof="1">
                <a:solidFill>
                  <a:schemeClr val="bg1"/>
                </a:solidFill>
              </a:rPr>
              <a:t>Rectangle(</a:t>
            </a:r>
            <a:r>
              <a:rPr lang="en-US" sz="2799" noProof="1">
                <a:solidFill>
                  <a:schemeClr val="tx1"/>
                </a:solidFill>
              </a:rPr>
              <a:t>int width, int height, string color</a:t>
            </a:r>
            <a:r>
              <a:rPr lang="en-US" sz="2799" noProof="1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  </a:t>
            </a:r>
            <a:r>
              <a:rPr lang="en-US" sz="2799" noProof="1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this.width = width;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this.height =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tx1"/>
                </a:solidFill>
              </a:rPr>
              <a:t>height;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Първоначално състояние на обекта</a:t>
            </a:r>
            <a:endParaRPr lang="en-US" dirty="0"/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3175" y="1151533"/>
            <a:ext cx="11801576" cy="5569086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Конструкторите</a:t>
            </a:r>
            <a:r>
              <a:rPr lang="en-GB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задават</a:t>
            </a:r>
            <a:r>
              <a:rPr lang="en-GB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първоначалното състояние на обекта</a:t>
            </a:r>
            <a:endParaRPr lang="en-GB" sz="3200" b="1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F97095-C4F0-415B-8F52-2F54450C5E0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0402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AB3006CF-4481-40D3-8844-B75642BAB0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Един клас може да има </a:t>
            </a:r>
            <a:r>
              <a:rPr lang="bg-BG" sz="3600" b="1" dirty="0">
                <a:solidFill>
                  <a:schemeClr val="bg1"/>
                </a:solidFill>
              </a:rPr>
              <a:t>множество</a:t>
            </a:r>
            <a:r>
              <a:rPr lang="bg-BG" dirty="0"/>
              <a:t> конструктори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43853" y="1854411"/>
            <a:ext cx="6904294" cy="479503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Rectangle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"white";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endParaRPr lang="en-US" sz="24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/>
              <a:t> </a:t>
            </a:r>
            <a:r>
              <a:rPr lang="en-US" sz="2499" dirty="0">
                <a:solidFill>
                  <a:schemeClr val="tx1"/>
                </a:solidFill>
              </a:rPr>
              <a:t> public </a:t>
            </a:r>
            <a:r>
              <a:rPr lang="en-US" sz="2499" noProof="1">
                <a:solidFill>
                  <a:schemeClr val="bg1"/>
                </a:solidFill>
              </a:rPr>
              <a:t>Rectangle</a:t>
            </a:r>
            <a:r>
              <a:rPr lang="en-US" sz="2499" dirty="0">
                <a:solidFill>
                  <a:schemeClr val="bg1"/>
                </a:solidFill>
              </a:rPr>
              <a:t>(</a:t>
            </a:r>
            <a:r>
              <a:rPr lang="en-US" sz="2499" noProof="1">
                <a:solidFill>
                  <a:schemeClr val="tx1"/>
                </a:solidFill>
              </a:rPr>
              <a:t>string</a:t>
            </a:r>
            <a:r>
              <a:rPr lang="en-US" sz="2499" dirty="0">
                <a:solidFill>
                  <a:schemeClr val="tx1"/>
                </a:solidFill>
              </a:rPr>
              <a:t> color</a:t>
            </a:r>
            <a:r>
              <a:rPr lang="en-US" sz="2499" dirty="0">
                <a:solidFill>
                  <a:schemeClr val="bg1"/>
                </a:solidFill>
              </a:rPr>
              <a:t>) 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this.color = color;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908054" y="3960371"/>
            <a:ext cx="2789273" cy="1055333"/>
          </a:xfrm>
          <a:prstGeom prst="wedgeRoundRectCallout">
            <a:avLst>
              <a:gd name="adj1" fmla="val -67788"/>
              <a:gd name="adj2" fmla="val 392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7041722" y="2338793"/>
            <a:ext cx="3280556" cy="1055298"/>
          </a:xfrm>
          <a:prstGeom prst="wedgeRoundRectCallout">
            <a:avLst>
              <a:gd name="adj1" fmla="val -63721"/>
              <a:gd name="adj2" fmla="val 3316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Конструктор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без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параметри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8A79ACE2-0BF0-4BCE-8C95-52F1D6A229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2358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D494331-CA81-4B33-B639-B062DD5D6F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80" y="1196706"/>
            <a:ext cx="11811941" cy="5199712"/>
          </a:xfrm>
        </p:spPr>
        <p:txBody>
          <a:bodyPr/>
          <a:lstStyle/>
          <a:p>
            <a:r>
              <a:rPr lang="bg-BG" dirty="0"/>
              <a:t>Единият конструктор може да извика другия (</a:t>
            </a:r>
            <a:r>
              <a:rPr lang="en-US" b="1" dirty="0">
                <a:solidFill>
                  <a:schemeClr val="bg1"/>
                </a:solidFill>
              </a:rPr>
              <a:t>constructor chaining</a:t>
            </a:r>
            <a:r>
              <a:rPr lang="en-US" dirty="0"/>
              <a:t>)</a:t>
            </a:r>
            <a:endParaRPr lang="en-GB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2633721" y="1809423"/>
            <a:ext cx="6924558" cy="483349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0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public class Person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string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private </a:t>
            </a:r>
            <a:r>
              <a:rPr lang="en-US" sz="2499" noProof="1">
                <a:solidFill>
                  <a:schemeClr val="tx1"/>
                </a:solidFill>
              </a:rPr>
              <a:t>int</a:t>
            </a:r>
            <a:r>
              <a:rPr lang="en-US" sz="2499" dirty="0">
                <a:solidFill>
                  <a:schemeClr val="tx1"/>
                </a:solidFill>
              </a:rPr>
              <a:t> age;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</a:t>
            </a:r>
            <a:r>
              <a:rPr lang="en-US" sz="2499" dirty="0">
                <a:solidFill>
                  <a:schemeClr val="bg1"/>
                </a:solidFill>
              </a:rPr>
              <a:t>Person()</a:t>
            </a:r>
            <a:r>
              <a:rPr lang="en-US" sz="2499" dirty="0"/>
              <a:t> 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noProof="1">
                <a:solidFill>
                  <a:schemeClr val="tx1"/>
                </a:solidFill>
              </a:rPr>
              <a:t>    this.age = 18;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public Person(string name) : </a:t>
            </a:r>
            <a:r>
              <a:rPr lang="en-US" sz="2499" dirty="0">
                <a:solidFill>
                  <a:schemeClr val="bg1"/>
                </a:solidFill>
              </a:rPr>
              <a:t>this()</a:t>
            </a:r>
            <a:br>
              <a:rPr lang="bg-BG" sz="2499" dirty="0">
                <a:solidFill>
                  <a:schemeClr val="bg1"/>
                </a:solidFill>
              </a:rPr>
            </a:br>
            <a:r>
              <a:rPr lang="bg-BG" sz="2499" dirty="0">
                <a:solidFill>
                  <a:schemeClr val="bg1"/>
                </a:solidFill>
              </a:rPr>
              <a:t>  </a:t>
            </a:r>
            <a:r>
              <a:rPr lang="en-US" sz="2499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  this.name = name;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8780301" y="5221622"/>
            <a:ext cx="3411699" cy="1531882"/>
          </a:xfrm>
          <a:prstGeom prst="wedgeRoundRectCallout">
            <a:avLst>
              <a:gd name="adj1" fmla="val -64093"/>
              <a:gd name="adj2" fmla="val -599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799" b="1" noProof="1">
                <a:solidFill>
                  <a:srgbClr val="FFFFFF"/>
                </a:solidFill>
              </a:rPr>
              <a:t>Извиква</a:t>
            </a:r>
            <a:r>
              <a:rPr lang="en-US" sz="2799" b="1" noProof="1">
                <a:solidFill>
                  <a:srgbClr val="FFFFFF"/>
                </a:solidFill>
              </a:rPr>
              <a:t> </a:t>
            </a:r>
            <a:r>
              <a:rPr lang="bg-BG" sz="2799" b="1" noProof="1">
                <a:solidFill>
                  <a:srgbClr val="FFFFFF"/>
                </a:solidFill>
              </a:rPr>
              <a:t>конструктора по подразбиране</a:t>
            </a:r>
            <a:endParaRPr lang="en-US" sz="2799" b="1" noProof="1">
              <a:solidFill>
                <a:srgbClr val="FFFFFF"/>
              </a:solidFill>
            </a:endParaRPr>
          </a:p>
        </p:txBody>
      </p:sp>
      <p:sp>
        <p:nvSpPr>
          <p:cNvPr id="2" name="Arrow: Bent-Up 1">
            <a:extLst>
              <a:ext uri="{FF2B5EF4-FFF2-40B4-BE49-F238E27FC236}">
                <a16:creationId xmlns:a16="http://schemas.microsoft.com/office/drawing/2014/main" id="{F8E92127-BCD9-4A3E-9CA5-631F0490560E}"/>
              </a:ext>
            </a:extLst>
          </p:cNvPr>
          <p:cNvSpPr/>
          <p:nvPr/>
        </p:nvSpPr>
        <p:spPr bwMode="auto">
          <a:xfrm rot="16200000">
            <a:off x="6568379" y="2352118"/>
            <a:ext cx="1484612" cy="2789273"/>
          </a:xfrm>
          <a:prstGeom prst="bentUpArrow">
            <a:avLst>
              <a:gd name="adj1" fmla="val 16393"/>
              <a:gd name="adj2" fmla="val 18379"/>
              <a:gd name="adj3" fmla="val 3360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51533B7-5A5A-47A5-9D36-01D79EE4E7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B52913-7F05-0402-99A5-90DD453629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bg-BG" dirty="0"/>
              <a:t>Множество конструктори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654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>
            <a:extLst>
              <a:ext uri="{FF2B5EF4-FFF2-40B4-BE49-F238E27FC236}">
                <a16:creationId xmlns:a16="http://schemas.microsoft.com/office/drawing/2014/main" id="{B6003C90-12CA-398D-8798-28D0F6581E6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Как да използваме </a:t>
            </a:r>
            <a:r>
              <a:rPr lang="en-US" b="1" dirty="0"/>
              <a:t>List&lt;T&gt;</a:t>
            </a:r>
            <a:r>
              <a:rPr lang="bg-BG" dirty="0"/>
              <a:t>?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C556FD9-B580-2E6F-BE7E-ADF1C99610E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Списъци от обекти</a:t>
            </a:r>
            <a:endParaRPr lang="en-US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C1072B-BEE6-06D3-3A9C-A8275C2C0EA2}"/>
              </a:ext>
            </a:extLst>
          </p:cNvPr>
          <p:cNvGrpSpPr/>
          <p:nvPr/>
        </p:nvGrpSpPr>
        <p:grpSpPr>
          <a:xfrm>
            <a:off x="4496651" y="1769070"/>
            <a:ext cx="3208718" cy="1338874"/>
            <a:chOff x="3503612" y="2606207"/>
            <a:chExt cx="3810000" cy="1408389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A40CBE4-A1DA-2303-E785-8092EFCFEEA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1932731-AA9F-E13C-9C4A-9EC83A657636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1FFB66DC-4999-60C1-0123-C5CC0CE741EC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614470A4-264A-B287-0B86-BA4A22EE0B6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71C060A-F70B-B760-E5E7-EF8A022C9E61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BA047C4-E6F9-5D1F-27CE-E30A4A521899}"/>
                </a:ext>
              </a:extLst>
            </p:cNvPr>
            <p:cNvSpPr txBox="1"/>
            <p:nvPr/>
          </p:nvSpPr>
          <p:spPr>
            <a:xfrm>
              <a:off x="3594616" y="2606208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0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075E931-CBA1-8EDA-E731-85F679CD1A53}"/>
                </a:ext>
              </a:extLst>
            </p:cNvPr>
            <p:cNvSpPr txBox="1"/>
            <p:nvPr/>
          </p:nvSpPr>
          <p:spPr>
            <a:xfrm>
              <a:off x="4340138" y="262163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1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39F48E8-C099-8E0F-1D5C-93B4F76A7874}"/>
                </a:ext>
              </a:extLst>
            </p:cNvPr>
            <p:cNvSpPr txBox="1"/>
            <p:nvPr/>
          </p:nvSpPr>
          <p:spPr>
            <a:xfrm>
              <a:off x="5107281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2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A23302D9-980E-DE98-257A-CC19A08A96BF}"/>
                </a:ext>
              </a:extLst>
            </p:cNvPr>
            <p:cNvSpPr txBox="1"/>
            <p:nvPr/>
          </p:nvSpPr>
          <p:spPr>
            <a:xfrm>
              <a:off x="5880617" y="2610511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3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3E2D2D6-7753-2095-7C37-C94ABBC9BA0B}"/>
                </a:ext>
              </a:extLst>
            </p:cNvPr>
            <p:cNvSpPr txBox="1"/>
            <p:nvPr/>
          </p:nvSpPr>
          <p:spPr>
            <a:xfrm>
              <a:off x="6628960" y="260620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>
                  <a:solidFill>
                    <a:schemeClr val="bg2"/>
                  </a:solidFill>
                </a:rPr>
                <a:t>4</a:t>
              </a:r>
              <a:endParaRPr lang="en-US" sz="2999" dirty="0">
                <a:solidFill>
                  <a:schemeClr val="bg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61034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обекти: </a:t>
            </a:r>
            <a:r>
              <a:rPr lang="en-US" dirty="0"/>
              <a:t>List&lt;T&gt;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673561" y="954000"/>
            <a:ext cx="10321675" cy="554658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List&lt;T&gt;</a:t>
            </a:r>
            <a:r>
              <a:rPr lang="en-US" dirty="0"/>
              <a:t>: </a:t>
            </a:r>
            <a:r>
              <a:rPr lang="bg-BG" dirty="0"/>
              <a:t>списък от обекти от даден тип </a:t>
            </a:r>
            <a:r>
              <a:rPr lang="en-US" b="1" dirty="0">
                <a:solidFill>
                  <a:schemeClr val="bg1"/>
                </a:solidFill>
              </a:rPr>
              <a:t>T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2151236" y="1674000"/>
            <a:ext cx="9209764" cy="492190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using System.Collections.Generic;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9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Create a list of strings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bg1"/>
                </a:solidFill>
              </a:rPr>
              <a:t>List&lt;string&gt;</a:t>
            </a:r>
            <a:r>
              <a:rPr lang="en-US" sz="2400" dirty="0">
                <a:solidFill>
                  <a:schemeClr val="tx1"/>
                </a:solidFill>
              </a:rPr>
              <a:t> names = </a:t>
            </a:r>
            <a:r>
              <a:rPr lang="en-US" sz="2400" dirty="0">
                <a:solidFill>
                  <a:schemeClr val="bg1"/>
                </a:solidFill>
              </a:rPr>
              <a:t>new List&lt;string&gt;()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endParaRPr lang="en-US" sz="1000" dirty="0">
              <a:solidFill>
                <a:schemeClr val="tx1"/>
              </a:solidFill>
            </a:endParaRP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"Peter"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         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"Maria"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names.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"George"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Enumerate and print the elements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foreach (var name in names)</a:t>
            </a:r>
          </a:p>
          <a:p>
            <a:pPr>
              <a:spcBef>
                <a:spcPts val="200"/>
              </a:spcBef>
              <a:spcAft>
                <a:spcPts val="2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Console.WriteLine(name);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70F4B57-29E4-6E07-96AD-58068133AC9F}"/>
              </a:ext>
            </a:extLst>
          </p:cNvPr>
          <p:cNvGrpSpPr/>
          <p:nvPr/>
        </p:nvGrpSpPr>
        <p:grpSpPr>
          <a:xfrm>
            <a:off x="6811506" y="3429000"/>
            <a:ext cx="3997382" cy="1417732"/>
            <a:chOff x="3503612" y="2523255"/>
            <a:chExt cx="2338654" cy="149134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AB31024-5146-C64A-D296-A83DF95F7971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2799" b="1" dirty="0">
                  <a:solidFill>
                    <a:schemeClr val="tx1"/>
                  </a:solidFill>
                </a:rPr>
                <a:t>Peter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8F2F755-1C4B-BA0F-1464-B08A8CA56F6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Maria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CD6028A8-BDE7-F05D-B0DA-2DB45FA552DF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bg2">
                <a:alpha val="2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799" b="1" dirty="0">
                  <a:solidFill>
                    <a:schemeClr val="tx1"/>
                  </a:solidFill>
                </a:rPr>
                <a:t>George</a:t>
              </a:r>
              <a:endParaRPr lang="en-US" sz="2799" b="1" dirty="0">
                <a:solidFill>
                  <a:schemeClr val="tx1"/>
                </a:solidFill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33FA5C9-180D-090F-9CD4-9E08E1B6F1BF}"/>
                </a:ext>
              </a:extLst>
            </p:cNvPr>
            <p:cNvSpPr txBox="1"/>
            <p:nvPr/>
          </p:nvSpPr>
          <p:spPr>
            <a:xfrm>
              <a:off x="3752227" y="2523257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0</a:t>
              </a:r>
              <a:endParaRPr lang="en-US" sz="2999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37ACBCE-5718-E69C-CB09-33A3835CE87F}"/>
                </a:ext>
              </a:extLst>
            </p:cNvPr>
            <p:cNvSpPr txBox="1"/>
            <p:nvPr/>
          </p:nvSpPr>
          <p:spPr>
            <a:xfrm>
              <a:off x="4497750" y="2538679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1</a:t>
              </a:r>
              <a:endParaRPr lang="en-US" sz="2999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4CB8C3C-461C-77A0-8264-FA3D2CACF5F8}"/>
                </a:ext>
              </a:extLst>
            </p:cNvPr>
            <p:cNvSpPr txBox="1"/>
            <p:nvPr/>
          </p:nvSpPr>
          <p:spPr>
            <a:xfrm>
              <a:off x="5264895" y="2523255"/>
              <a:ext cx="577371" cy="73666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2999" dirty="0"/>
                <a:t>2</a:t>
              </a:r>
              <a:endParaRPr lang="en-US" sz="2999" dirty="0"/>
            </a:p>
          </p:txBody>
        </p:sp>
      </p:grpSp>
    </p:spTree>
    <p:extLst>
      <p:ext uri="{BB962C8B-B14F-4D97-AF65-F5344CB8AC3E}">
        <p14:creationId xmlns:p14="http://schemas.microsoft.com/office/powerpoint/2010/main" val="632337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Printing a list using a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for</a:t>
            </a:r>
            <a:r>
              <a:rPr lang="en-US" dirty="0"/>
              <a:t>-loop: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Printing a list using a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string.Join(…)</a:t>
            </a:r>
            <a:r>
              <a:rPr lang="en-US" dirty="0"/>
              <a:t>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Printing Lists On the Console</a:t>
            </a:r>
            <a:endParaRPr lang="bg-BG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95400" y="1990964"/>
            <a:ext cx="10779088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for (int i = 0; i &lt; list.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Count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; i++)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Console.WriteLine("list[{0}] = {1}", i,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i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8770" y="4701777"/>
            <a:ext cx="9583695" cy="175303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List&lt;string&gt; list = new List&lt;string&gt;() {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  "one", "two", "three", "four", "five", "six"};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Console.WriteLine(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string.Join(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"; ", list</a:t>
            </a:r>
            <a:r>
              <a:rPr lang="en-US" sz="2599" b="1" noProof="1">
                <a:solidFill>
                  <a:schemeClr val="bg1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sz="2599" b="1" noProof="1">
                <a:latin typeface="Consolas" panose="020B0609020204030204" pitchFamily="49" charset="0"/>
                <a:cs typeface="Arial" panose="020B0604020202020204" pitchFamily="34" charset="0"/>
              </a:rPr>
              <a:t>);</a:t>
            </a:r>
          </a:p>
          <a:p>
            <a:pPr latinLnBrk="1">
              <a:lnSpc>
                <a:spcPct val="105000"/>
              </a:lnSpc>
            </a:pPr>
            <a:r>
              <a:rPr lang="en-US" sz="2599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// Output: one; two; three; four; five; six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932E78B-31FB-4504-996D-78874EBE7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0129" y="279000"/>
            <a:ext cx="2866278" cy="2113999"/>
          </a:xfrm>
          <a:prstGeom prst="rect">
            <a:avLst/>
          </a:prstGeom>
        </p:spPr>
      </p:pic>
      <p:sp>
        <p:nvSpPr>
          <p:cNvPr id="10" name="Slide Number">
            <a:extLst>
              <a:ext uri="{FF2B5EF4-FFF2-40B4-BE49-F238E27FC236}">
                <a16:creationId xmlns:a16="http://schemas.microsoft.com/office/drawing/2014/main" id="{6D364257-BE32-4CCC-90C9-95AE6FBD69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92256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правоъгълници – пример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539000"/>
            <a:ext cx="11153318" cy="486000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400" i="1" dirty="0">
                <a:solidFill>
                  <a:schemeClr val="accent2"/>
                </a:solidFill>
              </a:rPr>
              <a:t>// Create a list of rectangles</a:t>
            </a:r>
            <a:endParaRPr lang="en-US" sz="24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bg1"/>
                </a:solidFill>
              </a:rPr>
              <a:t>List&lt;Rectangle&gt;</a:t>
            </a:r>
            <a:r>
              <a:rPr lang="en-US" sz="2400" dirty="0">
                <a:solidFill>
                  <a:schemeClr val="tx1"/>
                </a:solidFill>
              </a:rPr>
              <a:t> rects = </a:t>
            </a:r>
            <a:r>
              <a:rPr lang="en-US" sz="2400" dirty="0">
                <a:solidFill>
                  <a:schemeClr val="bg1"/>
                </a:solidFill>
              </a:rPr>
              <a:t>new List&lt;Rectangle&gt;()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endParaRPr lang="en-US" sz="1000" dirty="0">
              <a:solidFill>
                <a:schemeClr val="tx1"/>
              </a:solidFill>
            </a:endParaRPr>
          </a:p>
          <a:p>
            <a:r>
              <a:rPr lang="en-US" sz="2400" i="1" dirty="0">
                <a:solidFill>
                  <a:schemeClr val="accent2"/>
                </a:solidFill>
              </a:rPr>
              <a:t>// Add a few elements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Rectangle(5, 3, "white")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Rectangle(12, 8, "blue")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Add(</a:t>
            </a:r>
            <a:r>
              <a:rPr lang="en-US" sz="2400" dirty="0">
                <a:solidFill>
                  <a:schemeClr val="tx1"/>
                </a:solidFill>
              </a:rPr>
              <a:t>new Rectangle(6, 15, "red")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0"/>
              </a:spcBef>
            </a:pPr>
            <a:r>
              <a:rPr lang="en-US" sz="2400" dirty="0">
                <a:solidFill>
                  <a:schemeClr val="tx1"/>
                </a:solidFill>
              </a:rPr>
              <a:t>foreach (var r in rects)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Console.WriteLine($"Rect({r.Width},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{r.Height},</a:t>
            </a:r>
            <a:r>
              <a:rPr lang="en-US" sz="24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{r.color})");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834D37-886C-8008-3331-8C205841FBD3}"/>
              </a:ext>
            </a:extLst>
          </p:cNvPr>
          <p:cNvSpPr/>
          <p:nvPr/>
        </p:nvSpPr>
        <p:spPr bwMode="auto">
          <a:xfrm>
            <a:off x="7896000" y="3017096"/>
            <a:ext cx="3780000" cy="220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</a:t>
            </a:r>
            <a:r>
              <a:rPr lang="bg-BG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тества!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681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Списък от правоъгълници – пример </a:t>
            </a:r>
            <a:endParaRPr lang="en-US" dirty="0"/>
          </a:p>
        </p:txBody>
      </p:sp>
      <p:sp>
        <p:nvSpPr>
          <p:cNvPr id="9" name="Text Placeholder 5"/>
          <p:cNvSpPr txBox="1">
            <a:spLocks/>
          </p:cNvSpPr>
          <p:nvPr/>
        </p:nvSpPr>
        <p:spPr>
          <a:xfrm>
            <a:off x="522682" y="1374967"/>
            <a:ext cx="11153318" cy="52040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9" b="1" noProof="1" smtClean="0">
                <a:solidFill>
                  <a:srgbClr val="000000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i="1" dirty="0">
                <a:solidFill>
                  <a:schemeClr val="accent2"/>
                </a:solidFill>
              </a:rPr>
              <a:t>// Delete / insert a few elements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RemoveAt(</a:t>
            </a:r>
            <a:r>
              <a:rPr lang="en-US" sz="2400" dirty="0">
                <a:solidFill>
                  <a:schemeClr val="tx1"/>
                </a:solidFill>
              </a:rPr>
              <a:t>1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rects.</a:t>
            </a:r>
            <a:r>
              <a:rPr lang="en-US" sz="2400" dirty="0">
                <a:solidFill>
                  <a:schemeClr val="bg1"/>
                </a:solidFill>
              </a:rPr>
              <a:t>Insert(</a:t>
            </a:r>
            <a:r>
              <a:rPr lang="en-US" sz="2400" dirty="0">
                <a:solidFill>
                  <a:schemeClr val="tx1"/>
                </a:solidFill>
              </a:rPr>
              <a:t>0, new Rectangle(30, 20, "green")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r>
              <a:rPr lang="en-US" sz="2400" dirty="0">
                <a:solidFill>
                  <a:schemeClr val="tx1"/>
                </a:solidFill>
              </a:rPr>
              <a:t>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br>
              <a:rPr lang="en-US" sz="1000" i="1" dirty="0">
                <a:solidFill>
                  <a:schemeClr val="accent2"/>
                </a:solidFill>
              </a:rPr>
            </a:br>
            <a:r>
              <a:rPr lang="en-US" sz="2400" i="1" dirty="0">
                <a:solidFill>
                  <a:schemeClr val="accent2"/>
                </a:solidFill>
              </a:rPr>
              <a:t>// Print the rectangles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for (int i=0; i&lt;rects.Count;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Console.WriteLine($"Rect #{i}:"):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Width: {rects[i].Width}");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Height: {rects[i].Height}");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  Console.WriteLine($"  Color: {rects[i].Color}");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sz="2400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2D1701-43CF-4C5D-9416-C61ABBB7B0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BC834D37-886C-8008-3331-8C205841FBD3}"/>
              </a:ext>
            </a:extLst>
          </p:cNvPr>
          <p:cNvSpPr/>
          <p:nvPr/>
        </p:nvSpPr>
        <p:spPr bwMode="auto">
          <a:xfrm>
            <a:off x="8141901" y="3003719"/>
            <a:ext cx="3780000" cy="2205000"/>
          </a:xfrm>
          <a:prstGeom prst="round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</a:t>
            </a:r>
            <a:r>
              <a:rPr lang="bg-BG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да се тества!</a:t>
            </a:r>
            <a:endParaRPr lang="en-US" sz="44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072598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389272" y="941976"/>
            <a:ext cx="10802727" cy="527467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Обектът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съдържа</a:t>
            </a:r>
            <a:r>
              <a:rPr lang="en-US" sz="2800" dirty="0"/>
              <a:t> </a:t>
            </a:r>
            <a:r>
              <a:rPr lang="bg-BG" sz="2800" dirty="0"/>
              <a:t>поредица от именувани стойности.</a:t>
            </a:r>
            <a:endParaRPr lang="en-US" sz="2800" dirty="0"/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Например обект за рожден ден съдържа  </a:t>
            </a:r>
            <a:r>
              <a:rPr lang="bg-BG" sz="2800" b="1" dirty="0">
                <a:solidFill>
                  <a:schemeClr val="bg1"/>
                </a:solidFill>
              </a:rPr>
              <a:t>ден</a:t>
            </a:r>
            <a:r>
              <a:rPr lang="bg-BG" sz="2800" dirty="0"/>
              <a:t>,</a:t>
            </a:r>
            <a:r>
              <a:rPr lang="bg-BG" sz="2800" b="1" dirty="0">
                <a:solidFill>
                  <a:schemeClr val="bg1"/>
                </a:solidFill>
              </a:rPr>
              <a:t> месец </a:t>
            </a:r>
            <a:r>
              <a:rPr lang="bg-BG" sz="2800" dirty="0"/>
              <a:t>и</a:t>
            </a:r>
            <a:r>
              <a:rPr lang="bg-BG" sz="2800" b="1" dirty="0">
                <a:solidFill>
                  <a:schemeClr val="bg1"/>
                </a:solidFill>
              </a:rPr>
              <a:t> година.</a:t>
            </a:r>
            <a:endParaRPr lang="en-US" sz="2800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2800" dirty="0"/>
              <a:t>Създаване</a:t>
            </a:r>
            <a:r>
              <a:rPr lang="en-US" sz="2800" dirty="0"/>
              <a:t> </a:t>
            </a:r>
            <a:r>
              <a:rPr lang="bg-BG" sz="2800" dirty="0"/>
              <a:t>на обект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bg-BG" sz="2800" dirty="0"/>
              <a:t>за</a:t>
            </a:r>
            <a:r>
              <a:rPr lang="bg-BG" sz="2800" b="1" dirty="0">
                <a:solidFill>
                  <a:schemeClr val="bg1"/>
                </a:solidFill>
              </a:rPr>
              <a:t> рожден ден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:</a:t>
            </a:r>
            <a:endParaRPr lang="en-US" sz="2800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948460" y="5889621"/>
            <a:ext cx="9860705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var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birthday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{ </a:t>
            </a:r>
            <a:r>
              <a:rPr lang="en-US" sz="2399" b="1" noProof="1">
                <a:latin typeface="Consolas" pitchFamily="49" charset="0"/>
              </a:rPr>
              <a:t>Day = </a:t>
            </a:r>
            <a:r>
              <a:rPr lang="pt-BR" sz="2399" b="1" noProof="1">
                <a:latin typeface="Consolas" pitchFamily="49" charset="0"/>
              </a:rPr>
              <a:t>22, Month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6, Year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=</a:t>
            </a:r>
            <a:r>
              <a:rPr lang="en-US" sz="2399" b="1" noProof="1">
                <a:latin typeface="Consolas" pitchFamily="49" charset="0"/>
              </a:rPr>
              <a:t> </a:t>
            </a:r>
            <a:r>
              <a:rPr lang="pt-BR" sz="2399" b="1" noProof="1">
                <a:latin typeface="Consolas" pitchFamily="49" charset="0"/>
              </a:rPr>
              <a:t>1990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}</a:t>
            </a:r>
            <a:r>
              <a:rPr lang="pt-BR" sz="23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;</a:t>
            </a:r>
            <a:endParaRPr lang="en-US" sz="2399" b="1" noProof="1">
              <a:solidFill>
                <a:schemeClr val="tx1">
                  <a:lumMod val="75000"/>
                </a:schemeClr>
              </a:solidFill>
              <a:latin typeface="Consolas" pitchFamily="49" charset="0"/>
            </a:endParaRPr>
          </a:p>
        </p:txBody>
      </p:sp>
      <p:graphicFrame>
        <p:nvGraphicFramePr>
          <p:cNvPr id="21" name="Group 134">
            <a:extLst>
              <a:ext uri="{FF2B5EF4-FFF2-40B4-BE49-F238E27FC236}">
                <a16:creationId xmlns:a16="http://schemas.microsoft.com/office/drawing/2014/main" id="{4907AD29-B8BB-4C0D-A5BC-5AAC61FDE7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2054229"/>
              </p:ext>
            </p:extLst>
          </p:nvPr>
        </p:nvGraphicFramePr>
        <p:xfrm>
          <a:off x="1948461" y="3009893"/>
          <a:ext cx="2140371" cy="2460180"/>
        </p:xfrm>
        <a:graphic>
          <a:graphicData uri="http://schemas.openxmlformats.org/drawingml/2006/table">
            <a:tbl>
              <a:tblPr/>
              <a:tblGrid>
                <a:gridCol w="21403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429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Birthday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16770">
                <a:tc>
                  <a:txBody>
                    <a:bodyPr/>
                    <a:lstStyle/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 = 22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Month = 6</a:t>
                      </a:r>
                    </a:p>
                    <a:p>
                      <a:pPr marL="282575" marR="0" lvl="0" indent="-282575" algn="ctr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Year = 1990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AutoShape 6">
            <a:extLst>
              <a:ext uri="{FF2B5EF4-FFF2-40B4-BE49-F238E27FC236}">
                <a16:creationId xmlns:a16="http://schemas.microsoft.com/office/drawing/2014/main" id="{90DDD43D-0161-469D-A6DC-F94C5D25CA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4790" y="4807065"/>
            <a:ext cx="3837687" cy="961327"/>
          </a:xfrm>
          <a:prstGeom prst="wedgeRoundRectCallout">
            <a:avLst>
              <a:gd name="adj1" fmla="val -66751"/>
              <a:gd name="adj2" fmla="val 624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Операторът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en-US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new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създава нов обект</a:t>
            </a:r>
            <a:r>
              <a:rPr lang="en-US" sz="2399" b="1" dirty="0">
                <a:solidFill>
                  <a:srgbClr val="FFFFFF"/>
                </a:solidFill>
              </a:rPr>
              <a:t> (</a:t>
            </a:r>
            <a:r>
              <a:rPr lang="bg-BG" sz="2399" b="1" dirty="0" err="1">
                <a:solidFill>
                  <a:srgbClr val="FFFFFF"/>
                </a:solidFill>
              </a:rPr>
              <a:t>безтипов</a:t>
            </a:r>
            <a:r>
              <a:rPr lang="en-US" sz="2399" b="1" dirty="0">
                <a:solidFill>
                  <a:srgbClr val="FFFFFF"/>
                </a:solidFill>
              </a:rPr>
              <a:t>)</a:t>
            </a:r>
            <a:endParaRPr lang="bg-BG" sz="2399" b="1" dirty="0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7AB42CB-DFE5-4700-AB76-2B5B27697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2200" y="3217985"/>
            <a:ext cx="4883798" cy="132576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pt-BR" sz="2399" b="1" noProof="1">
                <a:latin typeface="Consolas" pitchFamily="49" charset="0"/>
              </a:rPr>
              <a:t>var day = </a:t>
            </a:r>
            <a:r>
              <a:rPr lang="pt-BR" sz="23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pt-BR" sz="2399" b="1" noProof="1">
                <a:latin typeface="Consolas" pitchFamily="49" charset="0"/>
              </a:rPr>
              <a:t>(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  2019, 2, 25); </a:t>
            </a:r>
            <a:br>
              <a:rPr lang="pt-BR" sz="2399" b="1" noProof="1">
                <a:latin typeface="Consolas" pitchFamily="49" charset="0"/>
              </a:rPr>
            </a:br>
            <a:r>
              <a:rPr lang="pt-BR" sz="2399" b="1" noProof="1">
                <a:latin typeface="Consolas" pitchFamily="49" charset="0"/>
              </a:rPr>
              <a:t>Console.WriteLine(day);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9" name="AutoShape 6">
            <a:extLst>
              <a:ext uri="{FF2B5EF4-FFF2-40B4-BE49-F238E27FC236}">
                <a16:creationId xmlns:a16="http://schemas.microsoft.com/office/drawing/2014/main" id="{9ACE39C4-BED2-4D33-B700-6C2198B7F2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1" y="4316274"/>
            <a:ext cx="1668819" cy="961327"/>
          </a:xfrm>
          <a:prstGeom prst="wedgeRoundRectCallout">
            <a:avLst>
              <a:gd name="adj1" fmla="val -61767"/>
              <a:gd name="adj2" fmla="val -215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Свойства на обекта</a:t>
            </a:r>
          </a:p>
        </p:txBody>
      </p:sp>
      <p:sp>
        <p:nvSpPr>
          <p:cNvPr id="18" name="AutoShape 6">
            <a:extLst>
              <a:ext uri="{FF2B5EF4-FFF2-40B4-BE49-F238E27FC236}">
                <a16:creationId xmlns:a16="http://schemas.microsoft.com/office/drawing/2014/main" id="{56380680-96BA-45A4-9AAC-B6724FDE79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88830" y="3085903"/>
            <a:ext cx="1367404" cy="923525"/>
          </a:xfrm>
          <a:prstGeom prst="wedgeRoundRectCallout">
            <a:avLst>
              <a:gd name="adj1" fmla="val -65076"/>
              <a:gd name="adj2" fmla="val -23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Име на обекта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AC236AF4-D609-4CCD-ABDA-BE44E1DE29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15307" y="2215058"/>
            <a:ext cx="3299605" cy="1002927"/>
          </a:xfrm>
          <a:prstGeom prst="wedgeRoundRectCallout">
            <a:avLst>
              <a:gd name="adj1" fmla="val -64156"/>
              <a:gd name="adj2" fmla="val 619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Създаваме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обект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тип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DateTime</a:t>
            </a: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98C504B5-2F22-430D-ADE9-8F9BCE1572B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745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9" grpId="0" animBg="1"/>
      <p:bldP spid="10" grpId="0" animBg="1"/>
      <p:bldP spid="19" grpId="0" animBg="1"/>
      <p:bldP spid="18" grpId="0" animBg="1"/>
      <p:bldP spid="1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53276"/>
            <a:ext cx="10791395" cy="4853723"/>
          </a:xfrm>
          <a:prstGeom prst="rect">
            <a:avLst/>
          </a:prstGeom>
        </p:spPr>
        <p:txBody>
          <a:bodyPr vert="horz" lIns="107972" tIns="35991" rIns="107972" bIns="35991" rtlCol="0">
            <a:normAutofit fontScale="77500" lnSpcReduction="20000"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дефинират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структура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 обектите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Обектите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са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инстанции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на дадения клас</a:t>
            </a:r>
            <a:endParaRPr lang="en-US" sz="3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en-US" sz="3900" dirty="0">
                <a:solidFill>
                  <a:schemeClr val="bg2"/>
                </a:solidFill>
              </a:rPr>
              <a:t>.NET Core </a:t>
            </a:r>
            <a:r>
              <a:rPr lang="bg-BG" sz="3900" dirty="0">
                <a:solidFill>
                  <a:schemeClr val="bg2"/>
                </a:solidFill>
              </a:rPr>
              <a:t>предоставя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хиляди готови за използване класове</a:t>
            </a:r>
            <a:endParaRPr lang="en-US" sz="39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Класовете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задават структура за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описание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създаване</a:t>
            </a:r>
            <a:r>
              <a:rPr lang="en-US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на обекти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Класовете имат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полета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свойства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en-US" sz="3900" dirty="0">
                <a:solidFill>
                  <a:schemeClr val="bg2"/>
                </a:solidFill>
              </a:rPr>
              <a:t>, </a:t>
            </a:r>
            <a:r>
              <a:rPr lang="bg-BG" sz="39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 </a:t>
            </a:r>
            <a:r>
              <a:rPr lang="bg-BG" sz="3900" dirty="0">
                <a:solidFill>
                  <a:schemeClr val="bg2"/>
                </a:solidFill>
              </a:rPr>
              <a:t>и други членове</a:t>
            </a:r>
            <a:endParaRPr lang="en-US" sz="3900" dirty="0">
              <a:solidFill>
                <a:schemeClr val="bg2"/>
              </a:solidFill>
            </a:endParaRPr>
          </a:p>
          <a:p>
            <a:pPr>
              <a:lnSpc>
                <a:spcPct val="100000"/>
              </a:lnSpc>
              <a:buClr>
                <a:schemeClr val="bg2"/>
              </a:buClr>
            </a:pPr>
            <a:r>
              <a:rPr lang="bg-BG" sz="3900" dirty="0">
                <a:solidFill>
                  <a:schemeClr val="bg2"/>
                </a:solidFill>
              </a:rPr>
              <a:t>Конструктори</a:t>
            </a:r>
            <a:r>
              <a:rPr lang="en-US" sz="3900" dirty="0">
                <a:solidFill>
                  <a:schemeClr val="bg2"/>
                </a:solidFill>
              </a:rPr>
              <a:t>:</a:t>
            </a: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Извикват се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dirty="0">
                <a:solidFill>
                  <a:schemeClr val="bg2"/>
                </a:solidFill>
              </a:rPr>
              <a:t>при създаване на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нови инстанции</a:t>
            </a:r>
            <a:endParaRPr lang="en-US" sz="3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vl="1">
              <a:lnSpc>
                <a:spcPct val="100000"/>
              </a:lnSpc>
              <a:buClr>
                <a:schemeClr val="bg2"/>
              </a:buClr>
            </a:pP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Инициализират</a:t>
            </a:r>
            <a:r>
              <a:rPr lang="en-US" sz="3600" dirty="0">
                <a:solidFill>
                  <a:schemeClr val="bg2"/>
                </a:solidFill>
              </a:rPr>
              <a:t> 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състоянието (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state) </a:t>
            </a:r>
            <a:r>
              <a:rPr lang="bg-BG" sz="3600" dirty="0">
                <a:solidFill>
                  <a:schemeClr val="bg2"/>
                </a:solidFill>
              </a:rPr>
              <a:t>на обекта</a:t>
            </a:r>
            <a:endParaRPr lang="en-US" sz="3600" b="1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DDF7888B-F1B3-45BC-A7B1-2A3F984CE2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2490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1776523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 err="1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1B99331-148D-4BF9-81B1-48BCEE036C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354861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498192" y="984041"/>
            <a:ext cx="10235140" cy="5274674"/>
          </a:xfrm>
        </p:spPr>
        <p:txBody>
          <a:bodyPr>
            <a:normAutofit/>
          </a:bodyPr>
          <a:lstStyle/>
          <a:p>
            <a:r>
              <a:rPr lang="bg-BG" sz="3200" dirty="0"/>
              <a:t>В програмирането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класовете</a:t>
            </a:r>
            <a:r>
              <a:rPr lang="en-US" sz="3200" dirty="0"/>
              <a:t> </a:t>
            </a:r>
            <a:r>
              <a:rPr lang="bg-BG" sz="3200" dirty="0"/>
              <a:t>задават </a:t>
            </a:r>
            <a:r>
              <a:rPr lang="bg-BG" sz="3200" b="1" dirty="0">
                <a:solidFill>
                  <a:schemeClr val="bg1"/>
                </a:solidFill>
              </a:rPr>
              <a:t>структура</a:t>
            </a:r>
            <a:r>
              <a:rPr lang="en-US" sz="3200" dirty="0"/>
              <a:t> </a:t>
            </a:r>
            <a:r>
              <a:rPr lang="bg-BG" sz="3200" dirty="0"/>
              <a:t>на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обектите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Имат ролята на </a:t>
            </a:r>
            <a:r>
              <a:rPr lang="bg-BG" sz="3200" b="1" dirty="0">
                <a:solidFill>
                  <a:schemeClr val="bg1"/>
                </a:solidFill>
              </a:rPr>
              <a:t>шаблон</a:t>
            </a:r>
            <a:r>
              <a:rPr lang="bg-BG" sz="3200" dirty="0"/>
              <a:t>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обекти</a:t>
            </a:r>
            <a:r>
              <a:rPr lang="en-US" sz="3200" dirty="0"/>
              <a:t> </a:t>
            </a:r>
            <a:r>
              <a:rPr lang="bg-BG" sz="3200" dirty="0"/>
              <a:t>от един и същ тип</a:t>
            </a:r>
            <a:endParaRPr lang="en-US" sz="3200" dirty="0"/>
          </a:p>
          <a:p>
            <a:r>
              <a:rPr lang="bg-BG" sz="3200" dirty="0"/>
              <a:t>Класовете дефинират</a:t>
            </a:r>
            <a:r>
              <a:rPr lang="en-US" sz="3200" dirty="0"/>
              <a:t>: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Данни</a:t>
            </a:r>
            <a:r>
              <a:rPr lang="en-US" sz="3200" dirty="0"/>
              <a:t> (</a:t>
            </a:r>
            <a:r>
              <a:rPr lang="bg-BG" sz="3200" dirty="0"/>
              <a:t>свойства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Day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Month</a:t>
            </a:r>
            <a:r>
              <a:rPr lang="en-US" sz="3200" dirty="0"/>
              <a:t>,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Year</a:t>
            </a:r>
          </a:p>
          <a:p>
            <a:pPr lvl="1"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Действия</a:t>
            </a:r>
            <a:r>
              <a:rPr lang="en-US" sz="3200" dirty="0"/>
              <a:t> (</a:t>
            </a:r>
            <a:r>
              <a:rPr lang="bg-BG" sz="3200" dirty="0"/>
              <a:t>методи</a:t>
            </a:r>
            <a:r>
              <a:rPr lang="en-US" sz="3200" dirty="0"/>
              <a:t>), </a:t>
            </a:r>
            <a:r>
              <a:rPr lang="bg-BG" sz="3200" dirty="0"/>
              <a:t>например</a:t>
            </a:r>
            <a:r>
              <a:rPr lang="en-US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AddDays(count)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br>
              <a:rPr lang="en-US" sz="3200" dirty="0">
                <a:solidFill>
                  <a:schemeClr val="bg1"/>
                </a:solidFill>
              </a:rPr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Subtract(date)</a:t>
            </a:r>
            <a:endParaRPr lang="en-US" sz="3200" dirty="0">
              <a:solidFill>
                <a:schemeClr val="bg1"/>
              </a:solidFill>
            </a:endParaRPr>
          </a:p>
          <a:p>
            <a:endParaRPr lang="en-US" sz="3200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4CF81C-CF1D-42D9-A42C-29A0D747760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9477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296957" y="988048"/>
            <a:ext cx="7634043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Един клас може да има множество инстанции </a:t>
            </a:r>
            <a:r>
              <a:rPr lang="en-US" sz="3200" dirty="0"/>
              <a:t>(</a:t>
            </a:r>
            <a:r>
              <a:rPr lang="bg-BG" sz="3200" dirty="0"/>
              <a:t>обекти</a:t>
            </a:r>
            <a:r>
              <a:rPr lang="en-US" sz="3200" dirty="0"/>
              <a:t>)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</a:pPr>
            <a:endParaRPr lang="en-US" sz="3200" dirty="0"/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Примерен клас</a:t>
            </a:r>
            <a:r>
              <a:rPr lang="en-US" sz="3200" dirty="0"/>
              <a:t>: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DateTime</a:t>
            </a:r>
          </a:p>
          <a:p>
            <a:pPr lvl="1">
              <a:lnSpc>
                <a:spcPct val="100000"/>
              </a:lnSpc>
            </a:pPr>
            <a:r>
              <a:rPr lang="bg-BG" sz="3200" dirty="0"/>
              <a:t>Примерни обекти</a:t>
            </a:r>
            <a:r>
              <a:rPr lang="en-US" sz="3200" dirty="0"/>
              <a:t>:</a:t>
            </a:r>
            <a:r>
              <a:rPr lang="bg-BG" sz="3200" dirty="0"/>
              <a:t> </a:t>
            </a: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peterBirthday</a:t>
            </a:r>
            <a:r>
              <a:rPr lang="en-US" sz="3200" dirty="0"/>
              <a:t>,</a:t>
            </a:r>
            <a:br>
              <a:rPr lang="bg-BG" sz="3200" dirty="0"/>
            </a:b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mariaBirthday</a:t>
            </a:r>
          </a:p>
          <a:p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</a:t>
            </a:r>
            <a:endParaRPr lang="en-US" dirty="0"/>
          </a:p>
        </p:txBody>
      </p:sp>
      <p:pic>
        <p:nvPicPr>
          <p:cNvPr id="3076" name="Picture 4" descr="My Personal Blog: Konsep OOP Kelas dan Obje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6000" y="2045621"/>
            <a:ext cx="4867252" cy="24633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40B03BE2-1953-4C6F-B6C3-12FB0A5C24C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755F3FD-0617-F0E5-824B-B8C82FE95946}"/>
              </a:ext>
            </a:extLst>
          </p:cNvPr>
          <p:cNvGrpSpPr/>
          <p:nvPr/>
        </p:nvGrpSpPr>
        <p:grpSpPr>
          <a:xfrm>
            <a:off x="8773549" y="1236542"/>
            <a:ext cx="2971026" cy="2372458"/>
            <a:chOff x="9294812" y="1741724"/>
            <a:chExt cx="2133600" cy="2373076"/>
          </a:xfrm>
        </p:grpSpPr>
        <p:sp>
          <p:nvSpPr>
            <p:cNvPr id="5" name="Rectangle 3">
              <a:extLst>
                <a:ext uri="{FF2B5EF4-FFF2-40B4-BE49-F238E27FC236}">
                  <a16:creationId xmlns:a16="http://schemas.microsoft.com/office/drawing/2014/main" id="{F0A4694C-FFB6-3BC4-4553-9316BFB5C3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peterBirthday</a:t>
              </a:r>
            </a:p>
          </p:txBody>
        </p:sp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423220D3-8308-D779-25E9-EA625B7B62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27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11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1996</a:t>
              </a: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11F91DA-61E4-4D37-CECF-0B74DE1EF2D6}"/>
              </a:ext>
            </a:extLst>
          </p:cNvPr>
          <p:cNvGrpSpPr/>
          <p:nvPr/>
        </p:nvGrpSpPr>
        <p:grpSpPr>
          <a:xfrm>
            <a:off x="8773549" y="3936542"/>
            <a:ext cx="2971026" cy="2372458"/>
            <a:chOff x="9294812" y="1741724"/>
            <a:chExt cx="2133600" cy="2373076"/>
          </a:xfrm>
        </p:grpSpPr>
        <p:sp>
          <p:nvSpPr>
            <p:cNvPr id="13" name="Rectangle 3">
              <a:extLst>
                <a:ext uri="{FF2B5EF4-FFF2-40B4-BE49-F238E27FC236}">
                  <a16:creationId xmlns:a16="http://schemas.microsoft.com/office/drawing/2014/main" id="{433AAB88-E081-CA56-D814-8505EEC57D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1741724"/>
              <a:ext cx="2133600" cy="1001474"/>
            </a:xfrm>
            <a:prstGeom prst="rect">
              <a:avLst/>
            </a:prstGeom>
            <a:solidFill>
              <a:schemeClr val="accent6">
                <a:lumMod val="1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algn="ctr"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object</a:t>
              </a:r>
              <a:br>
                <a:rPr lang="en-US" sz="2799" noProof="1">
                  <a:latin typeface="Consolas" panose="020B0609020204030204" pitchFamily="49" charset="0"/>
                </a:rPr>
              </a:br>
              <a:r>
                <a:rPr lang="en-US" sz="2799" b="1" noProof="1">
                  <a:latin typeface="Consolas" panose="020B0609020204030204" pitchFamily="49" charset="0"/>
                </a:rPr>
                <a:t>mariaBirthday</a:t>
              </a: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16BC6A6F-2439-707A-F585-7E1249BB6F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294812" y="2743200"/>
              <a:ext cx="2133600" cy="137160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15000"/>
              </a:schemeClr>
            </a:solidFill>
            <a:ln w="25400">
              <a:solidFill>
                <a:schemeClr val="accent5">
                  <a:lumMod val="20000"/>
                  <a:lumOff val="80000"/>
                </a:schemeClr>
              </a:solidFill>
            </a:ln>
          </p:spPr>
          <p:txBody>
            <a:bodyPr wrap="square" lIns="107972" tIns="107972" rIns="107972" bIns="107972">
              <a:noAutofit/>
            </a:bodyPr>
            <a:lstStyle/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Day = 3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Month = 10</a:t>
              </a:r>
            </a:p>
            <a:p>
              <a:pPr eaLnBrk="0" hangingPunct="0">
                <a:lnSpc>
                  <a:spcPts val="2999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anose="020B0609020204030204" pitchFamily="49" charset="0"/>
                </a:rPr>
                <a:t>Year = 2002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26616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Обекти</a:t>
            </a:r>
            <a:r>
              <a:rPr lang="en-GB" dirty="0"/>
              <a:t> </a:t>
            </a:r>
            <a:r>
              <a:rPr lang="en-US" dirty="0"/>
              <a:t>(</a:t>
            </a:r>
            <a:r>
              <a:rPr lang="bg-BG" dirty="0"/>
              <a:t>Инстанции на класове</a:t>
            </a:r>
            <a:r>
              <a:rPr lang="en-GB" dirty="0"/>
              <a:t>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57078" y="1121745"/>
            <a:ext cx="10036622" cy="554514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Създаването на обект от дефиниран клас се нарича </a:t>
            </a:r>
            <a:r>
              <a:rPr lang="bg-BG" sz="3599" b="1" dirty="0" err="1">
                <a:solidFill>
                  <a:schemeClr val="bg1"/>
                </a:solidFill>
              </a:rPr>
              <a:t>инстанциране</a:t>
            </a:r>
            <a:endParaRPr lang="en-GB" sz="3599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sz="3599" b="1" dirty="0">
                <a:solidFill>
                  <a:schemeClr val="bg1"/>
                </a:solidFill>
              </a:rPr>
              <a:t>Инстанцията</a:t>
            </a:r>
            <a:r>
              <a:rPr lang="en-GB" sz="3599" dirty="0"/>
              <a:t> </a:t>
            </a:r>
            <a:r>
              <a:rPr lang="bg-BG" sz="3599" dirty="0"/>
              <a:t>е самият обект</a:t>
            </a:r>
            <a:r>
              <a:rPr lang="en-GB" sz="3599" dirty="0"/>
              <a:t>, </a:t>
            </a:r>
            <a:r>
              <a:rPr lang="bg-BG" sz="3599" dirty="0"/>
              <a:t>който се създава по време на изпълнение (</a:t>
            </a:r>
            <a:r>
              <a:rPr lang="en-US" sz="3599" dirty="0"/>
              <a:t>runtime)</a:t>
            </a:r>
            <a:endParaRPr lang="en-GB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Всички инстанции имат еднакво </a:t>
            </a:r>
            <a:r>
              <a:rPr lang="bg-BG" sz="3599" b="1" dirty="0">
                <a:solidFill>
                  <a:schemeClr val="bg1"/>
                </a:solidFill>
              </a:rPr>
              <a:t>поведение</a:t>
            </a:r>
            <a:r>
              <a:rPr lang="en-GB" sz="3599" dirty="0">
                <a:solidFill>
                  <a:schemeClr val="tx2">
                    <a:lumMod val="75000"/>
                  </a:schemeClr>
                </a:solidFill>
              </a:rPr>
              <a:t> </a:t>
            </a:r>
            <a:endParaRPr lang="en-US" sz="3599" dirty="0">
              <a:solidFill>
                <a:schemeClr val="tx2">
                  <a:lumMod val="75000"/>
                </a:schemeClr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12CFCF8-2C3F-4981-B15E-D0F1590A4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3593" y="4365104"/>
            <a:ext cx="8934073" cy="18180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date1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(2018, 5, 5);</a:t>
            </a:r>
            <a:endParaRPr lang="en-US" sz="2799" b="1" noProof="1">
              <a:latin typeface="Consolas" pitchFamily="49" charset="0"/>
            </a:endParaRP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date2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(2016, 3, 5);</a:t>
            </a:r>
          </a:p>
          <a:p>
            <a:pPr defTabSz="1218072">
              <a:spcBef>
                <a:spcPts val="600"/>
              </a:spcBef>
              <a:spcAft>
                <a:spcPts val="600"/>
              </a:spcAft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GB" sz="2799" b="1" noProof="1">
                <a:latin typeface="Consolas" pitchFamily="49" charset="0"/>
              </a:rPr>
              <a:t> date3 = </a:t>
            </a:r>
            <a:r>
              <a:rPr lang="en-GB" sz="2799" b="1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GB" sz="2799" b="1" noProof="1">
                <a:latin typeface="Consolas" pitchFamily="49" charset="0"/>
              </a:rPr>
              <a:t>(2013, 12, 31);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62493E4-7D20-4010-A75B-3F90B3274CF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3914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Обекти и класове -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0" y="1269564"/>
            <a:ext cx="11517000" cy="540786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peterBirthday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(1996, 11, 27);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DateTime</a:t>
            </a:r>
            <a:r>
              <a:rPr lang="en-US" sz="2199" b="1" spc="-20" noProof="1">
                <a:latin typeface="Consolas" pitchFamily="49" charset="0"/>
              </a:rPr>
              <a:t> mariaBirthday = 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new DateTime</a:t>
            </a:r>
            <a:r>
              <a:rPr lang="en-US" sz="2199" b="1" spc="-20" noProof="1">
                <a:latin typeface="Consolas" pitchFamily="49" charset="0"/>
              </a:rPr>
              <a:t>(1995, 6, 14);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Peter's birth date: </a:t>
            </a:r>
            <a:r>
              <a:rPr lang="en-US" sz="2199" b="1" spc="-20" noProof="1">
                <a:latin typeface="Consolas" pitchFamily="49" charset="0"/>
              </a:rPr>
              <a:t>{0:d-MMM-yyyy}",peterBirthday);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27-Nov-1996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Maria's birth date: </a:t>
            </a:r>
            <a:r>
              <a:rPr lang="en-US" sz="2199" b="1" spc="-20" noProof="1">
                <a:latin typeface="Consolas" pitchFamily="49" charset="0"/>
              </a:rPr>
              <a:t>{0:d-MMM-yyyy}",mariaBirthday);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14-Jun-1995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var mariaAfter18Months = mariaBirthday.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AddMonths</a:t>
            </a:r>
            <a:r>
              <a:rPr lang="en-US" sz="2199" b="1" spc="-20" noProof="1">
                <a:latin typeface="Consolas" pitchFamily="49" charset="0"/>
              </a:rPr>
              <a:t>(18);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after 18 months: </a:t>
            </a:r>
            <a:r>
              <a:rPr lang="en-US" sz="2199" b="1" spc="-20" noProof="1">
                <a:latin typeface="Consolas" pitchFamily="49" charset="0"/>
              </a:rPr>
              <a:t>{0:d-MMM-yyyy}", mariaAfter18Months); 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14-Dec-1996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TimeSpan</a:t>
            </a:r>
            <a:r>
              <a:rPr lang="en-US" sz="2199" b="1" spc="-20" noProof="1">
                <a:latin typeface="Consolas" pitchFamily="49" charset="0"/>
              </a:rPr>
              <a:t> ageDiff = peterBirthday.</a:t>
            </a:r>
            <a:r>
              <a:rPr lang="en-US" sz="2199" b="1" spc="-20" noProof="1">
                <a:solidFill>
                  <a:schemeClr val="bg1"/>
                </a:solidFill>
                <a:latin typeface="Consolas" pitchFamily="49" charset="0"/>
              </a:rPr>
              <a:t>Subtract</a:t>
            </a:r>
            <a:r>
              <a:rPr lang="en-US" sz="2199" b="1" spc="-20" noProof="1">
                <a:latin typeface="Consolas" pitchFamily="49" charset="0"/>
              </a:rPr>
              <a:t>(mariaBirthday);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spc="-20" noProof="1">
                <a:latin typeface="Consolas" pitchFamily="49" charset="0"/>
              </a:rPr>
              <a:t>Console.WriteLine("</a:t>
            </a:r>
            <a:r>
              <a:rPr lang="en-US" sz="2199" b="1" spc="-20" noProof="1"/>
              <a:t>Maria older than Peter by: </a:t>
            </a:r>
            <a:r>
              <a:rPr lang="en-US" sz="2199" b="1" spc="-20" noProof="1">
                <a:latin typeface="Consolas" pitchFamily="49" charset="0"/>
              </a:rPr>
              <a:t>{0} days", ageDiff.Days);</a:t>
            </a:r>
          </a:p>
          <a:p>
            <a:pPr defTabSz="1218072">
              <a:spcBef>
                <a:spcPts val="400"/>
              </a:spcBef>
              <a:spcAft>
                <a:spcPts val="400"/>
              </a:spcAft>
            </a:pPr>
            <a:r>
              <a:rPr lang="en-US" sz="2199" b="1" i="1" spc="-20" noProof="1">
                <a:solidFill>
                  <a:schemeClr val="accent2"/>
                </a:solidFill>
                <a:latin typeface="Consolas" pitchFamily="49" charset="0"/>
              </a:rPr>
              <a:t>// 532 days</a:t>
            </a:r>
            <a:endParaRPr lang="bg-BG" sz="2199" b="1" i="1" spc="-20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E75F4E1-36FA-459F-97B4-6F317CB22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73004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FA2951B-AB40-4AB4-936F-6F699870A6E5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4155" y="1524496"/>
            <a:ext cx="2403690" cy="240369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D2CB9C54-34C8-4F8F-8664-654191F9C95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Дефиниране на прости класове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16933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3434</TotalTime>
  <Words>3280</Words>
  <Application>Microsoft Office PowerPoint</Application>
  <PresentationFormat>Widescreen</PresentationFormat>
  <Paragraphs>567</Paragraphs>
  <Slides>42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Consolas</vt:lpstr>
      <vt:lpstr>Wingdings</vt:lpstr>
      <vt:lpstr>Wingdings 2</vt:lpstr>
      <vt:lpstr>SoftUni</vt:lpstr>
      <vt:lpstr>Класове и обекти</vt:lpstr>
      <vt:lpstr>Съдържание</vt:lpstr>
      <vt:lpstr>Какво е обект? Какво е клас?</vt:lpstr>
      <vt:lpstr>Обекти</vt:lpstr>
      <vt:lpstr>Класове</vt:lpstr>
      <vt:lpstr>Класове</vt:lpstr>
      <vt:lpstr>Обекти (Инстанции на класове)</vt:lpstr>
      <vt:lpstr>Обекти и класове - примери</vt:lpstr>
      <vt:lpstr>Дефиниране на прости класове</vt:lpstr>
      <vt:lpstr>Дефиниране на прости класове</vt:lpstr>
      <vt:lpstr>Създаване на прост клас Rectangle</vt:lpstr>
      <vt:lpstr>Именуване на класове</vt:lpstr>
      <vt:lpstr>Членове на класа</vt:lpstr>
      <vt:lpstr>Клас Rectangle (правоъгълник) - пример</vt:lpstr>
      <vt:lpstr>Създаване на обект</vt:lpstr>
      <vt:lpstr>Референция към обекта</vt:lpstr>
      <vt:lpstr>Дефиниране на прост метод в клас</vt:lpstr>
      <vt:lpstr>Разлика между класове и обекти</vt:lpstr>
      <vt:lpstr>Обектно-ориентирано програмиране (ООП)</vt:lpstr>
      <vt:lpstr>Съхраняване на данни в клас</vt:lpstr>
      <vt:lpstr>Полета и модификатори</vt:lpstr>
      <vt:lpstr>Свойства</vt:lpstr>
      <vt:lpstr>Задача: Кола</vt:lpstr>
      <vt:lpstr>Дефиниране на поведение на класа</vt:lpstr>
      <vt:lpstr>Методи</vt:lpstr>
      <vt:lpstr>Задача: Разширение на класа Car</vt:lpstr>
      <vt:lpstr>Решение: Разширение на класа Car (1)</vt:lpstr>
      <vt:lpstr>Решение: Разширение на класа Car (2)</vt:lpstr>
      <vt:lpstr>Решение: Разширение на класа Car (3)</vt:lpstr>
      <vt:lpstr>Инициализация на обекти</vt:lpstr>
      <vt:lpstr>Конструктори</vt:lpstr>
      <vt:lpstr>Първоначално състояние на обекта</vt:lpstr>
      <vt:lpstr>Множество конструктори</vt:lpstr>
      <vt:lpstr>Множество конструктори</vt:lpstr>
      <vt:lpstr>Списъци от обекти</vt:lpstr>
      <vt:lpstr>Списък от обекти: List&lt;T&gt;</vt:lpstr>
      <vt:lpstr>Printing Lists On the Console</vt:lpstr>
      <vt:lpstr>Списък от правоъгълници – пример </vt:lpstr>
      <vt:lpstr>Списък от правоъгълници – пример </vt:lpstr>
      <vt:lpstr>Обобщение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Defining Classes</dc:title>
  <dc:subject>C# Advanced – Practical Training Course @ SoftUni</dc:subject>
  <dc:creator>Software University</dc:creator>
  <cp:keywords>C# Advanced; C#; Advanced; 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167</cp:revision>
  <dcterms:created xsi:type="dcterms:W3CDTF">2018-05-23T13:08:44Z</dcterms:created>
  <dcterms:modified xsi:type="dcterms:W3CDTF">2022-12-19T12:12:38Z</dcterms:modified>
  <cp:category>programming;education;software engineering;software development</cp:category>
</cp:coreProperties>
</file>