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писъци" id="{5B5C68D3-9797-4C6B-9F3E-DB7F84392B7E}">
          <p14:sldIdLst>
            <p14:sldId id="587"/>
            <p14:sldId id="588"/>
            <p14:sldId id="589"/>
          </p14:sldIdLst>
        </p14:section>
        <p14:section name="Съхранение на данни" id="{F5F73B1C-CB74-434A-9991-694F1C1A060D}">
          <p14:sldIdLst>
            <p14:sldId id="590"/>
            <p14:sldId id="591"/>
            <p14:sldId id="592"/>
          </p14:sldIdLst>
        </p14:section>
        <p14:section name="Създаване на списък" id="{89F4B817-2555-4BBE-974A-1A67F8BCF701}">
          <p14:sldIdLst>
            <p14:sldId id="593"/>
            <p14:sldId id="594"/>
            <p14:sldId id="595"/>
            <p14:sldId id="596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90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918803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Основни действия и ползи от списъци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y We Continue to Rely on (and Love) To-Do List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0671" r="398" b="7011"/>
          <a:stretch/>
        </p:blipFill>
        <p:spPr bwMode="auto">
          <a:xfrm>
            <a:off x="6390123" y="3159000"/>
            <a:ext cx="524826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Списък</a:t>
            </a:r>
            <a:r>
              <a:rPr lang="bg-BG" dirty="0" smtClean="0"/>
              <a:t> може да бъде </a:t>
            </a:r>
            <a:r>
              <a:rPr lang="bg-BG" b="1" dirty="0" smtClean="0"/>
              <a:t>създаден</a:t>
            </a:r>
            <a:r>
              <a:rPr lang="bg-BG" dirty="0" smtClean="0"/>
              <a:t> като:</a:t>
            </a:r>
          </a:p>
          <a:p>
            <a:pPr lvl="1"/>
            <a:r>
              <a:rPr lang="bg-BG" b="1" dirty="0" smtClean="0"/>
              <a:t>Изредим съдържанието </a:t>
            </a:r>
            <a:r>
              <a:rPr lang="bg-BG" dirty="0" smtClean="0"/>
              <a:t>на списъка със </a:t>
            </a:r>
            <a:r>
              <a:rPr lang="bg-BG" b="1" dirty="0" smtClean="0"/>
              <a:t>запетаи</a:t>
            </a:r>
            <a:r>
              <a:rPr lang="bg-BG" dirty="0" smtClean="0"/>
              <a:t> в </a:t>
            </a:r>
            <a:r>
              <a:rPr lang="bg-BG" b="1" dirty="0" smtClean="0"/>
              <a:t>квадратни скоби</a:t>
            </a:r>
            <a:endParaRPr lang="en-US" b="1" dirty="0" smtClean="0"/>
          </a:p>
          <a:p>
            <a:pPr lvl="1"/>
            <a:endParaRPr lang="en-US" dirty="0"/>
          </a:p>
          <a:p>
            <a:pPr lvl="1"/>
            <a:r>
              <a:rPr lang="bg-BG" dirty="0" smtClean="0"/>
              <a:t>Използваме </a:t>
            </a:r>
            <a:r>
              <a:rPr lang="bg-BG" b="1" dirty="0" smtClean="0"/>
              <a:t>функцията </a:t>
            </a:r>
            <a:r>
              <a:rPr lang="en-US" b="1" dirty="0" smtClean="0">
                <a:solidFill>
                  <a:schemeClr val="bg1"/>
                </a:solidFill>
              </a:rPr>
              <a:t>list()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списък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1, 2, 3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6000" y="441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empty_list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ru-RU" dirty="0"/>
              <a:t>Можете да използвате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split()</a:t>
            </a:r>
            <a:r>
              <a:rPr lang="ru-RU" dirty="0" smtClean="0"/>
              <a:t>, </a:t>
            </a:r>
            <a:r>
              <a:rPr lang="ru-RU" dirty="0"/>
              <a:t>за да </a:t>
            </a:r>
            <a:r>
              <a:rPr lang="ru-RU" b="1" dirty="0"/>
              <a:t>разделите</a:t>
            </a:r>
            <a:r>
              <a:rPr lang="ru-RU" dirty="0"/>
              <a:t> </a:t>
            </a:r>
            <a:r>
              <a:rPr lang="ru-RU" b="1" dirty="0" smtClean="0"/>
              <a:t>текст</a:t>
            </a:r>
            <a:r>
              <a:rPr lang="ru-RU" dirty="0" smtClean="0"/>
              <a:t> </a:t>
            </a:r>
            <a:r>
              <a:rPr lang="ru-RU" dirty="0"/>
              <a:t>и да </a:t>
            </a:r>
            <a:r>
              <a:rPr lang="ru-RU" dirty="0" smtClean="0"/>
              <a:t>създадете списък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Можете да подадете </a:t>
            </a:r>
            <a:r>
              <a:rPr lang="bg-BG" b="1" dirty="0" smtClean="0"/>
              <a:t>различен </a:t>
            </a:r>
            <a:r>
              <a:rPr lang="bg-BG" b="1" dirty="0" smtClean="0">
                <a:solidFill>
                  <a:schemeClr val="bg1"/>
                </a:solidFill>
              </a:rPr>
              <a:t>разделител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списък от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000" y="2523603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some_text = "a b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some_text.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 smtClean="0">
                <a:latin typeface="Consolas" panose="020B0609020204030204" pitchFamily="49" charset="0"/>
              </a:rPr>
              <a:t>"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print(my_list)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99450" y="2310882"/>
            <a:ext cx="2255326" cy="571746"/>
          </a:xfrm>
          <a:prstGeom prst="wedgeRoundRectCallout">
            <a:avLst>
              <a:gd name="adj1" fmla="val -76581"/>
              <a:gd name="adj2" fmla="val 74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00" y="4869000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some_text = "a</a:t>
            </a:r>
            <a:r>
              <a:rPr lang="bg-BG" sz="2400" b="1" dirty="0" smtClean="0"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b</a:t>
            </a:r>
            <a:r>
              <a:rPr lang="bg-BG" sz="2400" b="1" dirty="0" smtClean="0"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some_text.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 smtClean="0">
                <a:latin typeface="Consolas" panose="020B0609020204030204" pitchFamily="49" charset="0"/>
              </a:rPr>
              <a:t>"</a:t>
            </a:r>
            <a:r>
              <a:rPr lang="bg-BG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print(my_list)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ru-RU" dirty="0"/>
              <a:t>Можете да създадете </a:t>
            </a:r>
            <a:r>
              <a:rPr lang="ru-RU" b="1" dirty="0" smtClean="0"/>
              <a:t>текст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b="1" dirty="0"/>
              <a:t>списък</a:t>
            </a:r>
            <a:r>
              <a:rPr lang="ru-RU" dirty="0"/>
              <a:t> с помощта на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string.join</a:t>
            </a:r>
            <a:r>
              <a:rPr lang="ru-RU" b="1" dirty="0" smtClean="0">
                <a:solidFill>
                  <a:schemeClr val="bg1"/>
                </a:solidFill>
              </a:rPr>
              <a:t>()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Резултатър от </a:t>
            </a:r>
            <a:r>
              <a:rPr lang="en-US" b="1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 </a:t>
            </a:r>
            <a:r>
              <a:rPr lang="bg-BG" b="1" dirty="0" smtClean="0"/>
              <a:t>функцията</a:t>
            </a:r>
            <a:r>
              <a:rPr lang="bg-BG" dirty="0" smtClean="0"/>
              <a:t> винаги е </a:t>
            </a:r>
            <a:r>
              <a:rPr lang="bg-BG" b="1" dirty="0" smtClean="0"/>
              <a:t>текст</a:t>
            </a:r>
            <a:r>
              <a:rPr lang="bg-BG" dirty="0" smtClean="0"/>
              <a:t> (</a:t>
            </a:r>
            <a:r>
              <a:rPr lang="en-US" b="1" dirty="0" smtClean="0"/>
              <a:t>string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В </a:t>
            </a:r>
            <a:r>
              <a:rPr lang="en-US" dirty="0" smtClean="0"/>
              <a:t>Python </a:t>
            </a:r>
            <a:r>
              <a:rPr lang="en-US" b="1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 </a:t>
            </a:r>
            <a:r>
              <a:rPr lang="bg-BG" dirty="0" smtClean="0"/>
              <a:t>може да се използва само при </a:t>
            </a:r>
            <a:r>
              <a:rPr lang="bg-BG" b="1" dirty="0" smtClean="0"/>
              <a:t>списъци с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Обединяване на списъци в </a:t>
            </a:r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0" y="2529000"/>
            <a:ext cx="616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["a", "b", "c"]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my_list</a:t>
            </a:r>
            <a:r>
              <a:rPr lang="en-US" sz="2400" b="1" dirty="0" smtClean="0">
                <a:latin typeface="Consolas" panose="020B0609020204030204" pitchFamily="49" charset="0"/>
              </a:rPr>
              <a:t>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a-b-c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0" y="5684626"/>
            <a:ext cx="61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 smtClean="0">
                <a:latin typeface="Consolas" panose="020B0609020204030204" pitchFamily="49" charset="0"/>
              </a:rPr>
              <a:t>([1, 2, 3]))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81000" y="3609000"/>
            <a:ext cx="3330000" cy="675000"/>
          </a:xfrm>
          <a:prstGeom prst="wedgeRoundRectCallout">
            <a:avLst>
              <a:gd name="adj1" fmla="val -76609"/>
              <a:gd name="adj2" fmla="val -75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 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индексите на отделните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Достъпване на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000" y="1899000"/>
            <a:ext cx="3240000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dirty="0" smtClean="0">
                <a:solidFill>
                  <a:schemeClr val="bg2"/>
                </a:solidFill>
              </a:rPr>
              <a:t>[index]</a:t>
            </a: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2800" b="1" dirty="0" smtClean="0">
                <a:solidFill>
                  <a:schemeClr val="bg2"/>
                </a:solidFill>
              </a:rPr>
              <a:t>TODO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</a:p>
          <a:p>
            <a:r>
              <a:rPr lang="bg-BG" dirty="0" smtClean="0"/>
              <a:t>Съхранение на данни</a:t>
            </a:r>
          </a:p>
          <a:p>
            <a:r>
              <a:rPr lang="bg-BG" dirty="0" smtClean="0"/>
              <a:t>Създаване на списък</a:t>
            </a:r>
          </a:p>
          <a:p>
            <a:r>
              <a:rPr lang="bg-BG" dirty="0" smtClean="0"/>
              <a:t>Достъпване на елементи</a:t>
            </a:r>
            <a:endParaRPr lang="bg-BG" dirty="0" smtClean="0"/>
          </a:p>
          <a:p>
            <a:r>
              <a:rPr lang="bg-BG" dirty="0" smtClean="0"/>
              <a:t>Обработка на списъци</a:t>
            </a:r>
          </a:p>
          <a:p>
            <a:r>
              <a:rPr lang="ru-RU" dirty="0"/>
              <a:t>Прехвърляне на списъци с </a:t>
            </a:r>
            <a:r>
              <a:rPr lang="ru-RU" dirty="0" smtClean="0"/>
              <a:t>цикли</a:t>
            </a:r>
          </a:p>
          <a:p>
            <a:r>
              <a:rPr lang="ru-RU" dirty="0" smtClean="0"/>
              <a:t>Търсене в списъци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 и </a:t>
            </a:r>
            <a:r>
              <a:rPr lang="ru-RU" dirty="0" smtClean="0"/>
              <a:t>употреба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pic>
        <p:nvPicPr>
          <p:cNvPr id="2050" name="Picture 2" descr="1,000+ Free List &amp; Checklist Image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1807989" cy="26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Списък</a:t>
            </a:r>
            <a:r>
              <a:rPr lang="bg-BG" dirty="0" smtClean="0"/>
              <a:t> – </a:t>
            </a:r>
            <a:r>
              <a:rPr lang="ru-RU" b="1" dirty="0" smtClean="0"/>
              <a:t>колекция</a:t>
            </a:r>
            <a:r>
              <a:rPr lang="ru-RU" dirty="0" smtClean="0"/>
              <a:t> от </a:t>
            </a:r>
            <a:r>
              <a:rPr lang="ru-RU" b="1" dirty="0" smtClean="0"/>
              <a:t>данни</a:t>
            </a:r>
            <a:r>
              <a:rPr lang="ru-RU" dirty="0" smtClean="0"/>
              <a:t>, </a:t>
            </a:r>
            <a:r>
              <a:rPr lang="ru-RU" dirty="0"/>
              <a:t>която поддържа </a:t>
            </a:r>
            <a:r>
              <a:rPr lang="ru-RU" b="1" dirty="0" smtClean="0"/>
              <a:t>индекси</a:t>
            </a:r>
          </a:p>
          <a:p>
            <a:pPr lvl="1"/>
            <a:r>
              <a:rPr lang="ru-RU" dirty="0" smtClean="0"/>
              <a:t>Тази колекция е </a:t>
            </a:r>
            <a:r>
              <a:rPr lang="ru-RU" b="1" dirty="0" smtClean="0"/>
              <a:t>изменяема</a:t>
            </a:r>
            <a:r>
              <a:rPr lang="ru-RU" dirty="0" smtClean="0"/>
              <a:t> (може да се </a:t>
            </a:r>
            <a:r>
              <a:rPr lang="ru-RU" b="1" dirty="0" smtClean="0"/>
              <a:t>променя</a:t>
            </a:r>
            <a:r>
              <a:rPr lang="ru-RU" dirty="0" smtClean="0"/>
              <a:t>)</a:t>
            </a:r>
          </a:p>
          <a:p>
            <a:r>
              <a:rPr lang="bg-BG" dirty="0"/>
              <a:t>Позволява </a:t>
            </a:r>
            <a:r>
              <a:rPr lang="bg-BG" b="1" dirty="0"/>
              <a:t>дублиране</a:t>
            </a:r>
            <a:r>
              <a:rPr lang="bg-BG" dirty="0"/>
              <a:t> на </a:t>
            </a:r>
            <a:r>
              <a:rPr lang="bg-BG" dirty="0" smtClean="0"/>
              <a:t>елементи</a:t>
            </a:r>
          </a:p>
          <a:p>
            <a:r>
              <a:rPr lang="ru-RU" dirty="0"/>
              <a:t>В Python списъците се записват с квадратни скоби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списък?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000" y="4599000"/>
            <a:ext cx="77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list_example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5454000"/>
            <a:ext cx="3260383" cy="585000"/>
          </a:xfrm>
          <a:prstGeom prst="wedgeRoundRectCallout">
            <a:avLst>
              <a:gd name="adj1" fmla="val -47006"/>
              <a:gd name="adj2" fmla="val -106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списък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5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Списъците са много полезни за съхранение на </a:t>
            </a:r>
            <a:r>
              <a:rPr lang="ru-RU" b="1" dirty="0">
                <a:solidFill>
                  <a:schemeClr val="bg1"/>
                </a:solidFill>
              </a:rPr>
              <a:t>множество </a:t>
            </a:r>
            <a:r>
              <a:rPr lang="ru-RU" b="1" dirty="0" smtClean="0">
                <a:solidFill>
                  <a:schemeClr val="bg1"/>
                </a:solidFill>
              </a:rPr>
              <a:t>елементи</a:t>
            </a:r>
          </a:p>
          <a:p>
            <a:r>
              <a:rPr lang="ru-RU" dirty="0"/>
              <a:t>Те могат да се </a:t>
            </a:r>
            <a:r>
              <a:rPr lang="ru-RU" b="1" dirty="0">
                <a:solidFill>
                  <a:schemeClr val="bg1"/>
                </a:solidFill>
              </a:rPr>
              <a:t>разширяват</a:t>
            </a:r>
            <a:r>
              <a:rPr lang="ru-RU" dirty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свиват</a:t>
            </a:r>
          </a:p>
          <a:p>
            <a:r>
              <a:rPr lang="ru-RU" dirty="0"/>
              <a:t>В Python един списък може да съхранява </a:t>
            </a:r>
            <a:r>
              <a:rPr lang="ru-RU" b="1" dirty="0"/>
              <a:t>елементи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различни типове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ru-RU" dirty="0"/>
              <a:t>Списъците са </a:t>
            </a:r>
            <a:r>
              <a:rPr lang="ru-RU" b="1" dirty="0"/>
              <a:t>основата</a:t>
            </a:r>
            <a:r>
              <a:rPr lang="ru-RU" dirty="0"/>
              <a:t> за други </a:t>
            </a:r>
            <a:r>
              <a:rPr lang="ru-RU" b="1" dirty="0"/>
              <a:t>абстрактни типове данни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опашки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стекове</a:t>
            </a:r>
            <a:r>
              <a:rPr lang="ru-RU" dirty="0"/>
              <a:t> </a:t>
            </a:r>
            <a:r>
              <a:rPr lang="ru-RU" dirty="0" smtClean="0"/>
              <a:t>и др.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Употреба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Съхранение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0000" cy="2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8065598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списък</a:t>
            </a:r>
            <a:r>
              <a:rPr lang="ru-RU" dirty="0"/>
              <a:t> може да съхранява </a:t>
            </a:r>
            <a:r>
              <a:rPr lang="ru-RU" b="1" dirty="0"/>
              <a:t>данни</a:t>
            </a:r>
            <a:r>
              <a:rPr lang="ru-RU" dirty="0"/>
              <a:t> от </a:t>
            </a:r>
            <a:r>
              <a:rPr lang="ru-RU" b="1" dirty="0"/>
              <a:t>всякакъв </a:t>
            </a:r>
            <a:r>
              <a:rPr lang="ru-RU" b="1" dirty="0" smtClean="0"/>
              <a:t>тип</a:t>
            </a:r>
            <a:r>
              <a:rPr lang="ru-RU" dirty="0" smtClean="0"/>
              <a:t> </a:t>
            </a:r>
            <a:r>
              <a:rPr lang="ru-RU" dirty="0"/>
              <a:t>като</a:t>
            </a:r>
            <a:r>
              <a:rPr lang="ru-RU" dirty="0" smtClean="0"/>
              <a:t>:</a:t>
            </a:r>
          </a:p>
          <a:p>
            <a:pPr lvl="1"/>
            <a:r>
              <a:rPr lang="bg-BG" dirty="0" smtClean="0"/>
              <a:t>Цели числа (</a:t>
            </a:r>
            <a:r>
              <a:rPr lang="en-US" dirty="0" smtClean="0"/>
              <a:t>integers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Дробни числа</a:t>
            </a:r>
            <a:r>
              <a:rPr lang="en-US" dirty="0" smtClean="0"/>
              <a:t> (floats)</a:t>
            </a:r>
            <a:endParaRPr lang="bg-BG" dirty="0" smtClean="0"/>
          </a:p>
          <a:p>
            <a:pPr lvl="1"/>
            <a:r>
              <a:rPr lang="bg-BG" dirty="0" smtClean="0"/>
              <a:t>Текст</a:t>
            </a:r>
            <a:r>
              <a:rPr lang="en-US" dirty="0" smtClean="0"/>
              <a:t> (string)</a:t>
            </a:r>
            <a:endParaRPr lang="bg-BG" dirty="0" smtClean="0"/>
          </a:p>
          <a:p>
            <a:pPr lvl="1"/>
            <a:r>
              <a:rPr lang="bg-BG" dirty="0" smtClean="0"/>
              <a:t>Обекти</a:t>
            </a:r>
          </a:p>
          <a:p>
            <a:pPr lvl="1"/>
            <a:r>
              <a:rPr lang="bg-BG" dirty="0" smtClean="0"/>
              <a:t>Други списъци</a:t>
            </a:r>
          </a:p>
          <a:p>
            <a:pPr lvl="1"/>
            <a:r>
              <a:rPr lang="bg-BG" dirty="0" smtClean="0"/>
              <a:t>Смесени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списъци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0" y="1449000"/>
            <a:ext cx="2729608" cy="2063850"/>
          </a:xfrm>
          <a:prstGeom prst="rect">
            <a:avLst/>
          </a:prstGeom>
        </p:spPr>
      </p:pic>
      <p:pic>
        <p:nvPicPr>
          <p:cNvPr id="4099" name="Picture 3" descr="Floating point numbers - Preslav Mihayl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03" y="2831887"/>
            <a:ext cx="3285001" cy="1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typography - How compose an image from a specific text? - TeX - LaTeX Stack  Exchan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00" y="4104000"/>
            <a:ext cx="2808325" cy="20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154788"/>
            <a:ext cx="4410000" cy="24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000" y="1944000"/>
            <a:ext cx="97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todo_list = ["</a:t>
            </a:r>
            <a:r>
              <a:rPr lang="bg-BG" sz="2400" b="1" dirty="0" smtClean="0">
                <a:latin typeface="Consolas" panose="020B0609020204030204" pitchFamily="49" charset="0"/>
              </a:rPr>
              <a:t>Да измия чиниите</a:t>
            </a:r>
            <a:r>
              <a:rPr lang="en-US" sz="2400" b="1" dirty="0" smtClean="0">
                <a:latin typeface="Consolas" panose="020B0609020204030204" pitchFamily="49" charset="0"/>
              </a:rPr>
              <a:t>", "</a:t>
            </a:r>
            <a:r>
              <a:rPr lang="bg-BG" sz="2400" b="1" dirty="0" smtClean="0">
                <a:latin typeface="Consolas" panose="020B0609020204030204" pitchFamily="49" charset="0"/>
              </a:rPr>
              <a:t>Да изчистя стаята ми</a:t>
            </a:r>
            <a:r>
              <a:rPr lang="en-US" sz="2400" b="1" dirty="0" smtClean="0">
                <a:latin typeface="Consolas" panose="020B0609020204030204" pitchFamily="49" charset="0"/>
              </a:rPr>
              <a:t>"]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000" y="34965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favourite_numbers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[0, 7, 21, 18]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000" y="50490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random_list </a:t>
            </a:r>
            <a:r>
              <a:rPr lang="en-US" sz="2400" b="1" dirty="0">
                <a:latin typeface="Consolas" panose="020B0609020204030204" pitchFamily="49" charset="0"/>
              </a:rPr>
              <a:t>= [6, </a:t>
            </a:r>
            <a:r>
              <a:rPr lang="en-US" sz="2400" b="1" dirty="0" smtClean="0">
                <a:latin typeface="Consolas" panose="020B0609020204030204" pitchFamily="49" charset="0"/>
              </a:rPr>
              <a:t>"Elena", </a:t>
            </a:r>
            <a:r>
              <a:rPr lang="en-US" sz="2400" b="1" dirty="0" smtClean="0">
                <a:latin typeface="Consolas" panose="020B0609020204030204" pitchFamily="49" charset="0"/>
              </a:rPr>
              <a:t>9.99]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796000" y="2484000"/>
            <a:ext cx="25425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26000" y="4042126"/>
            <a:ext cx="3420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цели числа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24575" y="5589000"/>
            <a:ext cx="43926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със смесени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списък</a:t>
            </a:r>
            <a:endParaRPr lang="en-US" dirty="0"/>
          </a:p>
        </p:txBody>
      </p:sp>
      <p:pic>
        <p:nvPicPr>
          <p:cNvPr id="5126" name="Picture 6" descr="Revealed: The Secret To Making Effective To-do Lists - Forbes India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0" y="594000"/>
            <a:ext cx="5535000" cy="4151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5837</TotalTime>
  <Words>608</Words>
  <Application>Microsoft Office PowerPoint</Application>
  <PresentationFormat>Widescreen</PresentationFormat>
  <Paragraphs>106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Списъци</vt:lpstr>
      <vt:lpstr>Какво е списък?</vt:lpstr>
      <vt:lpstr>Употреба в програмирането</vt:lpstr>
      <vt:lpstr>Съхранение на данни</vt:lpstr>
      <vt:lpstr>Данни в списъци</vt:lpstr>
      <vt:lpstr>Примери</vt:lpstr>
      <vt:lpstr>Създаване на списък</vt:lpstr>
      <vt:lpstr>Създаване на списък в Python</vt:lpstr>
      <vt:lpstr>Създаване на списък от текст</vt:lpstr>
      <vt:lpstr>Обединяване на списъци в текст</vt:lpstr>
      <vt:lpstr>Достъпване на елементи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1739</cp:revision>
  <dcterms:created xsi:type="dcterms:W3CDTF">2018-05-23T13:08:44Z</dcterms:created>
  <dcterms:modified xsi:type="dcterms:W3CDTF">2024-11-27T16:43:36Z</dcterms:modified>
  <cp:category/>
</cp:coreProperties>
</file>