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94" r:id="rId12"/>
    <p:sldId id="588" r:id="rId13"/>
    <p:sldId id="555" r:id="rId14"/>
    <p:sldId id="557" r:id="rId15"/>
    <p:sldId id="587" r:id="rId16"/>
    <p:sldId id="559" r:id="rId17"/>
    <p:sldId id="560" r:id="rId18"/>
    <p:sldId id="542" r:id="rId19"/>
    <p:sldId id="543" r:id="rId20"/>
    <p:sldId id="544" r:id="rId21"/>
    <p:sldId id="545" r:id="rId22"/>
    <p:sldId id="546" r:id="rId23"/>
    <p:sldId id="596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97" r:id="rId32"/>
    <p:sldId id="598" r:id="rId33"/>
    <p:sldId id="599" r:id="rId34"/>
    <p:sldId id="600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94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  <p14:sldId id="59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54"/>
            <p14:sldId id="597"/>
            <p14:sldId id="598"/>
            <p14:sldId id="599"/>
            <p14:sldId id="600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400" autoAdjust="0"/>
  </p:normalViewPr>
  <p:slideViewPr>
    <p:cSldViewPr showGuides="1">
      <p:cViewPr varScale="1">
        <p:scale>
          <a:sx n="82" d="100"/>
          <a:sy n="82" d="100"/>
        </p:scale>
        <p:origin x="10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725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606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93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Detail</a:t>
            </a:r>
            <a:r>
              <a:rPr lang="en-US" dirty="0"/>
              <a:t>] </a:t>
            </a:r>
            <a:r>
              <a:rPr lang="bg-BG" dirty="0"/>
              <a:t>и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Next &gt;</a:t>
            </a:r>
            <a:r>
              <a:rPr lang="en-US" dirty="0"/>
              <a:t>]</a:t>
            </a:r>
          </a:p>
          <a:p>
            <a:r>
              <a:rPr lang="bg-BG" dirty="0"/>
              <a:t>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Finish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CFF7-15F1-88FB-222B-D7F38B94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" y="2619627"/>
            <a:ext cx="4995692" cy="3914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DD5B1285-89A4-5B74-44AE-09D6AD758B9C}"/>
              </a:ext>
            </a:extLst>
          </p:cNvPr>
          <p:cNvSpPr/>
          <p:nvPr/>
        </p:nvSpPr>
        <p:spPr>
          <a:xfrm>
            <a:off x="2406000" y="3284691"/>
            <a:ext cx="3150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E5DA7-5DD1-2F27-986C-6F432D9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9" y="2619627"/>
            <a:ext cx="4995691" cy="3895128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9D8E04F6-E003-375C-B85F-9E14CD3A99CA}"/>
              </a:ext>
            </a:extLst>
          </p:cNvPr>
          <p:cNvSpPr/>
          <p:nvPr/>
        </p:nvSpPr>
        <p:spPr>
          <a:xfrm>
            <a:off x="11001000" y="6159279"/>
            <a:ext cx="75203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808C6-F61C-C27E-D601-4ABB3DB66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FA6E1-C985-B21C-0CAA-0C836D0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51FE3-DC46-DDB9-0317-DB21F301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0" y="1186383"/>
            <a:ext cx="4354319" cy="5475233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B224ADAB-B804-4765-B4F0-EE465DD6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296" y="2214000"/>
            <a:ext cx="3205597" cy="855000"/>
          </a:xfrm>
          <a:prstGeom prst="wedgeRoundRectCallout">
            <a:avLst>
              <a:gd name="adj1" fmla="val -53862"/>
              <a:gd name="adj2" fmla="val -89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Избраните от нас колони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F10122-37E0-BBE3-A1A2-87C25DB7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0" y="3654000"/>
            <a:ext cx="2384999" cy="540000"/>
          </a:xfrm>
          <a:prstGeom prst="wedgeRoundRectCallout">
            <a:avLst>
              <a:gd name="adj1" fmla="val 62723"/>
              <a:gd name="adj2" fmla="val -9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Всички записи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Натискайки с </a:t>
            </a:r>
            <a:r>
              <a:rPr lang="bg-BG" sz="3000" b="1" dirty="0"/>
              <a:t>десния бутон </a:t>
            </a:r>
            <a:r>
              <a:rPr lang="bg-BG" sz="3000" dirty="0"/>
              <a:t>върху </a:t>
            </a:r>
            <a:r>
              <a:rPr lang="bg-BG" sz="3000" b="1" dirty="0">
                <a:solidFill>
                  <a:schemeClr val="bg1"/>
                </a:solidFill>
              </a:rPr>
              <a:t>новосъздадената заявка</a:t>
            </a:r>
            <a:r>
              <a:rPr lang="bg-BG" sz="3000" dirty="0"/>
              <a:t>, можем да изберем </a:t>
            </a:r>
            <a:r>
              <a:rPr lang="bg-BG" sz="3000" b="1" dirty="0">
                <a:solidFill>
                  <a:schemeClr val="bg1"/>
                </a:solidFill>
              </a:rPr>
              <a:t>опцията</a:t>
            </a:r>
            <a:r>
              <a:rPr lang="bg-BG" sz="3000" dirty="0"/>
              <a:t> </a:t>
            </a:r>
            <a:r>
              <a:rPr lang="en-US" sz="3000" dirty="0"/>
              <a:t>[</a:t>
            </a:r>
            <a:r>
              <a:rPr lang="en-US" sz="3000" b="1" dirty="0">
                <a:latin typeface="Consolas" panose="020B0609020204030204" pitchFamily="49" charset="0"/>
              </a:rPr>
              <a:t>SQL View</a:t>
            </a:r>
            <a:r>
              <a:rPr lang="en-US" sz="3000" dirty="0"/>
              <a:t>]</a:t>
            </a:r>
            <a:endParaRPr lang="bg-BG" sz="3000" dirty="0"/>
          </a:p>
          <a:p>
            <a:pPr lvl="1"/>
            <a:r>
              <a:rPr lang="bg-BG" sz="2800" dirty="0"/>
              <a:t>Тя ще покаже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скрипта </a:t>
            </a:r>
            <a:r>
              <a:rPr lang="bg-BG" sz="2800" dirty="0"/>
              <a:t>за извличане на редовете</a:t>
            </a:r>
            <a:r>
              <a:rPr lang="en-US" sz="2800" dirty="0"/>
              <a:t>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2336-2E2D-2191-7EAF-9EAF90CF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25" y="2840056"/>
            <a:ext cx="3048750" cy="243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6412-A197-D73A-5404-301ACAE2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1" y="5922000"/>
            <a:ext cx="8025457" cy="5850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4A8EB62-3B4B-7840-1A64-646D60C414D3}"/>
              </a:ext>
            </a:extLst>
          </p:cNvPr>
          <p:cNvSpPr/>
          <p:nvPr/>
        </p:nvSpPr>
        <p:spPr bwMode="auto">
          <a:xfrm>
            <a:off x="5825999" y="5398873"/>
            <a:ext cx="540000" cy="5051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C8D4A154-12DE-8BAF-1B70-D870C1D00EDD}"/>
              </a:ext>
            </a:extLst>
          </p:cNvPr>
          <p:cNvSpPr/>
          <p:nvPr/>
        </p:nvSpPr>
        <p:spPr>
          <a:xfrm>
            <a:off x="5810340" y="4454896"/>
            <a:ext cx="1230660" cy="23410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  <a:p>
            <a:pPr lvl="1"/>
            <a:r>
              <a:rPr lang="bg-BG" dirty="0"/>
              <a:t>Можем да ползваме </a:t>
            </a:r>
            <a:r>
              <a:rPr lang="bg-BG" b="1" dirty="0">
                <a:solidFill>
                  <a:schemeClr val="bg1"/>
                </a:solidFill>
              </a:rPr>
              <a:t>една и съща </a:t>
            </a:r>
            <a:r>
              <a:rPr lang="bg-BG" dirty="0"/>
              <a:t>заявка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000" y="1177541"/>
            <a:ext cx="1447149" cy="144714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/>
              <a:t>Design View </a:t>
            </a:r>
            <a:r>
              <a:rPr lang="bg-BG" sz="3200" dirty="0"/>
              <a:t>за заявката</a:t>
            </a:r>
            <a:endParaRPr lang="en-US" sz="3200" dirty="0"/>
          </a:p>
          <a:p>
            <a:r>
              <a:rPr lang="bg-BG" sz="3200" dirty="0"/>
              <a:t>Въведете в </a:t>
            </a:r>
            <a:r>
              <a:rPr lang="en-US" sz="3200" b="1" dirty="0">
                <a:solidFill>
                  <a:schemeClr val="bg1"/>
                </a:solidFill>
              </a:rPr>
              <a:t>Criteria</a:t>
            </a:r>
            <a:r>
              <a:rPr lang="bg-BG" sz="3200" dirty="0"/>
              <a:t> за даденото поле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описание на параметъра</a:t>
            </a:r>
            <a:endParaRPr lang="bg-BG" sz="32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962BA-9F51-D8DB-06E1-666A10A2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" y="2681751"/>
            <a:ext cx="4316785" cy="34165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1F0D6-C59A-CEB5-CC06-1E77EA8ED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29" y="2607965"/>
            <a:ext cx="5780508" cy="36767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7F0F032-04C6-8B9A-D4D4-62DE9909654F}"/>
              </a:ext>
            </a:extLst>
          </p:cNvPr>
          <p:cNvSpPr/>
          <p:nvPr/>
        </p:nvSpPr>
        <p:spPr bwMode="auto">
          <a:xfrm>
            <a:off x="5166217" y="4248923"/>
            <a:ext cx="583118" cy="53007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от бутона </a:t>
            </a:r>
            <a:r>
              <a:rPr lang="en-US" dirty="0"/>
              <a:t>[</a:t>
            </a:r>
            <a:r>
              <a:rPr lang="en-US" b="1" dirty="0"/>
              <a:t>Run</a:t>
            </a:r>
            <a:r>
              <a:rPr lang="en-US" dirty="0"/>
              <a:t>] </a:t>
            </a:r>
            <a:r>
              <a:rPr lang="bg-BG" dirty="0"/>
              <a:t>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10257" y="3021160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A4DF2-2437-2705-BE89-1439EC84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35" y="4039472"/>
            <a:ext cx="2712206" cy="14218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19EF5-B479-CA17-E4EE-4C981F06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4039472"/>
            <a:ext cx="2797237" cy="1423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ru-RU" sz="4000" b="1" dirty="0">
                <a:solidFill>
                  <a:schemeClr val="bg1"/>
                </a:solidFill>
              </a:rPr>
              <a:t>SQL</a:t>
            </a:r>
            <a:r>
              <a:rPr lang="ru-RU" sz="4000" dirty="0"/>
              <a:t> редактор / </a:t>
            </a:r>
            <a:r>
              <a:rPr lang="ru-RU" sz="4000" b="1" dirty="0">
                <a:solidFill>
                  <a:schemeClr val="bg1"/>
                </a:solidFill>
              </a:rPr>
              <a:t>визуален</a:t>
            </a:r>
            <a:r>
              <a:rPr lang="ru-RU" sz="4000" dirty="0"/>
              <a:t> редактор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3D826-97A6-BAA4-94F7-2911322D4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7873-34D0-C941-A726-DB67FACFC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стрелките в долната навигация</a:t>
            </a:r>
            <a:br>
              <a:rPr lang="bg-BG" dirty="0"/>
            </a:br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преминавате</a:t>
            </a:r>
            <a:r>
              <a:rPr lang="bg-BG" dirty="0"/>
              <a:t> от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един запис към друг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E3981-8661-BCF3-D193-70E8CAF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Навигиране из записите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A9084-F1D2-41D7-8D4F-093B4163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37" y="1173675"/>
            <a:ext cx="4680000" cy="53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чрез който представяме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8D0D6-665C-85A7-CC59-6350C824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04" y="4347050"/>
            <a:ext cx="5625192" cy="24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  <p:pic>
        <p:nvPicPr>
          <p:cNvPr id="5" name="Picture 4" descr="A circular object with a logo on it&#10;&#10;Description automatically generated">
            <a:extLst>
              <a:ext uri="{FF2B5EF4-FFF2-40B4-BE49-F238E27FC236}">
                <a16:creationId xmlns:a16="http://schemas.microsoft.com/office/drawing/2014/main" id="{05E6D692-5BCE-531A-0346-B2DEDE501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t="17303" r="14539" b="15321"/>
          <a:stretch/>
        </p:blipFill>
        <p:spPr>
          <a:xfrm>
            <a:off x="4628763" y="1224000"/>
            <a:ext cx="2934474" cy="283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CC1E-7139-1098-04F6-62D9C18DC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0561-ADCC-E014-6E46-7C0052E24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Запазете отчета, за да може да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навигационния панел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5FC5B-A962-B76A-D4F0-13A84592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10" y="125627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7D312-1D1C-CD24-75BB-40797264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56" y="2349000"/>
            <a:ext cx="9221487" cy="23339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45755-6B60-C88B-1C90-7433F7EC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418" y="5149428"/>
            <a:ext cx="2784082" cy="1232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E1B1FD-3D97-7FD9-91EB-A5A1EACB3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480" y="4824000"/>
            <a:ext cx="1864198" cy="190837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58BFAA-0657-70F2-F3CF-1610EC144A93}"/>
              </a:ext>
            </a:extLst>
          </p:cNvPr>
          <p:cNvSpPr/>
          <p:nvPr/>
        </p:nvSpPr>
        <p:spPr bwMode="auto">
          <a:xfrm>
            <a:off x="5548166" y="5549090"/>
            <a:ext cx="630000" cy="4333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086701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В навигационния панел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/>
              <a:t>десния бутон </a:t>
            </a:r>
            <a:r>
              <a:rPr lang="bg-BG" sz="3200" dirty="0"/>
              <a:t>натиснете </a:t>
            </a:r>
            <a:r>
              <a:rPr lang="bg-BG" sz="3200" b="1" dirty="0"/>
              <a:t>отчета</a:t>
            </a:r>
            <a:r>
              <a:rPr lang="bg-BG" sz="3200" dirty="0"/>
              <a:t> и след това изберете</a:t>
            </a:r>
            <a:r>
              <a:rPr lang="en-US" sz="3200" dirty="0"/>
              <a:t> [</a:t>
            </a:r>
            <a:r>
              <a:rPr lang="en-US" sz="3200" b="1" dirty="0">
                <a:latin typeface="Consolas" panose="020B0609020204030204" pitchFamily="49" charset="0"/>
              </a:rPr>
              <a:t>Print Preview</a:t>
            </a:r>
            <a:r>
              <a:rPr lang="en-US" sz="3200" dirty="0"/>
              <a:t>]</a:t>
            </a:r>
          </a:p>
          <a:p>
            <a:r>
              <a:rPr lang="ru-RU" sz="3200" dirty="0"/>
              <a:t>В раздела </a:t>
            </a:r>
            <a:r>
              <a:rPr lang="ru-RU" sz="3200" b="1" dirty="0"/>
              <a:t>Print Preview</a:t>
            </a:r>
            <a:r>
              <a:rPr lang="ru-RU" sz="3200" dirty="0"/>
              <a:t>, в групата </a:t>
            </a:r>
            <a:r>
              <a:rPr lang="ru-RU" sz="3200" b="1" dirty="0"/>
              <a:t>Page Layout</a:t>
            </a:r>
            <a:r>
              <a:rPr lang="ru-RU" sz="3200" dirty="0"/>
              <a:t>, натиснете </a:t>
            </a:r>
            <a:r>
              <a:rPr lang="en-US" sz="3200" dirty="0"/>
              <a:t>[</a:t>
            </a:r>
            <a:r>
              <a:rPr lang="ru-RU" sz="3200" b="1" dirty="0">
                <a:latin typeface="Consolas" panose="020B0609020204030204" pitchFamily="49" charset="0"/>
              </a:rPr>
              <a:t>Page Setup</a:t>
            </a:r>
            <a:r>
              <a:rPr lang="en-US" sz="3200" dirty="0"/>
              <a:t>]</a:t>
            </a:r>
            <a:r>
              <a:rPr lang="ru-RU" sz="3200" b="1" dirty="0"/>
              <a:t> </a:t>
            </a:r>
            <a:r>
              <a:rPr lang="ru-RU" sz="3200" dirty="0"/>
              <a:t>и задайте желаните от вас </a:t>
            </a:r>
            <a:r>
              <a:rPr lang="ru-RU" sz="3200" b="1" dirty="0">
                <a:solidFill>
                  <a:schemeClr val="bg1"/>
                </a:solidFill>
              </a:rPr>
              <a:t>настройки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C54D9-9C36-1013-C7AB-7295F1E9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944" y="2124000"/>
            <a:ext cx="2457793" cy="41820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3FB1D585-2DCA-21C1-A54A-4D1A5516920D}"/>
              </a:ext>
            </a:extLst>
          </p:cNvPr>
          <p:cNvSpPr/>
          <p:nvPr/>
        </p:nvSpPr>
        <p:spPr>
          <a:xfrm>
            <a:off x="10347840" y="5564927"/>
            <a:ext cx="1485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26" name="Picture 2" descr="Page setup dialog box">
            <a:extLst>
              <a:ext uri="{FF2B5EF4-FFF2-40B4-BE49-F238E27FC236}">
                <a16:creationId xmlns:a16="http://schemas.microsoft.com/office/drawing/2014/main" id="{40364E96-BAB7-2CD8-A430-55CCCA13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25" y="3935718"/>
            <a:ext cx="2799376" cy="286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За да принтирате отчета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] -&gt; [</a:t>
            </a:r>
            <a:r>
              <a:rPr lang="en-US" b="1" dirty="0">
                <a:latin typeface="Consolas" panose="020B0609020204030204" pitchFamily="49" charset="0"/>
              </a:rPr>
              <a:t>Print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Натискайки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Print Preview</a:t>
            </a:r>
            <a:r>
              <a:rPr lang="en-US" dirty="0"/>
              <a:t>], </a:t>
            </a:r>
            <a:r>
              <a:rPr lang="bg-BG" dirty="0"/>
              <a:t>ще се визуализира начинът, по който ще изглежда </a:t>
            </a:r>
            <a:r>
              <a:rPr lang="bg-BG" b="1" dirty="0">
                <a:solidFill>
                  <a:schemeClr val="bg1"/>
                </a:solidFill>
              </a:rPr>
              <a:t>отчетът</a:t>
            </a:r>
            <a:r>
              <a:rPr lang="bg-BG" dirty="0"/>
              <a:t> при принтиране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A96C9A-7466-DA63-DB58-F89E09A6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0" y="3104221"/>
            <a:ext cx="4905000" cy="3551373"/>
          </a:xfrm>
          <a:prstGeom prst="rect">
            <a:avLst/>
          </a:prstGeom>
        </p:spPr>
      </p:pic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AF90E82F-D386-2D93-3378-0BF2CFBE0353}"/>
              </a:ext>
            </a:extLst>
          </p:cNvPr>
          <p:cNvSpPr/>
          <p:nvPr/>
        </p:nvSpPr>
        <p:spPr>
          <a:xfrm>
            <a:off x="1821000" y="5004000"/>
            <a:ext cx="2700000" cy="40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D0676E-B4F5-B3CE-0A3C-3A7162EAD791}"/>
              </a:ext>
            </a:extLst>
          </p:cNvPr>
          <p:cNvSpPr/>
          <p:nvPr/>
        </p:nvSpPr>
        <p:spPr bwMode="auto">
          <a:xfrm>
            <a:off x="5736000" y="4689000"/>
            <a:ext cx="540000" cy="45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F9AA41-6A5E-9843-4BF2-135D739EE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00" y="3104221"/>
            <a:ext cx="5193414" cy="35547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9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312530-5CE5-A8C8-3FA5-D75EBCA8E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17BD-BDB0-1546-14AC-3C7FA0A57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Quick Print</a:t>
            </a:r>
            <a:r>
              <a:rPr lang="en-US" dirty="0"/>
              <a:t>] </a:t>
            </a:r>
            <a:r>
              <a:rPr lang="bg-BG" dirty="0"/>
              <a:t>и следвайте </a:t>
            </a:r>
            <a:r>
              <a:rPr lang="bg-BG" b="1" dirty="0"/>
              <a:t>стъпките</a:t>
            </a:r>
            <a:r>
              <a:rPr lang="bg-BG" dirty="0"/>
              <a:t>, за да отпечатате </a:t>
            </a:r>
            <a:r>
              <a:rPr lang="bg-BG" b="1" dirty="0"/>
              <a:t>отчета</a:t>
            </a:r>
            <a:r>
              <a:rPr lang="bg-BG" dirty="0"/>
              <a:t> чрез </a:t>
            </a:r>
            <a:r>
              <a:rPr lang="bg-BG" b="1" dirty="0"/>
              <a:t>вашия принтер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C8E320-BCCE-43D9-0BBF-C88E2625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E423B-507D-3629-4001-4039CB05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57" y="2844000"/>
            <a:ext cx="6001685" cy="34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За целите на днешния урок ще използваме </a:t>
            </a:r>
            <a:r>
              <a:rPr lang="en-US" sz="3600" dirty="0"/>
              <a:t>MS Access </a:t>
            </a:r>
            <a:r>
              <a:rPr lang="bg-BG" sz="3600" dirty="0"/>
              <a:t>базата данни </a:t>
            </a:r>
            <a:r>
              <a:rPr lang="en-US" sz="3600" b="1" dirty="0"/>
              <a:t>Employees.accdb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Employees</a:t>
            </a:r>
            <a:r>
              <a:rPr lang="bg-BG" sz="3400" dirty="0"/>
              <a:t> – съдържа служители по отдели, градове и заплати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Students</a:t>
            </a:r>
            <a:r>
              <a:rPr lang="en-US" sz="3400" dirty="0"/>
              <a:t> – </a:t>
            </a:r>
            <a:r>
              <a:rPr lang="bg-BG" sz="3400" dirty="0"/>
              <a:t>съдържа студенти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Towns</a:t>
            </a:r>
            <a:r>
              <a:rPr lang="bg-BG" sz="3400" dirty="0"/>
              <a:t> – съдържа градове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0" y="1511089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6000" y="1230234"/>
            <a:ext cx="11930042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Изберете</a:t>
            </a:r>
            <a:r>
              <a:rPr lang="en-US" sz="3000" dirty="0"/>
              <a:t>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000" dirty="0">
                <a:latin typeface="Consolas" pitchFamily="49" charset="0"/>
              </a:rPr>
              <a:t>]</a:t>
            </a:r>
            <a:r>
              <a:rPr lang="en-US" sz="3000" dirty="0"/>
              <a:t> &gt;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sz="3000" dirty="0">
                <a:latin typeface="Consolas" pitchFamily="49" charset="0"/>
              </a:rPr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000" dirty="0"/>
              <a:t>Изберете</a:t>
            </a:r>
            <a:r>
              <a:rPr lang="en-US" sz="3000" dirty="0"/>
              <a:t>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Query Wizard</a:t>
            </a:r>
            <a:r>
              <a:rPr lang="en-US" sz="3000" dirty="0">
                <a:latin typeface="Consolas" pitchFamily="49" charset="0"/>
              </a:rPr>
              <a:t>]</a:t>
            </a:r>
            <a:r>
              <a:rPr lang="en-US" sz="3000" dirty="0"/>
              <a:t> </a:t>
            </a:r>
            <a:r>
              <a:rPr lang="bg-BG" sz="3000" dirty="0"/>
              <a:t>и натиснете</a:t>
            </a:r>
            <a:r>
              <a:rPr lang="en-US" sz="3000" dirty="0"/>
              <a:t>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  <a:p>
            <a:r>
              <a:rPr lang="ru-RU" sz="3000" dirty="0"/>
              <a:t>Изберете таблицата, която съдържа полето</a:t>
            </a:r>
          </a:p>
          <a:p>
            <a:pPr lvl="1"/>
            <a:r>
              <a:rPr lang="ru-RU" sz="2800" dirty="0"/>
              <a:t>Добавете наличните полета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sz="2800" dirty="0"/>
              <a:t>)</a:t>
            </a:r>
            <a:r>
              <a:rPr lang="ru-RU" sz="2800" dirty="0"/>
              <a:t>,</a:t>
            </a:r>
            <a:br>
              <a:rPr lang="en-US" sz="2800" dirty="0"/>
            </a:br>
            <a:r>
              <a:rPr lang="bg-BG" sz="2800" dirty="0"/>
              <a:t>които</a:t>
            </a:r>
            <a:r>
              <a:rPr lang="ru-RU" sz="2800" dirty="0"/>
              <a:t> искате към избрани полета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sz="2800" dirty="0"/>
              <a:t>)</a:t>
            </a:r>
            <a:endParaRPr lang="en-US" sz="2800" dirty="0"/>
          </a:p>
          <a:p>
            <a:pPr lvl="1"/>
            <a:r>
              <a:rPr lang="ru-RU" sz="2800" dirty="0"/>
              <a:t>Изберете </a:t>
            </a:r>
            <a:r>
              <a:rPr lang="en-US" sz="2800" dirty="0">
                <a:latin typeface="Consolas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sz="2800" dirty="0">
                <a:latin typeface="Consolas" pitchFamily="49" charset="0"/>
              </a:rPr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000" y="5184000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877051"/>
            <a:ext cx="3645000" cy="1371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00" y="1149171"/>
            <a:ext cx="347010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4AD2B1-5266-D22F-2681-52483D7F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73" y="1629000"/>
            <a:ext cx="5954054" cy="4662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3737" y="2806949"/>
            <a:ext cx="2895600" cy="585000"/>
          </a:xfrm>
          <a:prstGeom prst="wedgeRoundRectCallout">
            <a:avLst>
              <a:gd name="adj1" fmla="val -66006"/>
              <a:gd name="adj2" fmla="val 6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7142" y="4509000"/>
            <a:ext cx="2569800" cy="882653"/>
          </a:xfrm>
          <a:prstGeom prst="wedgeRoundRectCallout">
            <a:avLst>
              <a:gd name="adj1" fmla="val 66091"/>
              <a:gd name="adj2" fmla="val -27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69658" y="4720194"/>
            <a:ext cx="3505200" cy="990600"/>
          </a:xfrm>
          <a:prstGeom prst="wedgeRoundRectCallout">
            <a:avLst>
              <a:gd name="adj1" fmla="val -61625"/>
              <a:gd name="adj2" fmla="val -4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2AD6248C-C960-3E2E-2BA5-284908810A07}"/>
              </a:ext>
            </a:extLst>
          </p:cNvPr>
          <p:cNvSpPr/>
          <p:nvPr/>
        </p:nvSpPr>
        <p:spPr>
          <a:xfrm>
            <a:off x="6996001" y="5859000"/>
            <a:ext cx="99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4203</TotalTime>
  <Words>1287</Words>
  <Application>Microsoft Office PowerPoint</Application>
  <PresentationFormat>Widescreen</PresentationFormat>
  <Paragraphs>205</Paragraphs>
  <Slides>37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(3)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</vt:lpstr>
      <vt:lpstr>Създаване на параметрична заявка</vt:lpstr>
      <vt:lpstr>Създаване на параметрична заявка (3)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Навигиране из записите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Принтиране на отчет (1)</vt:lpstr>
      <vt:lpstr>Принтиране на отчет (2)</vt:lpstr>
      <vt:lpstr>Принтиране на отчет (3)</vt:lpstr>
      <vt:lpstr>Принтиране на отчет (4)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LUBO</cp:lastModifiedBy>
  <cp:revision>156</cp:revision>
  <dcterms:created xsi:type="dcterms:W3CDTF">2018-05-23T13:08:44Z</dcterms:created>
  <dcterms:modified xsi:type="dcterms:W3CDTF">2024-07-31T14:30:14Z</dcterms:modified>
  <cp:category>computer programming;programming;software development;software engineering</cp:category>
</cp:coreProperties>
</file>