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6"/>
  </p:notesMasterIdLst>
  <p:handoutMasterIdLst>
    <p:handoutMasterId r:id="rId17"/>
  </p:handoutMasterIdLst>
  <p:sldIdLst>
    <p:sldId id="678" r:id="rId2"/>
    <p:sldId id="679" r:id="rId3"/>
    <p:sldId id="669" r:id="rId4"/>
    <p:sldId id="670" r:id="rId5"/>
    <p:sldId id="671" r:id="rId6"/>
    <p:sldId id="672" r:id="rId7"/>
    <p:sldId id="673" r:id="rId8"/>
    <p:sldId id="674" r:id="rId9"/>
    <p:sldId id="675" r:id="rId10"/>
    <p:sldId id="676" r:id="rId11"/>
    <p:sldId id="681" r:id="rId12"/>
    <p:sldId id="646" r:id="rId13"/>
    <p:sldId id="405" r:id="rId14"/>
    <p:sldId id="49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7FC2AE9-76D6-4BBB-9D64-81A993233F57}">
          <p14:sldIdLst>
            <p14:sldId id="678"/>
            <p14:sldId id="679"/>
          </p14:sldIdLst>
        </p14:section>
        <p14:section name="Writing Data in Tables" id="{4D2B2583-AED7-42AD-82AE-4CDCB7A14592}">
          <p14:sldIdLst>
            <p14:sldId id="669"/>
            <p14:sldId id="670"/>
            <p14:sldId id="671"/>
            <p14:sldId id="672"/>
          </p14:sldIdLst>
        </p14:section>
        <p14:section name="Modifying Existing Records" id="{09A26F64-DF3F-475B-A2EC-8672E91F4734}">
          <p14:sldIdLst>
            <p14:sldId id="673"/>
            <p14:sldId id="674"/>
            <p14:sldId id="675"/>
            <p14:sldId id="676"/>
            <p14:sldId id="681"/>
          </p14:sldIdLst>
        </p14:section>
        <p14:section name="Conclusion" id="{5ADE6E40-891F-431A-B0ED-FE24BDB6A839}">
          <p14:sldIdLst>
            <p14:sldId id="646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754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11.8.2021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1A1220-574D-4338-A5ED-5ED3BE42A3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87745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5AFA982-7134-4455-9079-E8E809174D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8408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1085D9-18F7-4846-B589-891CC68D6FE8}" type="slidenum">
              <a:rPr lang="en-US"/>
              <a:pPr/>
              <a:t>3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5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D135CA2-490C-4FCF-9610-93630B94680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75031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D6EE595-0596-4FD9-B740-615B7DF58F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50242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91B436D-F982-4603-A9C9-25D97DBAEA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67095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3C1E055-086A-477F-A129-10A5D459BFC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08805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74A545D-731E-41C4-A105-DD6A15A1E8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10895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GB" sz="2800"/>
              <a:t>Update and Delete Using SQL Queries</a:t>
            </a:r>
            <a:endParaRPr lang="en-US" sz="2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CRUD in SQL Server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71147" y="4650873"/>
            <a:ext cx="2951518" cy="95865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71147" y="5175130"/>
            <a:ext cx="2951518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grpSp>
        <p:nvGrpSpPr>
          <p:cNvPr id="13" name="Group 12"/>
          <p:cNvGrpSpPr/>
          <p:nvPr/>
        </p:nvGrpSpPr>
        <p:grpSpPr>
          <a:xfrm>
            <a:off x="4141340" y="2677547"/>
            <a:ext cx="4016339" cy="2261864"/>
            <a:chOff x="3056094" y="1995552"/>
            <a:chExt cx="5026085" cy="288134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6094" y="3084425"/>
              <a:ext cx="1792467" cy="179246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3779" y="1995552"/>
              <a:ext cx="2438400" cy="24384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9986" y="2226986"/>
              <a:ext cx="1543051" cy="1543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127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Mark </a:t>
            </a:r>
            <a:r>
              <a:rPr lang="en-US" b="1" dirty="0">
                <a:solidFill>
                  <a:schemeClr val="bg1"/>
                </a:solidFill>
              </a:rPr>
              <a:t>all unfinished </a:t>
            </a:r>
            <a:r>
              <a:rPr lang="en-US" dirty="0"/>
              <a:t>Projects as being </a:t>
            </a:r>
            <a:r>
              <a:rPr lang="en-US" b="1" dirty="0">
                <a:solidFill>
                  <a:schemeClr val="bg1"/>
                </a:solidFill>
              </a:rPr>
              <a:t>completed today</a:t>
            </a:r>
          </a:p>
          <a:p>
            <a:pPr lvl="1"/>
            <a:r>
              <a:rPr lang="en-US" dirty="0"/>
              <a:t>Hint: Unfinished projects have their </a:t>
            </a:r>
            <a:r>
              <a:rPr lang="en-US" noProof="1"/>
              <a:t>EndDate</a:t>
            </a:r>
            <a:r>
              <a:rPr lang="en-US" dirty="0"/>
              <a:t> set to </a:t>
            </a:r>
            <a:r>
              <a:rPr lang="en-US" b="1" dirty="0">
                <a:solidFill>
                  <a:schemeClr val="bg1"/>
                </a:solidFill>
              </a:rPr>
              <a:t>NULL</a:t>
            </a:r>
          </a:p>
          <a:p>
            <a:pPr>
              <a:spcBef>
                <a:spcPts val="23400"/>
              </a:spcBef>
            </a:pPr>
            <a:r>
              <a:rPr lang="en-US" dirty="0"/>
              <a:t>Note: Query </a:t>
            </a:r>
            <a:r>
              <a:rPr lang="en-US" b="1" noProof="1">
                <a:solidFill>
                  <a:schemeClr val="bg1"/>
                </a:solidFill>
              </a:rPr>
              <a:t>SoftUni</a:t>
            </a:r>
            <a:r>
              <a:rPr lang="en-US" dirty="0"/>
              <a:t> database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Update Projects</a:t>
            </a:r>
          </a:p>
        </p:txBody>
      </p:sp>
      <p:graphicFrame>
        <p:nvGraphicFramePr>
          <p:cNvPr id="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307407"/>
              </p:ext>
            </p:extLst>
          </p:nvPr>
        </p:nvGraphicFramePr>
        <p:xfrm>
          <a:off x="762000" y="2743199"/>
          <a:ext cx="4611802" cy="2542032"/>
        </p:xfrm>
        <a:graphic>
          <a:graphicData uri="http://schemas.openxmlformats.org/drawingml/2006/table">
            <a:tbl>
              <a:tblPr/>
              <a:tblGrid>
                <a:gridCol w="2866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5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6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EndDate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9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Classic Vest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9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HL Touring Frame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9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LL Touring Frame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9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87147"/>
              </p:ext>
            </p:extLst>
          </p:nvPr>
        </p:nvGraphicFramePr>
        <p:xfrm>
          <a:off x="6181405" y="2743200"/>
          <a:ext cx="5336976" cy="2528803"/>
        </p:xfrm>
        <a:graphic>
          <a:graphicData uri="http://schemas.openxmlformats.org/drawingml/2006/table">
            <a:tbl>
              <a:tblPr/>
              <a:tblGrid>
                <a:gridCol w="3317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15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EndDate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9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Classic Vest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2017-01-23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9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HL Touring Frame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2017-01-23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9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LL Touring Frame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2017-01-23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9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Arrow: Right 9"/>
          <p:cNvSpPr/>
          <p:nvPr/>
        </p:nvSpPr>
        <p:spPr>
          <a:xfrm>
            <a:off x="5512962" y="3727860"/>
            <a:ext cx="570000" cy="58810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B3579A7F-C3E9-43C4-87B4-CE2875609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586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72A34-2A9A-4728-A3C2-A0DBD846C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Update Projects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D5352-2A36-4F28-AB8D-6335517E5493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803898" y="2128031"/>
            <a:ext cx="8129146" cy="19079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Projects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EndDate = GETDATE()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EndDate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en-US" sz="32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</a:t>
            </a: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868" y="4641045"/>
            <a:ext cx="3694176" cy="819911"/>
          </a:xfrm>
          <a:prstGeom prst="wedgeRoundRectCallout">
            <a:avLst>
              <a:gd name="adj1" fmla="val -37288"/>
              <a:gd name="adj2" fmla="val -10944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 only records</a:t>
            </a:r>
          </a:p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no value</a:t>
            </a:r>
            <a:endParaRPr lang="bg-BG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8979BB0-4428-47FF-AE88-59091E6A9FB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27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507" y="1383275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64770"/>
            <a:ext cx="7338290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3200" dirty="0">
                <a:solidFill>
                  <a:schemeClr val="bg2"/>
                </a:solidFill>
              </a:rPr>
              <a:t>Queries provide a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flexible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powerful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method</a:t>
            </a:r>
            <a:r>
              <a:rPr lang="en-US" sz="3200" dirty="0">
                <a:solidFill>
                  <a:schemeClr val="bg2"/>
                </a:solidFill>
              </a:rPr>
              <a:t> to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manipulate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records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chemeClr val="bg2"/>
                </a:solidFill>
              </a:rPr>
              <a:t>Write data in tables using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INSERT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chemeClr val="bg2"/>
                </a:solidFill>
              </a:rPr>
              <a:t>Modify existing data using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UPDATE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DELETE</a:t>
            </a:r>
          </a:p>
          <a:p>
            <a:pPr marL="358775" indent="-358775">
              <a:lnSpc>
                <a:spcPct val="95000"/>
              </a:lnSpc>
            </a:pPr>
            <a:endParaRPr lang="en-US" sz="3200" b="1" noProof="1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0EB5FD55-C311-4C1F-8AE2-133CFF855F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86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DCEE481-6CCB-4C7C-884C-910439E6908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10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11C22A5-1898-4FD3-AC1D-19C2B15F0D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861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Writing Data</a:t>
            </a:r>
          </a:p>
          <a:p>
            <a:pPr marL="746433" lvl="1" indent="-457200">
              <a:lnSpc>
                <a:spcPts val="4000"/>
              </a:lnSpc>
            </a:pPr>
            <a:r>
              <a:rPr lang="en-US" dirty="0"/>
              <a:t>INSERT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Modifying Existing Records</a:t>
            </a:r>
          </a:p>
          <a:p>
            <a:pPr marL="746433" lvl="1" indent="-457200">
              <a:lnSpc>
                <a:spcPts val="4000"/>
              </a:lnSpc>
            </a:pPr>
            <a:r>
              <a:rPr lang="en-US" dirty="0"/>
              <a:t>UPDATE and DELETE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92E37FD-90D9-4F0D-A489-7E44AC76F23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8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EE3E7-276B-42AA-9604-0E0D3E1786B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Using SQL INSERT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87" y="1525866"/>
            <a:ext cx="2151803" cy="224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31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57188" indent="-357188">
              <a:lnSpc>
                <a:spcPct val="100000"/>
              </a:lnSpc>
            </a:pPr>
            <a:r>
              <a:rPr lang="en-US" sz="3600" dirty="0"/>
              <a:t>The SQL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</a:rPr>
              <a:t>INSERT</a:t>
            </a:r>
            <a:r>
              <a:rPr lang="en-US" sz="3600" dirty="0"/>
              <a:t> command</a:t>
            </a:r>
            <a:endParaRPr lang="bg-BG" sz="3600" dirty="0"/>
          </a:p>
          <a:p>
            <a:pPr marL="357188" indent="-357188">
              <a:lnSpc>
                <a:spcPct val="100000"/>
              </a:lnSpc>
            </a:pPr>
            <a:endParaRPr lang="bg-BG" sz="3600" b="1" dirty="0">
              <a:solidFill>
                <a:schemeClr val="bg1"/>
              </a:solidFill>
            </a:endParaRPr>
          </a:p>
          <a:p>
            <a:pPr marL="357188" indent="-357188">
              <a:lnSpc>
                <a:spcPct val="100000"/>
              </a:lnSpc>
            </a:pPr>
            <a:endParaRPr lang="bg-BG" sz="3600" b="1" dirty="0">
              <a:solidFill>
                <a:schemeClr val="bg1"/>
              </a:solidFill>
            </a:endParaRPr>
          </a:p>
          <a:p>
            <a:pPr marL="357188" indent="-357188">
              <a:lnSpc>
                <a:spcPct val="100000"/>
              </a:lnSpc>
              <a:spcBef>
                <a:spcPts val="30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Bulk data </a:t>
            </a:r>
            <a:r>
              <a:rPr lang="en-US" sz="3600" dirty="0"/>
              <a:t>can be recorded in a single query, </a:t>
            </a:r>
            <a:br>
              <a:rPr lang="en-US" sz="3600" dirty="0"/>
            </a:br>
            <a:r>
              <a:rPr lang="en-US" sz="3600" dirty="0"/>
              <a:t>separated by comma</a:t>
            </a:r>
          </a:p>
          <a:p>
            <a:endParaRPr lang="bg-BG" dirty="0"/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11068" y="1911501"/>
            <a:ext cx="8210227" cy="492443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INTO Towns VALUES (33, 'Paris')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211067" y="4783473"/>
            <a:ext cx="5507089" cy="1692771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INTO EmployeesProjects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VALUES (229, 1),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   (2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29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, 2),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   (2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29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, 3), …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211067" y="2562049"/>
            <a:ext cx="8210227" cy="892552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INSERT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INTO Projects (Name, StartDate)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VALUES ('Reflective Jacket', GETDATE())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666" y="4749170"/>
            <a:ext cx="2028628" cy="1825969"/>
          </a:xfrm>
          <a:prstGeom prst="rect">
            <a:avLst/>
          </a:prstGeom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497F95B6-11DF-4029-A2EF-9B6D8BC64D7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5620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57188" indent="-357188">
              <a:lnSpc>
                <a:spcPct val="100000"/>
              </a:lnSpc>
            </a:pPr>
            <a:r>
              <a:rPr lang="en-US" sz="3600" dirty="0"/>
              <a:t>Inserting rows into existing table:</a:t>
            </a:r>
          </a:p>
          <a:p>
            <a:pPr marL="357188" indent="-357188">
              <a:lnSpc>
                <a:spcPct val="100000"/>
              </a:lnSpc>
            </a:pPr>
            <a:endParaRPr lang="en-US" sz="3600" dirty="0"/>
          </a:p>
          <a:p>
            <a:pPr marL="357188" indent="-357188">
              <a:lnSpc>
                <a:spcPct val="100000"/>
              </a:lnSpc>
            </a:pPr>
            <a:endParaRPr lang="en-US" sz="3600" dirty="0"/>
          </a:p>
          <a:p>
            <a:pPr marL="357188" indent="-357188">
              <a:lnSpc>
                <a:spcPct val="100000"/>
              </a:lnSpc>
            </a:pPr>
            <a:endParaRPr lang="en-US" sz="3600" dirty="0"/>
          </a:p>
          <a:p>
            <a:pPr marL="357188" indent="-357188">
              <a:lnSpc>
                <a:spcPct val="100000"/>
              </a:lnSpc>
            </a:pPr>
            <a:r>
              <a:rPr lang="en-US" sz="3600" dirty="0"/>
              <a:t>Using existing records to create a </a:t>
            </a:r>
            <a:r>
              <a:rPr lang="en-US" sz="3600" b="1" dirty="0">
                <a:solidFill>
                  <a:schemeClr val="bg1"/>
                </a:solidFill>
              </a:rPr>
              <a:t>new table</a:t>
            </a:r>
            <a:r>
              <a:rPr lang="en-US" sz="3600" dirty="0"/>
              <a:t>:</a:t>
            </a:r>
          </a:p>
          <a:p>
            <a:endParaRPr lang="bg-BG" dirty="0"/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 (2)</a:t>
            </a:r>
            <a:endParaRPr lang="bg-BG" dirty="0"/>
          </a:p>
        </p:txBody>
      </p:sp>
      <p:sp>
        <p:nvSpPr>
          <p:cNvPr id="559108" name="Rectangle 4"/>
          <p:cNvSpPr>
            <a:spLocks noChangeArrowheads="1"/>
          </p:cNvSpPr>
          <p:nvPr/>
        </p:nvSpPr>
        <p:spPr bwMode="auto">
          <a:xfrm>
            <a:off x="1447800" y="1867034"/>
            <a:ext cx="9296400" cy="1384995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INSERT INTO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Projects (Name, StartDate)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SELECT Name + ' Restructuring', GETDATE()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FROM Departments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447801" y="4664079"/>
            <a:ext cx="9296400" cy="1384995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CustomerID, FirstName, Email, Phone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INTO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CustomerContacts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Customers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6748144" y="5439213"/>
            <a:ext cx="2767815" cy="584855"/>
          </a:xfrm>
          <a:prstGeom prst="wedgeRoundRectCallout">
            <a:avLst>
              <a:gd name="adj1" fmla="val -63924"/>
              <a:gd name="adj2" fmla="val -5242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table name</a:t>
            </a: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4754856" y="6117267"/>
            <a:ext cx="2467354" cy="602716"/>
          </a:xfrm>
          <a:prstGeom prst="wedgeRoundRectCallout">
            <a:avLst>
              <a:gd name="adj1" fmla="val -47218"/>
              <a:gd name="adj2" fmla="val -9933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Existing source</a:t>
            </a: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6967780" y="1130759"/>
            <a:ext cx="2728672" cy="584855"/>
          </a:xfrm>
          <a:prstGeom prst="wedgeRoundRectCallout">
            <a:avLst>
              <a:gd name="adj1" fmla="val -39828"/>
              <a:gd name="adj2" fmla="val 9870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columns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5F1D143D-1250-4C17-A530-D931A75B29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78513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Sequences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special object</a:t>
            </a:r>
            <a:r>
              <a:rPr lang="en-US" dirty="0"/>
              <a:t> in SQL Server</a:t>
            </a:r>
          </a:p>
          <a:p>
            <a:pPr lvl="1"/>
            <a:r>
              <a:rPr lang="en-US" dirty="0"/>
              <a:t>Similar to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IDENTITY</a:t>
            </a:r>
            <a:r>
              <a:rPr lang="en-US" dirty="0"/>
              <a:t> fields</a:t>
            </a:r>
          </a:p>
          <a:p>
            <a:r>
              <a:rPr lang="en-US" dirty="0"/>
              <a:t>Returns an </a:t>
            </a:r>
            <a:r>
              <a:rPr lang="en-US" b="1" dirty="0">
                <a:solidFill>
                  <a:schemeClr val="bg1"/>
                </a:solidFill>
              </a:rPr>
              <a:t>incrementing value </a:t>
            </a:r>
            <a:r>
              <a:rPr lang="en-US" dirty="0"/>
              <a:t>every time it's used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Sequences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838200" y="3214079"/>
            <a:ext cx="10515600" cy="2062103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 SEQUENCE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seq_Customers_CustomerID </a:t>
            </a:r>
            <a:br>
              <a:rPr lang="en-US" sz="3200" b="1" noProof="1">
                <a:latin typeface="Consolas" pitchFamily="49" charset="0"/>
                <a:cs typeface="Consolas" pitchFamily="49" charset="0"/>
              </a:rPr>
            </a:br>
            <a:r>
              <a:rPr lang="en-US" sz="3200" b="1" noProof="1">
                <a:latin typeface="Consolas" pitchFamily="49" charset="0"/>
                <a:cs typeface="Consolas" pitchFamily="49" charset="0"/>
              </a:rPr>
              <a:t>         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INT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START WITH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INCREMENT BY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38200" y="5414904"/>
            <a:ext cx="10515600" cy="584775"/>
          </a:xfrm>
          <a:prstGeom prst="rect">
            <a:avLst/>
          </a:prstGeom>
          <a:solidFill>
            <a:srgbClr val="D9D5C7">
              <a:alpha val="20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NEXT VALUE FOR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seq_Customers_CustomerID 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1E79E08-E551-4AE5-9488-5A596C32F8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633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5249D2-846B-4BE8-9C09-5032F076AAC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Using SQL UPDATE and DELETE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304" y="1155192"/>
            <a:ext cx="2761488" cy="276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2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Deleting specific rows from a table</a:t>
            </a:r>
          </a:p>
          <a:p>
            <a:pPr>
              <a:lnSpc>
                <a:spcPct val="100000"/>
              </a:lnSpc>
              <a:spcBef>
                <a:spcPts val="9600"/>
              </a:spcBef>
            </a:pPr>
            <a:r>
              <a:rPr lang="en-US" dirty="0"/>
              <a:t>Note: Don't forget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WHERE</a:t>
            </a:r>
            <a:r>
              <a:rPr lang="en-US" dirty="0"/>
              <a:t> clause!</a:t>
            </a:r>
          </a:p>
          <a:p>
            <a:pPr>
              <a:lnSpc>
                <a:spcPct val="100000"/>
              </a:lnSpc>
              <a:spcBef>
                <a:spcPts val="4800"/>
              </a:spcBef>
            </a:pPr>
            <a:r>
              <a:rPr lang="en-US" dirty="0"/>
              <a:t>Delete all rows from a table (works faster than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dirty="0"/>
              <a:t>):</a:t>
            </a:r>
          </a:p>
          <a:p>
            <a:endParaRPr lang="bg-BG" dirty="0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Data</a:t>
            </a:r>
            <a:endParaRPr lang="bg-BG" dirty="0"/>
          </a:p>
        </p:txBody>
      </p:sp>
      <p:sp>
        <p:nvSpPr>
          <p:cNvPr id="566276" name="Rectangle 4"/>
          <p:cNvSpPr>
            <a:spLocks noChangeArrowheads="1"/>
          </p:cNvSpPr>
          <p:nvPr/>
        </p:nvSpPr>
        <p:spPr bwMode="auto">
          <a:xfrm>
            <a:off x="2225042" y="2098358"/>
            <a:ext cx="97535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DELETE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Employees WHERE EmployeeID = 1</a:t>
            </a:r>
          </a:p>
        </p:txBody>
      </p:sp>
      <p:sp>
        <p:nvSpPr>
          <p:cNvPr id="566277" name="Rectangle 5"/>
          <p:cNvSpPr>
            <a:spLocks noChangeArrowheads="1"/>
          </p:cNvSpPr>
          <p:nvPr/>
        </p:nvSpPr>
        <p:spPr bwMode="auto">
          <a:xfrm>
            <a:off x="2224091" y="5355337"/>
            <a:ext cx="4816789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TRUNCATE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TABLE Users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9217152" y="3264317"/>
            <a:ext cx="2133600" cy="754917"/>
          </a:xfrm>
          <a:prstGeom prst="wedgeRoundRectCallout">
            <a:avLst>
              <a:gd name="adj1" fmla="val -52495"/>
              <a:gd name="adj2" fmla="val -9953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599" y="4746988"/>
            <a:ext cx="1445808" cy="1445808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A8070826-6392-4D3E-B348-E04A0EFFF26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8980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6" grpId="0" animBg="1"/>
      <p:bldP spid="56627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SQL UPDATE command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Don</a:t>
            </a:r>
            <a:r>
              <a:rPr lang="bg-BG" dirty="0"/>
              <a:t>'</a:t>
            </a:r>
            <a:r>
              <a:rPr lang="en-US" dirty="0"/>
              <a:t>t forget the </a:t>
            </a:r>
            <a:r>
              <a:rPr lang="en-US" sz="3200" b="1" dirty="0">
                <a:solidFill>
                  <a:schemeClr val="bg1"/>
                </a:solidFill>
              </a:rPr>
              <a:t>WHERE</a:t>
            </a:r>
            <a:r>
              <a:rPr lang="en-US" dirty="0"/>
              <a:t> clause!</a:t>
            </a: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Updating Data</a:t>
            </a:r>
            <a:endParaRPr lang="bg-BG" dirty="0"/>
          </a:p>
        </p:txBody>
      </p:sp>
      <p:sp>
        <p:nvSpPr>
          <p:cNvPr id="562180" name="Rectangle 4"/>
          <p:cNvSpPr>
            <a:spLocks noChangeArrowheads="1"/>
          </p:cNvSpPr>
          <p:nvPr/>
        </p:nvSpPr>
        <p:spPr bwMode="auto">
          <a:xfrm>
            <a:off x="2273708" y="1724693"/>
            <a:ext cx="884539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LastName = 'Brown'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EmployeeID = 1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91996" y="3445444"/>
            <a:ext cx="8845396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Salary = Salary * 1.10,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   JobTitle = 'Senior' + JobTitle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DepartmentID = 3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680960" y="1209495"/>
            <a:ext cx="2249424" cy="729034"/>
          </a:xfrm>
          <a:prstGeom prst="wedgeRoundRectCallout">
            <a:avLst>
              <a:gd name="adj1" fmla="val -47333"/>
              <a:gd name="adj2" fmla="val 9022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values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832" y="2199119"/>
            <a:ext cx="2245182" cy="2245182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E3205804-7BCE-4BCC-A35F-B14C28BA1A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4866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3273</TotalTime>
  <Words>680</Words>
  <Application>Microsoft Office PowerPoint</Application>
  <PresentationFormat>Widescreen</PresentationFormat>
  <Paragraphs>148</Paragraphs>
  <Slides>14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Wingdings</vt:lpstr>
      <vt:lpstr>Wingdings 2</vt:lpstr>
      <vt:lpstr>SoftUni</vt:lpstr>
      <vt:lpstr>Basic CRUD in SQL Server</vt:lpstr>
      <vt:lpstr>Table of Contents</vt:lpstr>
      <vt:lpstr>Using SQL INSERT</vt:lpstr>
      <vt:lpstr>Inserting Data</vt:lpstr>
      <vt:lpstr>Inserting Data (2)</vt:lpstr>
      <vt:lpstr>Sequences</vt:lpstr>
      <vt:lpstr>Using SQL UPDATE and DELETE</vt:lpstr>
      <vt:lpstr>Deleting Data</vt:lpstr>
      <vt:lpstr>Updating Data</vt:lpstr>
      <vt:lpstr>Problem: Update Projects</vt:lpstr>
      <vt:lpstr>Solution: Update Projects</vt:lpstr>
      <vt:lpstr>Summary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CRUD in SQL Server</dc:title>
  <dc:subject>Databases Basics - MS SQL Server -  Practical Trainer @ SoftUni</dc:subject>
  <dc:creator>Software University</dc:creator>
  <cp:keywords>Databases; SQL; programming; SoftUni; Software University; programming; software development; software engineering; course; database systems</cp:keywords>
  <dc:description>© SoftUni – https://softuni.org_x000d_
© Software University – https://softuni.bg_x000d_
_x000d_
Copyrighted document. Unauthorized copy, reproduction or use is not permitted.</dc:description>
  <cp:lastModifiedBy>Angel Georgiev</cp:lastModifiedBy>
  <cp:revision>9</cp:revision>
  <dcterms:created xsi:type="dcterms:W3CDTF">2018-05-23T13:08:44Z</dcterms:created>
  <dcterms:modified xsi:type="dcterms:W3CDTF">2021-08-11T06:38:38Z</dcterms:modified>
  <cp:category>db;databases;sql;programming;computer programming;software development</cp:category>
</cp:coreProperties>
</file>