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1220" r:id="rId2"/>
    <p:sldId id="1221" r:id="rId3"/>
    <p:sldId id="1242" r:id="rId4"/>
    <p:sldId id="1243" r:id="rId5"/>
    <p:sldId id="1244" r:id="rId6"/>
    <p:sldId id="1245" r:id="rId7"/>
    <p:sldId id="1246" r:id="rId8"/>
    <p:sldId id="1247" r:id="rId9"/>
    <p:sldId id="1248" r:id="rId10"/>
    <p:sldId id="1249" r:id="rId11"/>
    <p:sldId id="1250" r:id="rId12"/>
    <p:sldId id="1251" r:id="rId13"/>
    <p:sldId id="1252" r:id="rId14"/>
    <p:sldId id="1253" r:id="rId15"/>
    <p:sldId id="1254" r:id="rId16"/>
    <p:sldId id="1256" r:id="rId17"/>
    <p:sldId id="1216" r:id="rId18"/>
    <p:sldId id="401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DCDFED-935A-4BF8-A8CC-186BB17196F1}">
          <p14:sldIdLst>
            <p14:sldId id="1220"/>
            <p14:sldId id="1221"/>
          </p14:sldIdLst>
        </p14:section>
        <p14:section name="Retrieving Related Data" id="{0B06661A-0F8C-4778-8E46-2933DDA47434}">
          <p14:sldIdLst>
            <p14:sldId id="1242"/>
            <p14:sldId id="1243"/>
            <p14:sldId id="1244"/>
            <p14:sldId id="1245"/>
          </p14:sldIdLst>
        </p14:section>
        <p14:section name="Cascade Operations" id="{FBD41B5E-5235-4F53-A04E-6478B762BD7C}">
          <p14:sldIdLst>
            <p14:sldId id="1246"/>
            <p14:sldId id="1247"/>
            <p14:sldId id="1248"/>
            <p14:sldId id="1249"/>
            <p14:sldId id="1250"/>
            <p14:sldId id="1251"/>
          </p14:sldIdLst>
        </p14:section>
        <p14:section name="E/R Diagrams" id="{F5944F54-8B04-4ACE-A835-DCBE6DFAD195}">
          <p14:sldIdLst>
            <p14:sldId id="1252"/>
            <p14:sldId id="1253"/>
            <p14:sldId id="1254"/>
            <p14:sldId id="1256"/>
          </p14:sldIdLst>
        </p14:section>
        <p14:section name="Conclusion" id="{83F87920-B53F-4425-8B07-A7D5AD05DDE2}">
          <p14:sldIdLst>
            <p14:sldId id="12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A9EE2-45E1-4AAF-B511-09E7A10938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640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8E96FF-4138-4BE9-B703-6CCF5BD4C8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53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8BFD4F-E17F-45B6-8275-B1B4749861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8320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4E97CA-90FB-4942-8DE5-C4723768BF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7451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B66481-721E-4C5B-83D8-224E27C24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360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0E0209-8960-419D-9085-5CE756DD0D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997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F4656E-65EB-465F-A150-FE738C5585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9991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8943ED-62FC-43CF-9220-3EBB34288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186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55E717-ED34-4F6A-893D-66C421905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284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181F38-7E25-4CF0-8477-2E5E962919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40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0D8324-A1E3-4093-A148-79A57C1E1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498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E1D20E-F02A-480D-9E14-A145FD761E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643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9723E5-8063-4BD9-84C1-9A422F2AAF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715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Relational Database Operations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 Operations and E/R Diagrams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excel tables png">
            <a:extLst>
              <a:ext uri="{FF2B5EF4-FFF2-40B4-BE49-F238E27FC236}">
                <a16:creationId xmlns:a16="http://schemas.microsoft.com/office/drawing/2014/main" id="{1F038B27-A65D-4305-BE64-2F26F7BB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6" y="2317555"/>
            <a:ext cx="2638740" cy="27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unique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59131C5-00D1-4FB3-95AA-7614C6DCB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17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96000" y="6197282"/>
            <a:ext cx="22295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8DB210-4898-4797-8B2A-155617073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66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8201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3C680B-F8C7-4B51-848C-D9ED716A5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92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Ð ÐµÐ·ÑÐ»ÑÐ°Ñ Ñ Ð¸Ð·Ð¾Ð±ÑÐ°Ð¶ÐµÐ½Ð¸Ðµ Ð·Ð° diagram png">
            <a:extLst>
              <a:ext uri="{FF2B5EF4-FFF2-40B4-BE49-F238E27FC236}">
                <a16:creationId xmlns:a16="http://schemas.microsoft.com/office/drawing/2014/main" id="{BBB1C37D-CE59-4846-8A48-B3930C0A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51" y="1786538"/>
            <a:ext cx="3125898" cy="15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7CA85B-BAAD-4305-BE37-5F0A75A9E2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E/R Diagrams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916091-93A2-43E4-85C9-CBB01B05BB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Entity / Relationship Diagrams</a:t>
            </a:r>
          </a:p>
        </p:txBody>
      </p:sp>
    </p:spTree>
    <p:extLst>
      <p:ext uri="{BB962C8B-B14F-4D97-AF65-F5344CB8AC3E}">
        <p14:creationId xmlns:p14="http://schemas.microsoft.com/office/powerpoint/2010/main" val="290221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Relational schema </a:t>
            </a:r>
            <a:r>
              <a:rPr lang="en-US" sz="3200" dirty="0"/>
              <a:t>of a DB is the collection of</a:t>
            </a:r>
            <a:r>
              <a:rPr lang="bg-BG" sz="3200" dirty="0"/>
              <a:t>:</a:t>
            </a:r>
          </a:p>
          <a:p>
            <a:pPr lvl="1"/>
            <a:r>
              <a:rPr lang="en-US" sz="3000" dirty="0"/>
              <a:t>The schemas of all tables</a:t>
            </a:r>
            <a:endParaRPr lang="bg-BG" sz="3000" dirty="0"/>
          </a:p>
          <a:p>
            <a:pPr lvl="1"/>
            <a:r>
              <a:rPr lang="en-US" sz="3000" dirty="0"/>
              <a:t>Relationships between the tables</a:t>
            </a:r>
          </a:p>
          <a:p>
            <a:pPr lvl="1"/>
            <a:r>
              <a:rPr lang="en-US" sz="3000" dirty="0"/>
              <a:t>Any other database objects (e.g. constraints)</a:t>
            </a:r>
            <a:endParaRPr lang="bg-BG" sz="3000" dirty="0"/>
          </a:p>
          <a:p>
            <a:r>
              <a:rPr lang="en-US" sz="3200" dirty="0"/>
              <a:t>The relational</a:t>
            </a:r>
            <a:r>
              <a:rPr lang="bg-BG" sz="3200" dirty="0"/>
              <a:t> </a:t>
            </a:r>
            <a:r>
              <a:rPr lang="en-US" sz="3200" dirty="0"/>
              <a:t>schema describes the structure of the database</a:t>
            </a:r>
            <a:endParaRPr lang="bg-BG" sz="3200" dirty="0"/>
          </a:p>
          <a:p>
            <a:pPr lvl="1"/>
            <a:r>
              <a:rPr lang="en-US" sz="3000" dirty="0"/>
              <a:t>Doesn't contain data</a:t>
            </a:r>
            <a:r>
              <a:rPr lang="bg-BG" sz="3000" dirty="0"/>
              <a:t>, </a:t>
            </a:r>
            <a:r>
              <a:rPr lang="en-US" sz="3000" dirty="0"/>
              <a:t>but metadata</a:t>
            </a:r>
            <a:endParaRPr lang="bg-BG" sz="3000" dirty="0"/>
          </a:p>
          <a:p>
            <a:r>
              <a:rPr lang="en-US" sz="3200" dirty="0"/>
              <a:t>Relational schemas are graphically displayed in </a:t>
            </a:r>
            <a:br>
              <a:rPr lang="en-US" sz="3200" dirty="0"/>
            </a:br>
            <a:r>
              <a:rPr lang="en-US" sz="3200" dirty="0"/>
              <a:t>Entity / Relationship diagrams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E/R Diagrams</a:t>
            </a:r>
            <a:r>
              <a:rPr lang="en-US" sz="3200" dirty="0"/>
              <a:t>)</a:t>
            </a:r>
            <a:endParaRPr lang="bg-BG" sz="3200" dirty="0"/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475DB2F-4355-419B-95BD-B8AA395A66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07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b="1" dirty="0">
                <a:solidFill>
                  <a:schemeClr val="bg1"/>
                </a:solidFill>
              </a:rPr>
              <a:t>Object Explorer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b="1" dirty="0">
                <a:solidFill>
                  <a:schemeClr val="bg1"/>
                </a:solidFill>
              </a:rPr>
              <a:t>Database Diagrams</a:t>
            </a:r>
            <a:r>
              <a:rPr lang="en-US" sz="3000" dirty="0"/>
              <a:t>" then select "</a:t>
            </a:r>
            <a:r>
              <a:rPr lang="en-US" sz="3000" b="1" dirty="0">
                <a:solidFill>
                  <a:schemeClr val="bg1"/>
                </a:solidFill>
              </a:rPr>
              <a:t>New Database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Diagram</a:t>
            </a:r>
            <a:r>
              <a:rPr lang="en-US" sz="3000" dirty="0"/>
              <a:t>"</a:t>
            </a:r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3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186595" y="4120047"/>
            <a:ext cx="1139253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1E6AF8A-323E-489A-AAF1-550371354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5984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E1-0BB6-4D89-BD52-DA891F46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41EAD-6F72-4D6D-8590-DC93F898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73" y="1244440"/>
            <a:ext cx="9426306" cy="465243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D0C43EB-BCDC-48BA-B412-DEB48E6050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7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</a:t>
            </a:r>
            <a:r>
              <a:rPr lang="en-US" sz="3200" dirty="0">
                <a:solidFill>
                  <a:schemeClr val="bg2"/>
                </a:solidFill>
              </a:rPr>
              <a:t> statements to get results from multiple tables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Pros and cons of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Cascading</a:t>
            </a:r>
            <a:endParaRPr lang="en-US" sz="3200" dirty="0">
              <a:solidFill>
                <a:schemeClr val="bg2"/>
              </a:solidFill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Visualizing relations in a database 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 Diagrams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324786D-6EFD-4C1F-B23C-DF31DA477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0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57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C81603-A0F6-4979-B768-2FB6F92C27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Retrieving Related Data</a:t>
            </a:r>
          </a:p>
          <a:p>
            <a:pPr marL="803583" lvl="1" indent="-514350">
              <a:lnSpc>
                <a:spcPct val="100000"/>
              </a:lnSpc>
            </a:pPr>
            <a:r>
              <a:rPr lang="en-US" dirty="0"/>
              <a:t>Simple JOIN Statements</a:t>
            </a:r>
          </a:p>
          <a:p>
            <a:pPr marL="514350" indent="-514350">
              <a:lnSpc>
                <a:spcPct val="100000"/>
              </a:lnSpc>
            </a:pPr>
            <a:r>
              <a:rPr lang="en-US" sz="3400" dirty="0"/>
              <a:t>Cascade Operations</a:t>
            </a:r>
          </a:p>
          <a:p>
            <a:pPr marL="966788" lvl="2" indent="-514350">
              <a:lnSpc>
                <a:spcPct val="100000"/>
              </a:lnSpc>
            </a:pPr>
            <a:r>
              <a:rPr lang="en-US" sz="3400" dirty="0"/>
              <a:t>Cascade</a:t>
            </a:r>
            <a:r>
              <a:rPr lang="en-US" dirty="0"/>
              <a:t> </a:t>
            </a:r>
            <a:r>
              <a:rPr lang="en-US" sz="3400" dirty="0"/>
              <a:t>Delete</a:t>
            </a:r>
          </a:p>
          <a:p>
            <a:pPr marL="966788" lvl="2" indent="-514350">
              <a:lnSpc>
                <a:spcPct val="100000"/>
              </a:lnSpc>
            </a:pPr>
            <a:r>
              <a:rPr lang="en-US" sz="3400" dirty="0"/>
              <a:t>Cascade</a:t>
            </a:r>
            <a:r>
              <a:rPr lang="en-US" dirty="0"/>
              <a:t> </a:t>
            </a:r>
            <a:r>
              <a:rPr lang="en-US" sz="3400" dirty="0"/>
              <a:t>Update</a:t>
            </a:r>
          </a:p>
          <a:p>
            <a:pPr marL="514350" indent="-514350">
              <a:lnSpc>
                <a:spcPct val="100000"/>
              </a:lnSpc>
            </a:pPr>
            <a:r>
              <a:rPr lang="en-US" sz="3400" dirty="0"/>
              <a:t>E/R Diagrams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4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FC825D-1341-4C6C-A691-154AFCF4A4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B587E0-0C51-4AC4-AA2E-1FDE6A467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0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64389" y="2023672"/>
            <a:ext cx="3233242" cy="1377099"/>
            <a:chOff x="5103812" y="4564221"/>
            <a:chExt cx="4795838" cy="1729864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accent1">
                  <a:lumMod val="40000"/>
                  <a:lumOff val="60000"/>
                </a:schemeClr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1"/>
              <a:ext cx="1830388" cy="27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02F6083-8FF4-4FAD-8724-5291D17A70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Retrieving Related Data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1A0E95-C13D-4AAD-8002-8EA526DC4A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Simple JOIN Statements</a:t>
            </a:r>
          </a:p>
        </p:txBody>
      </p:sp>
    </p:spTree>
    <p:extLst>
      <p:ext uri="{BB962C8B-B14F-4D97-AF65-F5344CB8AC3E}">
        <p14:creationId xmlns:p14="http://schemas.microsoft.com/office/powerpoint/2010/main" val="16972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simultaneously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require at least two tables and a "</a:t>
            </a:r>
            <a:r>
              <a:rPr lang="en-US" b="1" dirty="0">
                <a:solidFill>
                  <a:schemeClr val="bg1"/>
                </a:solidFill>
              </a:rPr>
              <a:t>join condition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5724" y="3505200"/>
            <a:ext cx="7989493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9243" y="5486401"/>
            <a:ext cx="2438400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0C68FB2-28C5-4095-8139-E18001417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05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b="1" dirty="0">
                <a:solidFill>
                  <a:schemeClr val="bg1"/>
                </a:solidFill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b="1" noProof="1">
                <a:solidFill>
                  <a:schemeClr val="bg1"/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sz="3000" dirty="0"/>
              <a:t>Report includes mountain's name, peak's name and also peak's elevation</a:t>
            </a:r>
          </a:p>
          <a:p>
            <a:pPr lvl="1"/>
            <a:r>
              <a:rPr lang="en-US" sz="3000" dirty="0"/>
              <a:t>Peaks should be </a:t>
            </a:r>
            <a:r>
              <a:rPr lang="en-US" sz="3000" b="1" dirty="0">
                <a:solidFill>
                  <a:schemeClr val="bg1"/>
                </a:solidFill>
              </a:rPr>
              <a:t>sorted</a:t>
            </a:r>
            <a:r>
              <a:rPr lang="en-US" sz="3000" dirty="0"/>
              <a:t> by elevation descending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810000"/>
            <a:ext cx="5715000" cy="2068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AEF067C-1448-4DB9-A1C9-7E98F241A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354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7824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Peaks As p ON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ORDER BY p.Elevation DESC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3684" y="1388080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10700" y="4056700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5C3E416-52E7-4612-AC9A-A2A84CDCB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1779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B02FC4-7CB6-4AD9-B76E-D615EDB889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Cascade Operations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4B1920-6F4F-482A-A98E-6FB068F0057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Cascade Delete/Update</a:t>
            </a:r>
          </a:p>
        </p:txBody>
      </p:sp>
    </p:spTree>
    <p:extLst>
      <p:ext uri="{BB962C8B-B14F-4D97-AF65-F5344CB8AC3E}">
        <p14:creationId xmlns:p14="http://schemas.microsoft.com/office/powerpoint/2010/main" val="17141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5367"/>
              </p:ext>
            </p:extLst>
          </p:nvPr>
        </p:nvGraphicFramePr>
        <p:xfrm>
          <a:off x="7316009" y="3925059"/>
          <a:ext cx="40386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12001"/>
              </p:ext>
            </p:extLst>
          </p:nvPr>
        </p:nvGraphicFramePr>
        <p:xfrm>
          <a:off x="2488856" y="4109606"/>
          <a:ext cx="3377385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385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0353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Cascading allows when a change is made to certain </a:t>
            </a:r>
            <a:br>
              <a:rPr lang="en-US" dirty="0"/>
            </a:br>
            <a:r>
              <a:rPr lang="en-US" dirty="0"/>
              <a:t>entity, this change to apply to all related entities</a:t>
            </a:r>
            <a:endParaRPr lang="en-US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5961000" y="46828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389382" y="35650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64238" y="34336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961000" y="47790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2488856" y="4554567"/>
            <a:ext cx="3377385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316009" y="5279863"/>
            <a:ext cx="4041111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301019" y="4411293"/>
            <a:ext cx="4041110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129836" y="3130218"/>
            <a:ext cx="1923770" cy="524718"/>
          </a:xfrm>
          <a:prstGeom prst="wedgeRoundRectCallout">
            <a:avLst>
              <a:gd name="adj1" fmla="val -3776"/>
              <a:gd name="adj2" fmla="val 1177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462111" y="2974430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3744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4400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D3EF8FBF-E19B-4398-8FC3-74D3D3179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chemeClr val="bg1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"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b="1" dirty="0">
                <a:solidFill>
                  <a:schemeClr val="bg1"/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circular</a:t>
            </a:r>
            <a:r>
              <a:rPr lang="en-US" dirty="0"/>
              <a:t> references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DB0AC1-6C98-4A02-9B4F-3957D4666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8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</TotalTime>
  <Words>1037</Words>
  <Application>Microsoft Office PowerPoint</Application>
  <PresentationFormat>Widescreen</PresentationFormat>
  <Paragraphs>183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Cascade Operations and E/R Diagrams</vt:lpstr>
      <vt:lpstr>Table of Contents</vt:lpstr>
      <vt:lpstr>Retrieving Related Data</vt:lpstr>
      <vt:lpstr>JOIN Statements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Cascade Delete: Example</vt:lpstr>
      <vt:lpstr>Cascade Update: Example</vt:lpstr>
      <vt:lpstr>E/R Diagrams</vt:lpstr>
      <vt:lpstr>Relational Schema</vt:lpstr>
      <vt:lpstr>SSMS E/R Diagram: Usage</vt:lpstr>
      <vt:lpstr>SSMS E/R Diagram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12</cp:revision>
  <dcterms:created xsi:type="dcterms:W3CDTF">2018-05-23T13:08:44Z</dcterms:created>
  <dcterms:modified xsi:type="dcterms:W3CDTF">2021-09-03T07:52:00Z</dcterms:modified>
  <cp:category>db;databases;sql;programming;computer programming;software development</cp:category>
</cp:coreProperties>
</file>