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729" r:id="rId2"/>
    <p:sldId id="730" r:id="rId3"/>
    <p:sldId id="732" r:id="rId4"/>
    <p:sldId id="767" r:id="rId5"/>
    <p:sldId id="769" r:id="rId6"/>
    <p:sldId id="734" r:id="rId7"/>
    <p:sldId id="735" r:id="rId8"/>
    <p:sldId id="736" r:id="rId9"/>
    <p:sldId id="737" r:id="rId10"/>
    <p:sldId id="738" r:id="rId11"/>
    <p:sldId id="739" r:id="rId12"/>
    <p:sldId id="742" r:id="rId13"/>
    <p:sldId id="740" r:id="rId14"/>
    <p:sldId id="741" r:id="rId15"/>
    <p:sldId id="743" r:id="rId16"/>
    <p:sldId id="744" r:id="rId17"/>
    <p:sldId id="745" r:id="rId18"/>
    <p:sldId id="746" r:id="rId19"/>
    <p:sldId id="747" r:id="rId20"/>
    <p:sldId id="748" r:id="rId21"/>
    <p:sldId id="749" r:id="rId22"/>
    <p:sldId id="750" r:id="rId23"/>
    <p:sldId id="751" r:id="rId24"/>
    <p:sldId id="728" r:id="rId25"/>
    <p:sldId id="401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4301B4A-4B97-4ABB-A2CE-7D39810ECFE8}">
          <p14:sldIdLst>
            <p14:sldId id="729"/>
            <p14:sldId id="730"/>
          </p14:sldIdLst>
        </p14:section>
        <p14:section name="Functions in SQL" id="{0EC4FD32-4E64-48EB-94CF-B59DF67FECB8}">
          <p14:sldIdLst>
            <p14:sldId id="732"/>
            <p14:sldId id="767"/>
            <p14:sldId id="769"/>
          </p14:sldIdLst>
        </p14:section>
        <p14:section name="String Functions" id="{2BCEABF6-261D-46BC-8006-FE76C8FABB93}">
          <p14:sldIdLst>
            <p14:sldId id="734"/>
            <p14:sldId id="735"/>
            <p14:sldId id="736"/>
            <p14:sldId id="737"/>
            <p14:sldId id="738"/>
            <p14:sldId id="739"/>
            <p14:sldId id="742"/>
            <p14:sldId id="740"/>
            <p14:sldId id="741"/>
            <p14:sldId id="743"/>
          </p14:sldIdLst>
        </p14:section>
        <p14:section name="Math Functions" id="{E69212F1-01CC-4DAA-8D5D-BB7A6D22AECF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Conclusion" id="{A2C82C3C-BBE8-4E65-9315-5CB66193BF2C}">
          <p14:sldIdLst>
            <p14:sldId id="728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68A34-DE21-445A-B2D3-706DD53F02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14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2123C4-BD65-4C02-A276-87C5453906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22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61B11FD-9E2F-47E9-B57C-89227C598A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869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CBC18B9-84D4-4E76-A602-0198C673CF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19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96B14F-8CA9-4A64-A04C-9881DDA261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862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81420A-A01F-49DF-8513-286232A378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0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24B1119-F646-4C9D-A418-44916C1FCD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640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59D8E3B-849F-4CC1-9835-D0F6912430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21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Math and Text Functions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970472A-E039-4695-92FF-C8AB232CC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37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71529FB-B16B-4905-9D5E-89E16C13C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02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– format a value with a valid .NET format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8585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DFC70-220F-4A30-B979-2C79845B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350" y="6095393"/>
            <a:ext cx="83373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(SomeDate, 'yyyy-MMMM-dd', 'bg-BG')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AED502C-5C89-4909-8356-B5056D467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6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1ACE06-2A75-43F1-8840-FAE9552A7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19B90CB-5F95-4F16-9E38-913B16041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3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A293BB-FD18-4F8A-A0E8-E1295F767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251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D44BD-B236-4529-A001-FBA353F00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Arithmetic, PI, ABS, ROUND,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FC71D6D-660B-4105-B814-FB1A79009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6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7555829-EEAC-41B2-8608-F3F06C46A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6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A843615A-EE06-411E-801A-B2100FA37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90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074473-3297-4B8E-A89B-0769364B2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8AA6B3AD-F601-45CB-8264-DD6007F9B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54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8783A8A0-551A-46F4-851C-25CFBA3F6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3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E416141-49F9-4467-A340-EE374F447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6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8668DD43-4329-45D0-9858-CAEDF36EB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8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0B9FB93-0D52-4648-A913-9A0B60D03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2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904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0547E1-1DBF-46D8-9C77-899E0D489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6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3D5DAC4-74A7-4C27-947D-C173E35547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CAFE-1343-4FD5-BFC8-FD51CF3A34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10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460192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It perform a calculation on a set of values and return a </a:t>
            </a:r>
            <a:br>
              <a:rPr lang="en-US" sz="2800" dirty="0"/>
            </a:br>
            <a:r>
              <a:rPr lang="en-US" sz="2800" dirty="0"/>
              <a:t>single value</a:t>
            </a:r>
          </a:p>
          <a:p>
            <a:pPr lvl="1"/>
            <a:r>
              <a:rPr lang="en-US" sz="2800" dirty="0"/>
              <a:t>Examples: AVG, COUNT, MIN, MAX, SUM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It compute an aggregate value based on a group of rows</a:t>
            </a:r>
            <a:endParaRPr lang="bg-BG" sz="2800" dirty="0"/>
          </a:p>
          <a:p>
            <a:pPr lvl="1"/>
            <a:r>
              <a:rPr lang="en-US" sz="2800" dirty="0"/>
              <a:t>Unlike aggregate functions, analytic functions can </a:t>
            </a:r>
            <a:br>
              <a:rPr lang="en-US" sz="2800" dirty="0"/>
            </a:br>
            <a:r>
              <a:rPr lang="en-US" sz="2800" dirty="0"/>
              <a:t>return multiple rows for each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01A0B-B4E6-41E7-A4E2-7A28DC2DE1CA}"/>
              </a:ext>
            </a:extLst>
          </p:cNvPr>
          <p:cNvSpPr txBox="1">
            <a:spLocks/>
          </p:cNvSpPr>
          <p:nvPr/>
        </p:nvSpPr>
        <p:spPr>
          <a:xfrm>
            <a:off x="2008991" y="5726000"/>
            <a:ext cx="9625862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/>
              <a:t>PERCENTILE_CONT(0.5) WITHIN GROUP (ORDER BY Salary DESC) OVER (PARTITION BY </a:t>
            </a:r>
            <a:r>
              <a:rPr lang="en-US" sz="2400" dirty="0" err="1"/>
              <a:t>DepartmentId</a:t>
            </a:r>
            <a:r>
              <a:rPr lang="en-US" sz="2400" dirty="0"/>
              <a:t>) AS </a:t>
            </a:r>
            <a:r>
              <a:rPr lang="en-US" sz="2400" dirty="0" err="1"/>
              <a:t>MedianCont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0E731-F844-4DFC-81D5-96D90D36D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044001"/>
            <a:ext cx="10129234" cy="5623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Ranking</a:t>
            </a:r>
            <a:r>
              <a:rPr lang="en-US" sz="2800" b="1" dirty="0">
                <a:solidFill>
                  <a:schemeClr val="bg1"/>
                </a:solidFill>
              </a:rPr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a ranking value for each row in a partition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RANK, ROW_NUMBER, DENSE_RANK, NTILE (OVER)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noProof="1">
                <a:solidFill>
                  <a:schemeClr val="bg1"/>
                </a:solidFill>
              </a:rPr>
              <a:t>Rowset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Returns </a:t>
            </a:r>
            <a:r>
              <a:rPr lang="en-US" sz="2800" dirty="0"/>
              <a:t>an object that can be used like table references in </a:t>
            </a:r>
            <a:br>
              <a:rPr lang="en-US" sz="2800" dirty="0"/>
            </a:br>
            <a:r>
              <a:rPr lang="en-US" sz="2800" dirty="0"/>
              <a:t>an statement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OPENDATASOURCE, OPENJSON, OPENXML, OPENROWSET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Scalar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Operate on a single value and then return a single value. </a:t>
            </a:r>
            <a:br>
              <a:rPr lang="en-US" sz="2800" dirty="0"/>
            </a:br>
            <a:r>
              <a:rPr lang="en-US" sz="2800" dirty="0"/>
              <a:t>Scalar functions can be used wherever an expression is valid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E2404F-5ABC-4F1A-851E-DBD0FC3FC4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A84BDB-1BD2-4EFA-B394-5E5208C155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6904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CONCAT_WS </a:t>
            </a:r>
            <a:r>
              <a:rPr lang="en-US" dirty="0"/>
              <a:t>combines strings with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578917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CE654C-1B40-4703-9CF5-21E408080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05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A4627E-2625-4F29-8FCA-E0658FE3A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4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’)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84EBDA7-1EC2-4766-AD2D-A9AC363AD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4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1398</Words>
  <Application>Microsoft Office PowerPoint</Application>
  <PresentationFormat>Widescreen</PresentationFormat>
  <Paragraphs>247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Overview</vt:lpstr>
      <vt:lpstr>SQL Functions</vt:lpstr>
      <vt:lpstr>SQL Functions</vt:lpstr>
      <vt:lpstr>String Functions</vt:lpstr>
      <vt:lpstr>String Functions (1)</vt:lpstr>
      <vt:lpstr>String Functions (2)</vt:lpstr>
      <vt:lpstr>String Functions (3)</vt:lpstr>
      <vt:lpstr>String Functions (4)</vt:lpstr>
      <vt:lpstr>String Functions (5)</vt:lpstr>
      <vt:lpstr>String Functions (6)</vt:lpstr>
      <vt:lpstr>Problem: Obfuscate CC Numbers</vt:lpstr>
      <vt:lpstr>Solution : Obfuscate CC Numbers</vt:lpstr>
      <vt:lpstr>String Functions (7)</vt:lpstr>
      <vt:lpstr>Arithmetic, PI, ABS, ROUND, Etc.</vt:lpstr>
      <vt:lpstr>Math Functions (1)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9</cp:revision>
  <dcterms:created xsi:type="dcterms:W3CDTF">2018-05-23T13:08:44Z</dcterms:created>
  <dcterms:modified xsi:type="dcterms:W3CDTF">2021-08-11T06:39:15Z</dcterms:modified>
  <cp:category>db;databases;sql;programming;computer programming;software development</cp:category>
</cp:coreProperties>
</file>