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890" r:id="rId2"/>
    <p:sldId id="891" r:id="rId3"/>
    <p:sldId id="926" r:id="rId4"/>
    <p:sldId id="927" r:id="rId5"/>
    <p:sldId id="928" r:id="rId6"/>
    <p:sldId id="929" r:id="rId7"/>
    <p:sldId id="930" r:id="rId8"/>
    <p:sldId id="931" r:id="rId9"/>
    <p:sldId id="932" r:id="rId10"/>
    <p:sldId id="933" r:id="rId11"/>
    <p:sldId id="942" r:id="rId12"/>
    <p:sldId id="943" r:id="rId13"/>
    <p:sldId id="944" r:id="rId14"/>
    <p:sldId id="946" r:id="rId15"/>
    <p:sldId id="884" r:id="rId16"/>
    <p:sldId id="401" r:id="rId17"/>
    <p:sldId id="405" r:id="rId18"/>
    <p:sldId id="49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FFC363D-81AE-46C1-BBB6-66747EFC3C6E}">
          <p14:sldIdLst>
            <p14:sldId id="890"/>
            <p14:sldId id="891"/>
          </p14:sldIdLst>
        </p14:section>
        <p14:section name="Subqueries" id="{ECE4CD34-F0CE-4189-8250-A7880E2149F1}">
          <p14:sldIdLst>
            <p14:sldId id="926"/>
            <p14:sldId id="927"/>
            <p14:sldId id="928"/>
            <p14:sldId id="929"/>
            <p14:sldId id="930"/>
          </p14:sldIdLst>
        </p14:section>
        <p14:section name="Common Table Expressions" id="{C185BCEF-05BD-4168-AB9D-4D77BBDCA1B3}">
          <p14:sldIdLst>
            <p14:sldId id="931"/>
            <p14:sldId id="932"/>
            <p14:sldId id="933"/>
          </p14:sldIdLst>
        </p14:section>
        <p14:section name="Temporary Tables" id="{7F66B236-58CF-4A74-80EC-EAD2E2973E39}">
          <p14:sldIdLst>
            <p14:sldId id="942"/>
            <p14:sldId id="943"/>
            <p14:sldId id="944"/>
            <p14:sldId id="946"/>
          </p14:sldIdLst>
        </p14:section>
        <p14:section name="Conclusion" id="{920A4B20-3713-4464-A3D4-289057036F1C}">
          <p14:sldIdLst>
            <p14:sldId id="884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D5E55-615C-4694-8830-C1591A9A0B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26852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825E66F-48DD-47E3-A6CF-42D7AF4EBCA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881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0703F6-7C34-4A1D-88F2-6E3D2BEC59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32679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9695E2-AA8B-43AE-9E5C-A3FBA60941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1217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4C4E49-B1D2-461D-8322-61B0F3F8A6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2084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10294E2-BE45-415C-B428-A25DAEE07B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6422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6AA1182-9AB1-4D3A-8BB9-912E8B62BF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73093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69F3C2A-6839-40CC-ABF3-ADC3B2083B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967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7562BF2-0015-4011-80FF-0857D12BC2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2608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0C9B08B0-F280-4682-AEAC-8DECAB371F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4285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628E2D1-3510-4A58-9627-5EDC8B1E22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1196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05D09DC-F0E8-4AC6-B8AF-07D5BDAADB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8185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0430B8-3B90-4BE9-82F3-93DE2642C5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9613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Subqueries</a:t>
            </a:r>
            <a:r>
              <a:rPr lang="en-US" dirty="0"/>
              <a:t>, CTEs and Temporary Tables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657C5D-2539-4FBB-A65D-400B7DD392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2" name="Picture 4" descr="https://o.remove.bg/downloads/4ebf8585-f996-4e25-a56f-8c855118d17e/image-removebg-pre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000" y="1523736"/>
            <a:ext cx="3500863" cy="350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297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 Syntax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1000" y="938108"/>
            <a:ext cx="8554753" cy="56265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WITH Employees_CTE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(</a:t>
            </a:r>
            <a:r>
              <a:rPr lang="en-US" sz="2800" b="1" noProof="1">
                <a:latin typeface="Consolas" panose="020B0609020204030204" pitchFamily="49" charset="0"/>
              </a:rPr>
              <a:t>FirstName, LastName, DepartmentName)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 e.FirstName, e.LastName, d.Name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FROM Employees AS e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LEFT JOIN Departments AS d ON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   d.DepartmentID = e.DepartmentID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SELECT FirstName, LastName, DepartmentName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800" b="1" noProof="1">
                <a:latin typeface="Consolas" panose="020B0609020204030204" pitchFamily="49" charset="0"/>
              </a:rPr>
              <a:t>FROM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Employees_CTE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2FEA360-47AC-48F0-AD45-F947F97F69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7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Ð ÐµÐ·ÑÐ»ÑÐ°Ñ Ñ Ð¸Ð·Ð¾Ð±ÑÐ°Ð¶ÐµÐ½Ð¸Ðµ Ð·Ð° table sql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190" y="1682496"/>
            <a:ext cx="2047937" cy="204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402F610-1BE0-4701-8510-8F67DDAA63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Temporary Tables</a:t>
            </a:r>
          </a:p>
        </p:txBody>
      </p:sp>
    </p:spTree>
    <p:extLst>
      <p:ext uri="{BB962C8B-B14F-4D97-AF65-F5344CB8AC3E}">
        <p14:creationId xmlns:p14="http://schemas.microsoft.com/office/powerpoint/2010/main" val="332409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Temporary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tables</a:t>
            </a:r>
            <a:r>
              <a:rPr lang="en-US" sz="3200" dirty="0"/>
              <a:t> are stored in </a:t>
            </a:r>
            <a:r>
              <a:rPr lang="en-US" sz="3200" b="1" noProof="1">
                <a:solidFill>
                  <a:schemeClr val="bg1"/>
                </a:solidFill>
              </a:rPr>
              <a:t>tempdb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Automatically deleted when they are </a:t>
            </a:r>
            <a:r>
              <a:rPr lang="en-US" sz="3200" b="1" dirty="0">
                <a:solidFill>
                  <a:schemeClr val="bg1"/>
                </a:solidFill>
              </a:rPr>
              <a:t>no longer used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Tables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1000" y="2799000"/>
            <a:ext cx="5968282" cy="329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CREATE TABLE #TempTable</a:t>
            </a:r>
            <a:br>
              <a:rPr lang="en-US" sz="3200" b="1" noProof="1">
                <a:latin typeface="Consolas" panose="020B0609020204030204" pitchFamily="49" charset="0"/>
              </a:rPr>
            </a:b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	--</a:t>
            </a:r>
            <a:r>
              <a:rPr lang="en-US" sz="3200" b="1" i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Add columns here.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endParaRPr lang="en-US" sz="32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#TempTable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A56AFE6-12B3-421B-BF08-E6991E3D08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465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Table Syntax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0056" y="1253315"/>
            <a:ext cx="8554753" cy="4269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CREATE TABLE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#Employees</a:t>
            </a:r>
            <a:b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28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Id INT PRIMARY KEY,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FirstName VARCHAR(50) NOT NULL,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LastName VARCHAR(50),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	Address VARCHAR(50)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endParaRPr lang="en-US" sz="28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SELECT * FROM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#Employees</a:t>
            </a:r>
            <a:endParaRPr lang="en-US" sz="2800" b="1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CA8CEC2-4A4E-4E75-A9A7-8AD4DCD883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4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Table variables</a:t>
            </a:r>
            <a:r>
              <a:rPr lang="en-US" sz="3200" noProof="1"/>
              <a:t> (DECLARE @t TABLE) 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Visible only to the connection that creates it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Local temporary tables </a:t>
            </a:r>
            <a:r>
              <a:rPr lang="en-US" sz="3200" dirty="0"/>
              <a:t>(CREATE TABLE #t)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Visible only to the connection that creates it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Global temporary tables </a:t>
            </a:r>
            <a:r>
              <a:rPr lang="en-US" sz="3200" dirty="0"/>
              <a:t>(CREATE TABLE ##t)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Visible to everyone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Deleted when all connections that have referenced them have closed</a:t>
            </a:r>
          </a:p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Tempdb</a:t>
            </a:r>
            <a:r>
              <a:rPr lang="en-US" sz="3200" b="1" dirty="0">
                <a:solidFill>
                  <a:schemeClr val="bg1"/>
                </a:solidFill>
              </a:rPr>
              <a:t> permanent tables </a:t>
            </a:r>
            <a:r>
              <a:rPr lang="en-US" sz="3200" dirty="0"/>
              <a:t>(USE </a:t>
            </a:r>
            <a:r>
              <a:rPr lang="en-US" sz="3200" noProof="1"/>
              <a:t>tempdb</a:t>
            </a:r>
            <a:r>
              <a:rPr lang="en-US" sz="3200" dirty="0"/>
              <a:t> CREATE TABLE t)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Visible to everyone. Deleted when the server is restarted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Temporary Tables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E240E5-E66A-441C-A4AE-EEB9BEDEFC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869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758207"/>
            <a:ext cx="80004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Subqueries</a:t>
            </a:r>
            <a:r>
              <a:rPr lang="en-US" sz="2800" dirty="0">
                <a:solidFill>
                  <a:schemeClr val="bg2"/>
                </a:solidFill>
              </a:rPr>
              <a:t> are used to nest queries.</a:t>
            </a:r>
          </a:p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CTE's</a:t>
            </a:r>
            <a:r>
              <a:rPr lang="en-US" sz="2800" dirty="0">
                <a:solidFill>
                  <a:schemeClr val="bg2"/>
                </a:solidFill>
              </a:rPr>
              <a:t> improve code reuse and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readability.</a:t>
            </a:r>
          </a:p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Indices</a:t>
            </a:r>
            <a:r>
              <a:rPr lang="en-US" sz="2800" dirty="0">
                <a:solidFill>
                  <a:schemeClr val="bg2"/>
                </a:solidFill>
              </a:rPr>
              <a:t> improve SQL search performance</a:t>
            </a:r>
            <a:br>
              <a:rPr lang="en-US" sz="2800" dirty="0">
                <a:solidFill>
                  <a:schemeClr val="bg2"/>
                </a:solidFill>
              </a:rPr>
            </a:br>
            <a:r>
              <a:rPr lang="en-US" sz="2800" dirty="0">
                <a:solidFill>
                  <a:schemeClr val="bg2"/>
                </a:solidFill>
              </a:rPr>
              <a:t>if used properly.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15D5A34D-A8C3-4099-8473-F51168A3C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0478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5981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749EC83-7EBC-435B-9739-ABD370BCEB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3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58223A0-09B6-4FE8-8D37-7A1E01012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22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buFontTx/>
              <a:buAutoNum type="arabicPeriod"/>
            </a:pPr>
            <a:r>
              <a:rPr lang="en-US" dirty="0" err="1"/>
              <a:t>Subqueries</a:t>
            </a:r>
            <a:endParaRPr lang="en-US" dirty="0"/>
          </a:p>
          <a:p>
            <a:pPr marL="444500" indent="-444500">
              <a:buFontTx/>
              <a:buAutoNum type="arabicPeriod"/>
            </a:pPr>
            <a:r>
              <a:rPr lang="en-US" dirty="0"/>
              <a:t>Common Table Expressions (CTE)</a:t>
            </a:r>
          </a:p>
          <a:p>
            <a:pPr marL="444500" indent="-444500">
              <a:buFontTx/>
              <a:buAutoNum type="arabicPeriod"/>
            </a:pPr>
            <a:r>
              <a:rPr lang="en-US" dirty="0"/>
              <a:t>Temporary Tables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0BD16DC-D2DD-4C0E-ADD3-814B9483739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64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4498083" y="1379593"/>
            <a:ext cx="3282918" cy="2392426"/>
            <a:chOff x="4454541" y="1263350"/>
            <a:chExt cx="3282918" cy="239242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4541" y="1263350"/>
              <a:ext cx="3282918" cy="239242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057" y="1720288"/>
              <a:ext cx="1953886" cy="142389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3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665" y="2062592"/>
              <a:ext cx="1107748" cy="807271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4B15084-1EDB-45FA-849F-A9E6D1C9F87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Subqueries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164C44A-7219-435E-914F-0B59FC8DBFC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Query Manipulation On Multiple Levels</a:t>
            </a:r>
          </a:p>
        </p:txBody>
      </p:sp>
    </p:spTree>
    <p:extLst>
      <p:ext uri="{BB962C8B-B14F-4D97-AF65-F5344CB8AC3E}">
        <p14:creationId xmlns:p14="http://schemas.microsoft.com/office/powerpoint/2010/main" val="96902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4334DD-7BAB-4A22-AE78-E4D6B4A60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a query’s result as data for another query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Subqueries</a:t>
            </a:r>
            <a:endParaRPr lang="bg-B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35197" y="2946399"/>
          <a:ext cx="41910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481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48618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Salary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532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51226" y="1892821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358744" y="5330370"/>
          <a:ext cx="4191000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Finance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</a:tbl>
          </a:graphicData>
        </a:graphic>
      </p:graphicFrame>
      <p:sp>
        <p:nvSpPr>
          <p:cNvPr id="10" name="Up Arrow 9"/>
          <p:cNvSpPr/>
          <p:nvPr/>
        </p:nvSpPr>
        <p:spPr>
          <a:xfrm rot="10800000">
            <a:off x="4166433" y="4963557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9"/>
          <p:cNvSpPr/>
          <p:nvPr/>
        </p:nvSpPr>
        <p:spPr>
          <a:xfrm rot="5400000">
            <a:off x="6759047" y="5625676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343161" y="2229734"/>
            <a:ext cx="1726782" cy="528307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</a:t>
            </a: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299469" y="4529935"/>
            <a:ext cx="1992645" cy="648013"/>
          </a:xfrm>
          <a:prstGeom prst="wedgeRoundRectCallout">
            <a:avLst>
              <a:gd name="adj1" fmla="val -41606"/>
              <a:gd name="adj2" fmla="val 872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35197" y="5547826"/>
            <a:ext cx="429399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b="1" dirty="0"/>
              <a:t>DepartmentID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IN</a:t>
            </a:r>
            <a:endParaRPr lang="bg-BG" sz="24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8557AFEC-E42F-4557-92F7-7DA53E2027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8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28045" y="1936518"/>
            <a:ext cx="9674224" cy="3238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FROM Employees AS 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e.DepartmentID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d.DepartmentID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FROM Deparments AS 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WHERE d.Name = 'Finance'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91000" y="3542861"/>
            <a:ext cx="2932706" cy="558487"/>
          </a:xfrm>
          <a:prstGeom prst="wedgeRoundRectCallout">
            <a:avLst>
              <a:gd name="adj1" fmla="val -57116"/>
              <a:gd name="adj2" fmla="val 4114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Depatments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96000" y="4959000"/>
            <a:ext cx="1714943" cy="585140"/>
          </a:xfrm>
          <a:prstGeom prst="wedgeRoundRectCallout">
            <a:avLst>
              <a:gd name="adj1" fmla="val -28669"/>
              <a:gd name="adj2" fmla="val -6875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816F084-DA92-4652-B283-F50A1A2276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780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lowest average salary </a:t>
            </a:r>
            <a:r>
              <a:rPr lang="en-US" dirty="0"/>
              <a:t>of </a:t>
            </a:r>
            <a:r>
              <a:rPr lang="en-US" b="1" dirty="0">
                <a:solidFill>
                  <a:schemeClr val="bg1"/>
                </a:solidFill>
              </a:rPr>
              <a:t>all departments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Calculate average salary for each department.</a:t>
            </a:r>
          </a:p>
          <a:p>
            <a:pPr lvl="1"/>
            <a:r>
              <a:rPr lang="en-US" dirty="0"/>
              <a:t>Then show the value of smallest one.</a:t>
            </a: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Min Average Salary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44" y="3358577"/>
            <a:ext cx="2864852" cy="821538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7379BEBA-72C0-4705-8AF6-97816F3B9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952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36000" y="1319768"/>
            <a:ext cx="9897154" cy="48479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3200" b="1" noProof="1">
                <a:latin typeface="Consolas" panose="020B0609020204030204" pitchFamily="49" charset="0"/>
              </a:rPr>
              <a:t>(a.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e.DepartmentID,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e.Salary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3200" b="1" noProof="1">
                <a:latin typeface="Consolas" panose="020B0609020204030204" pitchFamily="49" charset="0"/>
              </a:rPr>
              <a:t>GROUP BY e.DepartmentID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r>
              <a:rPr lang="en-US"/>
              <a:t>: Min </a:t>
            </a:r>
            <a:r>
              <a:rPr lang="en-US" dirty="0"/>
              <a:t>Average Salary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90404" y="3414012"/>
            <a:ext cx="1714943" cy="565268"/>
          </a:xfrm>
          <a:prstGeom prst="wedgeRoundRectCallout">
            <a:avLst>
              <a:gd name="adj1" fmla="val 49054"/>
              <a:gd name="adj2" fmla="val 1087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Subquery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233342" y="4419601"/>
            <a:ext cx="2971800" cy="558485"/>
          </a:xfrm>
          <a:prstGeom prst="wedgeRoundRectCallout">
            <a:avLst>
              <a:gd name="adj1" fmla="val -82286"/>
              <a:gd name="adj2" fmla="val 111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Employees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FA1B6CD-C952-4A44-80D2-331DA0266B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245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440543"/>
            <a:ext cx="2438400" cy="2438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98E7A3C-066E-487A-A394-A772B5A4C0F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Common Table Expressions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35092F5-B4B7-46DD-860B-4E5991882C0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Reusable Subqueries</a:t>
            </a:r>
          </a:p>
        </p:txBody>
      </p:sp>
    </p:spTree>
    <p:extLst>
      <p:ext uri="{BB962C8B-B14F-4D97-AF65-F5344CB8AC3E}">
        <p14:creationId xmlns:p14="http://schemas.microsoft.com/office/powerpoint/2010/main" val="26813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Common Table Expressions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CTE</a:t>
            </a:r>
            <a:r>
              <a:rPr lang="en-US" dirty="0"/>
              <a:t>) can be considered as "</a:t>
            </a:r>
            <a:r>
              <a:rPr lang="en-US" b="1" dirty="0">
                <a:solidFill>
                  <a:schemeClr val="bg1"/>
                </a:solidFill>
              </a:rPr>
              <a:t>named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subqueries</a:t>
            </a:r>
            <a:r>
              <a:rPr lang="en-US" dirty="0"/>
              <a:t>"</a:t>
            </a:r>
          </a:p>
          <a:p>
            <a:r>
              <a:rPr lang="en-US" dirty="0"/>
              <a:t>They could be used to improve code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readability </a:t>
            </a:r>
            <a:r>
              <a:rPr lang="en-US" dirty="0"/>
              <a:t>and code </a:t>
            </a:r>
            <a:r>
              <a:rPr lang="en-US" b="1" dirty="0">
                <a:solidFill>
                  <a:schemeClr val="bg1"/>
                </a:solidFill>
              </a:rPr>
              <a:t>reuse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Usually they are positioned in the beginning of the query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Table Expressions</a:t>
            </a:r>
            <a:endParaRPr lang="bg-BG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48230" y="3933371"/>
            <a:ext cx="9601198" cy="24594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WITH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CTE_Name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ColumnA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ColumnB…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--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Insert subquery here.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1914A84-703A-4B6E-8D7A-9B9D1E818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061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39" grpId="0" uiExpand="1" build="p"/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3275</TotalTime>
  <Words>947</Words>
  <Application>Microsoft Office PowerPoint</Application>
  <PresentationFormat>Widescreen</PresentationFormat>
  <Paragraphs>171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Wingdings 2</vt:lpstr>
      <vt:lpstr>SoftUni</vt:lpstr>
      <vt:lpstr>Subqueries, CTEs and Temporary Tables</vt:lpstr>
      <vt:lpstr>Table of Contents</vt:lpstr>
      <vt:lpstr>Subqueries</vt:lpstr>
      <vt:lpstr>Subqueries</vt:lpstr>
      <vt:lpstr>Subquery Syntax</vt:lpstr>
      <vt:lpstr>Problem: Min Average Salary</vt:lpstr>
      <vt:lpstr>Solution: Min Average Salary</vt:lpstr>
      <vt:lpstr>Common Table Expressions</vt:lpstr>
      <vt:lpstr>Common Table Expressions</vt:lpstr>
      <vt:lpstr>Common Table Expressions Syntax</vt:lpstr>
      <vt:lpstr>Temporary Tables</vt:lpstr>
      <vt:lpstr>Temporary Tables</vt:lpstr>
      <vt:lpstr>Temporary Table Syntax</vt:lpstr>
      <vt:lpstr>Types of Temporary Tables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Subquieries-and-Joins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10</cp:revision>
  <dcterms:created xsi:type="dcterms:W3CDTF">2018-05-23T13:08:44Z</dcterms:created>
  <dcterms:modified xsi:type="dcterms:W3CDTF">2021-09-03T08:09:53Z</dcterms:modified>
  <cp:category>db;databases;sql;programming;computer programming;software development</cp:category>
</cp:coreProperties>
</file>