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1"/>
  </p:notesMasterIdLst>
  <p:handoutMasterIdLst>
    <p:handoutMasterId r:id="rId42"/>
  </p:handoutMasterIdLst>
  <p:sldIdLst>
    <p:sldId id="402" r:id="rId3"/>
    <p:sldId id="548" r:id="rId4"/>
    <p:sldId id="1307" r:id="rId5"/>
    <p:sldId id="1308" r:id="rId6"/>
    <p:sldId id="1309" r:id="rId7"/>
    <p:sldId id="1310" r:id="rId8"/>
    <p:sldId id="467" r:id="rId9"/>
    <p:sldId id="549" r:id="rId10"/>
    <p:sldId id="550" r:id="rId11"/>
    <p:sldId id="551" r:id="rId12"/>
    <p:sldId id="1312" r:id="rId13"/>
    <p:sldId id="1317" r:id="rId14"/>
    <p:sldId id="1319" r:id="rId15"/>
    <p:sldId id="1311" r:id="rId16"/>
    <p:sldId id="1315" r:id="rId17"/>
    <p:sldId id="1313" r:id="rId18"/>
    <p:sldId id="1316" r:id="rId19"/>
    <p:sldId id="473" r:id="rId20"/>
    <p:sldId id="557" r:id="rId21"/>
    <p:sldId id="558" r:id="rId22"/>
    <p:sldId id="559" r:id="rId23"/>
    <p:sldId id="560" r:id="rId24"/>
    <p:sldId id="588" r:id="rId25"/>
    <p:sldId id="589" r:id="rId26"/>
    <p:sldId id="591" r:id="rId27"/>
    <p:sldId id="592" r:id="rId28"/>
    <p:sldId id="573" r:id="rId29"/>
    <p:sldId id="1318" r:id="rId30"/>
    <p:sldId id="1320" r:id="rId31"/>
    <p:sldId id="574" r:id="rId32"/>
    <p:sldId id="575" r:id="rId33"/>
    <p:sldId id="1322" r:id="rId34"/>
    <p:sldId id="576" r:id="rId35"/>
    <p:sldId id="577" r:id="rId36"/>
    <p:sldId id="578" r:id="rId37"/>
    <p:sldId id="349" r:id="rId38"/>
    <p:sldId id="489" r:id="rId39"/>
    <p:sldId id="289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0E343E9-E575-4C70-BFB1-ABF4A0519C12}">
          <p14:sldIdLst>
            <p14:sldId id="402"/>
            <p14:sldId id="548"/>
          </p14:sldIdLst>
        </p14:section>
        <p14:section name="ORM" id="{53BA5516-AC54-4F3C-8349-0BB807AEEBAA}">
          <p14:sldIdLst>
            <p14:sldId id="1307"/>
            <p14:sldId id="1308"/>
            <p14:sldId id="1309"/>
            <p14:sldId id="1310"/>
          </p14:sldIdLst>
        </p14:section>
        <p14:section name="Entity Framework Core" id="{BBCC47AC-349F-4674-82CC-7F076822E176}">
          <p14:sldIdLst>
            <p14:sldId id="467"/>
            <p14:sldId id="549"/>
            <p14:sldId id="550"/>
            <p14:sldId id="551"/>
          </p14:sldIdLst>
        </p14:section>
        <p14:section name="Database First with EF" id="{1EE73C91-554B-45F2-A59A-14886BBE125F}">
          <p14:sldIdLst>
            <p14:sldId id="1312"/>
            <p14:sldId id="1317"/>
            <p14:sldId id="1319"/>
            <p14:sldId id="1311"/>
            <p14:sldId id="1315"/>
            <p14:sldId id="1313"/>
            <p14:sldId id="1316"/>
          </p14:sldIdLst>
        </p14:section>
        <p14:section name="Reading Data" id="{0F0FB35C-EB40-467E-9EB4-A3B1CD444EC6}">
          <p14:sldIdLst>
            <p14:sldId id="473"/>
            <p14:sldId id="557"/>
            <p14:sldId id="558"/>
            <p14:sldId id="559"/>
            <p14:sldId id="560"/>
          </p14:sldIdLst>
        </p14:section>
        <p14:section name="CRUD Operations" id="{D4EE4663-2C29-4AB4-B4E0-B6F9E6BAA034}">
          <p14:sldIdLst>
            <p14:sldId id="588"/>
            <p14:sldId id="589"/>
            <p14:sldId id="591"/>
            <p14:sldId id="592"/>
          </p14:sldIdLst>
        </p14:section>
        <p14:section name="EF Core Components" id="{2FA5D8A9-D05F-40CE-AF85-67520F6C96FF}">
          <p14:sldIdLst>
            <p14:sldId id="573"/>
            <p14:sldId id="1318"/>
            <p14:sldId id="1320"/>
            <p14:sldId id="574"/>
            <p14:sldId id="575"/>
            <p14:sldId id="1322"/>
            <p14:sldId id="576"/>
            <p14:sldId id="577"/>
            <p14:sldId id="578"/>
          </p14:sldIdLst>
        </p14:section>
        <p14:section name="Conclusion" id="{890FD56D-972C-411D-AED1-62ACD491045A}">
          <p14:sldIdLst>
            <p14:sldId id="349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BBC"/>
    <a:srgbClr val="32737E"/>
    <a:srgbClr val="38808C"/>
    <a:srgbClr val="000000"/>
    <a:srgbClr val="6999A3"/>
    <a:srgbClr val="5E919B"/>
    <a:srgbClr val="A6C4E2"/>
    <a:srgbClr val="2F6B75"/>
    <a:srgbClr val="4193A1"/>
    <a:srgbClr val="50A9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533" autoAdjust="0"/>
  </p:normalViewPr>
  <p:slideViewPr>
    <p:cSldViewPr>
      <p:cViewPr varScale="1">
        <p:scale>
          <a:sx n="78" d="100"/>
          <a:sy n="78" d="100"/>
        </p:scale>
        <p:origin x="101" y="365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12-Jul-23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14C06E3-7C12-4185-8A71-A3D11D81A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0751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14AF566-C1B3-4F85-A9F8-A031E8E15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95730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539315A-E7F2-4BD1-AC22-22DDF2C526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009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0884574-99E5-4981-A785-0E6FADE2DD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0303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6CB77-7045-436B-BA97-5E5B2017A6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575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4AF5E9C-1D80-4700-958F-C991484D4C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521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9F7E653-FF83-4B44-BAF6-8F90652092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859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E47929B-E2ED-43E6-A5BC-31B0D8E03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3351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2B6D-1177-4828-A9ED-9900594CD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2778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143E-29DA-4206-AA6B-A62F840FA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575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69AB6D4E-0EE4-457B-AFF8-D30B9906B5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768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817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D39F69C8-AC8D-4DD2-BDDC-0C2189974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89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F20B-6337-43C3-848D-CE00EE31D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2564" y="1476081"/>
            <a:ext cx="1444877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9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–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088" y="2216584"/>
            <a:ext cx="3656648" cy="2424832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6062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62164" y="1151713"/>
            <a:ext cx="3940965" cy="156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5"/>
            </a:pPr>
            <a:r>
              <a:rPr lang="en-US" sz="3199" dirty="0"/>
              <a:t>Modify data with C# code and call "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3199" noProof="1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39478" y="1151713"/>
            <a:ext cx="4308957" cy="206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6"/>
            </a:pPr>
            <a:r>
              <a:rPr lang="en-US" sz="3199" dirty="0"/>
              <a:t>Entity Framework generates &amp; executes </a:t>
            </a:r>
            <a:r>
              <a:rPr lang="en-US" sz="3199" b="1" dirty="0"/>
              <a:t>SQL command </a:t>
            </a:r>
            <a:r>
              <a:rPr lang="en-US" sz="3199" dirty="0"/>
              <a:t>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756" y="1151712"/>
            <a:ext cx="3728218" cy="156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4"/>
            </a:pPr>
            <a:r>
              <a:rPr lang="en-US" sz="3199" dirty="0"/>
              <a:t>EF transforms </a:t>
            </a:r>
            <a:br>
              <a:rPr lang="en-US" sz="3199" dirty="0"/>
            </a:br>
            <a:r>
              <a:rPr lang="en-US" sz="3199" dirty="0"/>
              <a:t>the query results into </a:t>
            </a:r>
            <a:r>
              <a:rPr lang="en-US" sz="3199" b="1" dirty="0"/>
              <a:t>.NET objects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3" y="3376845"/>
            <a:ext cx="3581099" cy="307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810" y="3376845"/>
            <a:ext cx="3888219" cy="182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E755EBDB-26ED-49FC-AE40-0A054960E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712" y="3376845"/>
            <a:ext cx="3507606" cy="20614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0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2A05286E-5C59-4F81-8F63-0E50FCE85D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Generating </a:t>
            </a:r>
            <a:r>
              <a:rPr lang="en-US" noProof="1"/>
              <a:t>DBContext</a:t>
            </a:r>
            <a:r>
              <a:rPr lang="en-US" dirty="0"/>
              <a:t> and Entity Classes from DB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Database First with EF Core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69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23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C6516-AD35-4BCE-A5A4-EFB29E881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6BC96-F779-4AE5-B694-C62A257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Importing the "SoftUni" Database in SQL Server</a:t>
            </a:r>
            <a:endParaRPr lang="en-GB" sz="3800" dirty="0"/>
          </a:p>
        </p:txBody>
      </p:sp>
      <p:pic>
        <p:nvPicPr>
          <p:cNvPr id="5" name="Картина 3">
            <a:extLst>
              <a:ext uri="{FF2B5EF4-FFF2-40B4-BE49-F238E27FC236}">
                <a16:creationId xmlns:a16="http://schemas.microsoft.com/office/drawing/2014/main" id="{3DAEBED5-DD87-450D-A2E4-A9FD43E2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67" y="1484784"/>
            <a:ext cx="11198792" cy="412403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Картина 14">
            <a:extLst>
              <a:ext uri="{FF2B5EF4-FFF2-40B4-BE49-F238E27FC236}">
                <a16:creationId xmlns:a16="http://schemas.microsoft.com/office/drawing/2014/main" id="{7BC10FB1-6952-4864-9617-5618E292F28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49996" y="2458565"/>
            <a:ext cx="3430606" cy="4345435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0705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84F03-E7B0-4DC9-BC74-809F30809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4E7125-D27A-4061-8238-951A9EF6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SoftUni Database</a:t>
            </a:r>
            <a:endParaRPr lang="en-GB" dirty="0"/>
          </a:p>
        </p:txBody>
      </p:sp>
      <p:pic>
        <p:nvPicPr>
          <p:cNvPr id="5" name="Картина 20">
            <a:extLst>
              <a:ext uri="{FF2B5EF4-FFF2-40B4-BE49-F238E27FC236}">
                <a16:creationId xmlns:a16="http://schemas.microsoft.com/office/drawing/2014/main" id="{C7162065-AE11-4035-A77F-73419B020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6" y="1340769"/>
            <a:ext cx="10971492" cy="523954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559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5FA4-0343-454F-8FBD-F20112B9C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4046D-6353-49D6-A861-18385CA4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79DFD12E-9A34-4822-8554-9D569877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" y="1196706"/>
            <a:ext cx="6983479" cy="283426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FE85FA8-7728-4D49-AA0F-41763BD3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943" y="4102455"/>
            <a:ext cx="9002530" cy="2693064"/>
          </a:xfrm>
          <a:prstGeom prst="rect">
            <a:avLst/>
          </a:prstGeom>
        </p:spPr>
      </p:pic>
      <p:sp>
        <p:nvSpPr>
          <p:cNvPr id="10" name="Стрелка: огъната нагоре 9">
            <a:extLst>
              <a:ext uri="{FF2B5EF4-FFF2-40B4-BE49-F238E27FC236}">
                <a16:creationId xmlns:a16="http://schemas.microsoft.com/office/drawing/2014/main" id="{85C05FE9-6F21-4EBD-A6C8-30E3D04A8BFB}"/>
              </a:ext>
            </a:extLst>
          </p:cNvPr>
          <p:cNvSpPr/>
          <p:nvPr/>
        </p:nvSpPr>
        <p:spPr bwMode="auto">
          <a:xfrm rot="5400000">
            <a:off x="1854671" y="4063916"/>
            <a:ext cx="944754" cy="1062598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314AC5-5426-4A93-BAFB-406F22730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95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BCDCF2E-6466-451B-9838-3C6DB2B771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the following commands </a:t>
            </a:r>
            <a:r>
              <a:rPr lang="en-US" b="1" dirty="0">
                <a:solidFill>
                  <a:schemeClr val="bg1"/>
                </a:solidFill>
              </a:rPr>
              <a:t>one by one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5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If the installed versions are newer than these, your solution may be marked as incorrect when tested in the SoftUni judge</a:t>
            </a:r>
            <a:endParaRPr lang="bg-BG" sz="32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D034417-DFFD-4AF4-B464-EDA91E31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EF Packages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A77F-C434-49B9-AE38-93187A5136F1}"/>
              </a:ext>
            </a:extLst>
          </p:cNvPr>
          <p:cNvSpPr txBox="1">
            <a:spLocks/>
          </p:cNvSpPr>
          <p:nvPr/>
        </p:nvSpPr>
        <p:spPr>
          <a:xfrm>
            <a:off x="438855" y="177281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 –v 3.1.3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F61222F-07D0-452D-8FA6-38F4F803FA34}"/>
              </a:ext>
            </a:extLst>
          </p:cNvPr>
          <p:cNvSpPr txBox="1">
            <a:spLocks/>
          </p:cNvSpPr>
          <p:nvPr/>
        </p:nvSpPr>
        <p:spPr>
          <a:xfrm>
            <a:off x="438855" y="22473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 –v 3.1.3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AB3BD7-A62D-4507-A665-401BE91B712C}"/>
              </a:ext>
            </a:extLst>
          </p:cNvPr>
          <p:cNvSpPr txBox="1">
            <a:spLocks/>
          </p:cNvSpPr>
          <p:nvPr/>
        </p:nvSpPr>
        <p:spPr>
          <a:xfrm>
            <a:off x="438855" y="270892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D468A51-0AA1-42CA-9D3A-8CB0A8468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11" name="Picture 10"/>
          <p:cNvPicPr/>
          <p:nvPr/>
        </p:nvPicPr>
        <p:blipFill rotWithShape="1">
          <a:blip r:embed="rId2"/>
          <a:srcRect b="5603"/>
          <a:stretch/>
        </p:blipFill>
        <p:spPr bwMode="auto">
          <a:xfrm>
            <a:off x="438855" y="3251341"/>
            <a:ext cx="10480093" cy="2337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7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EB5CEFD5-C429-4CFB-9772-D040D855A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the following command to </a:t>
            </a:r>
            <a:r>
              <a:rPr lang="en-US" b="1" dirty="0">
                <a:solidFill>
                  <a:schemeClr val="bg1"/>
                </a:solidFill>
              </a:rPr>
              <a:t>scaffold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context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D4D46-1744-4599-A087-17C96721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1617"/>
            <a:ext cx="9713064" cy="882424"/>
          </a:xfrm>
        </p:spPr>
        <p:txBody>
          <a:bodyPr/>
          <a:lstStyle/>
          <a:p>
            <a:r>
              <a:rPr lang="en-US" dirty="0"/>
              <a:t>Scaffold the Context Class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09BEC3E-2139-4DD8-93B2-279A6079B2A3}"/>
              </a:ext>
            </a:extLst>
          </p:cNvPr>
          <p:cNvSpPr txBox="1">
            <a:spLocks/>
          </p:cNvSpPr>
          <p:nvPr/>
        </p:nvSpPr>
        <p:spPr>
          <a:xfrm>
            <a:off x="695819" y="1899399"/>
            <a:ext cx="10617235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Scaffold-DbContext -Connection "Server=(localdb)\MSSQLLocalDB;Database=SoftUni;Integrated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DA717-A05B-473B-9E5D-EE9DFFCC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08" y="3698417"/>
            <a:ext cx="10073409" cy="2932304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21C34AD-8587-4854-B9B7-BA8637C73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775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4F42DA9-1A9B-47F5-A9BD-A67A8A240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707"/>
            <a:ext cx="7885267" cy="5527326"/>
          </a:xfrm>
        </p:spPr>
        <p:txBody>
          <a:bodyPr/>
          <a:lstStyle/>
          <a:p>
            <a:r>
              <a:rPr lang="en-US" dirty="0"/>
              <a:t>Change file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to look like this: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sure that your </a:t>
            </a:r>
            <a:r>
              <a:rPr lang="en-US" b="1" dirty="0">
                <a:solidFill>
                  <a:schemeClr val="bg1"/>
                </a:solidFill>
              </a:rPr>
              <a:t>namespaces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exactly the same </a:t>
            </a:r>
            <a:r>
              <a:rPr lang="en-US" dirty="0"/>
              <a:t>as these: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A2D7266-4D7D-4EF0-8346-028C5BC0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Class Structure</a:t>
            </a: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4344BAF-D470-40DA-94B3-B9B1FBBA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68" y="1882688"/>
            <a:ext cx="5077551" cy="19325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8024C8F-335C-4112-AC6F-8EA85F9E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480" y="1258044"/>
            <a:ext cx="3754005" cy="43467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A32374C-1E6B-4E66-8BF2-3D2F082C2B26}"/>
              </a:ext>
            </a:extLst>
          </p:cNvPr>
          <p:cNvSpPr txBox="1">
            <a:spLocks/>
          </p:cNvSpPr>
          <p:nvPr/>
        </p:nvSpPr>
        <p:spPr>
          <a:xfrm>
            <a:off x="695818" y="5089878"/>
            <a:ext cx="314918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</a:t>
            </a:r>
          </a:p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SoftUni.Data</a:t>
            </a:r>
          </a:p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SoftUni.Models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F121BE-1C0D-404F-B479-9A705ECE1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335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B87BCFE-99C3-466C-BF7B-3DA5B870BB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Querying the DB Using Entity Framework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69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6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86903" y="1196125"/>
            <a:ext cx="11815018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Db</a:t>
            </a:r>
            <a:r>
              <a:rPr lang="en-US" sz="3600" b="1" noProof="1">
                <a:solidFill>
                  <a:schemeClr val="bg1"/>
                </a:solidFill>
              </a:rPr>
              <a:t>Context</a:t>
            </a:r>
            <a:r>
              <a:rPr lang="en-US" sz="3600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dirty="0"/>
              <a:t> operations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 way to </a:t>
            </a:r>
            <a:r>
              <a:rPr lang="en-US" sz="3200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Methods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new entities (the </a:t>
            </a:r>
            <a:r>
              <a:rPr lang="en-US" sz="3200" b="1" noProof="1">
                <a:solidFill>
                  <a:schemeClr val="bg1"/>
                </a:solidFill>
              </a:rPr>
              <a:t>Add() </a:t>
            </a:r>
            <a:r>
              <a:rPr lang="en-US" sz="3200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Ability to </a:t>
            </a:r>
            <a:r>
              <a:rPr lang="en-US" sz="3200" b="1" dirty="0">
                <a:solidFill>
                  <a:schemeClr val="bg1"/>
                </a:solidFill>
              </a:rPr>
              <a:t>manipulate database data by </a:t>
            </a:r>
            <a:r>
              <a:rPr lang="en-US" sz="3200" dirty="0"/>
              <a:t>modifying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sz="3600" dirty="0"/>
              <a:t>Easily navigate through </a:t>
            </a:r>
            <a:r>
              <a:rPr lang="en-US" sz="3600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sz="3600" dirty="0"/>
              <a:t>Executing </a:t>
            </a:r>
            <a:r>
              <a:rPr lang="en-US" sz="3600" b="1" dirty="0">
                <a:solidFill>
                  <a:schemeClr val="bg1"/>
                </a:solidFill>
              </a:rPr>
              <a:t>LINQ queries </a:t>
            </a:r>
            <a:r>
              <a:rPr lang="en-US" sz="3600" dirty="0"/>
              <a:t>as native </a:t>
            </a:r>
            <a:r>
              <a:rPr lang="en-US" sz="3600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sz="3600" dirty="0"/>
              <a:t>Managing database </a:t>
            </a:r>
            <a:r>
              <a:rPr lang="en-US" sz="3600" b="1" dirty="0">
                <a:solidFill>
                  <a:schemeClr val="bg1"/>
                </a:solidFill>
              </a:rPr>
              <a:t>creation</a:t>
            </a:r>
            <a:r>
              <a:rPr lang="en-US" sz="3600" dirty="0"/>
              <a:t>/</a:t>
            </a:r>
            <a:r>
              <a:rPr lang="en-US" sz="3600" b="1" dirty="0">
                <a:solidFill>
                  <a:schemeClr val="bg1"/>
                </a:solidFill>
              </a:rPr>
              <a:t>deletion</a:t>
            </a:r>
            <a:r>
              <a:rPr lang="en-US" sz="3600" dirty="0"/>
              <a:t>/</a:t>
            </a:r>
            <a:r>
              <a:rPr lang="en-US" sz="3600" b="1" dirty="0">
                <a:solidFill>
                  <a:schemeClr val="bg1"/>
                </a:solidFill>
              </a:rPr>
              <a:t>migration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E84A92C-ED19-4C8F-9BB8-3DA2D65A3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2B9B25-FDFB-44CB-ABAD-CA9E0B7E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5200" y="122937"/>
            <a:ext cx="3215876" cy="28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356" y="1270417"/>
            <a:ext cx="9361795" cy="5384243"/>
          </a:xfrm>
        </p:spPr>
        <p:txBody>
          <a:bodyPr>
            <a:normAutofit/>
          </a:bodyPr>
          <a:lstStyle/>
          <a:p>
            <a:r>
              <a:rPr lang="en-US" sz="3899" dirty="0"/>
              <a:t>ORM - Introduction</a:t>
            </a:r>
          </a:p>
          <a:p>
            <a:r>
              <a:rPr lang="en-US" sz="3899" dirty="0"/>
              <a:t>Entity Framework Core (EF)</a:t>
            </a:r>
            <a:endParaRPr lang="bg-BG" sz="3899" dirty="0"/>
          </a:p>
          <a:p>
            <a:r>
              <a:rPr lang="en-US" sz="3899" dirty="0"/>
              <a:t>Database First Model in EF</a:t>
            </a:r>
            <a:endParaRPr lang="bg-BG" sz="3899" dirty="0"/>
          </a:p>
          <a:p>
            <a:r>
              <a:rPr lang="en-US" sz="3899" dirty="0"/>
              <a:t>Reading Data</a:t>
            </a:r>
            <a:endParaRPr lang="bg-BG" sz="3899" dirty="0"/>
          </a:p>
          <a:p>
            <a:r>
              <a:rPr lang="en-US" sz="3899" dirty="0"/>
              <a:t>CRUD Operations</a:t>
            </a:r>
          </a:p>
          <a:p>
            <a:r>
              <a:rPr lang="en-US" sz="3899" dirty="0"/>
              <a:t>EF Core Components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3EE8601-4441-4723-8415-82424C669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228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First create instance of the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en-US" sz="3399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EnsureCreated</a:t>
            </a:r>
            <a:r>
              <a:rPr lang="en-US" noProof="1"/>
              <a:t>/</a:t>
            </a:r>
            <a:r>
              <a:rPr lang="en-US" b="1" noProof="1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0807" y="1944387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F427387-1152-41AC-A05D-4C216C252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5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EF entity: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31218" y="5229200"/>
            <a:ext cx="8386602" cy="1310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</a:t>
            </a:r>
            <a:r>
              <a:rPr lang="en-US" sz="2199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33772" y="1878125"/>
            <a:ext cx="11058196" cy="2529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3639" y="2439258"/>
            <a:ext cx="2671471" cy="919162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translates this to an SQL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8CA67-AA52-4C42-9146-B4A025A9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00" y="3501051"/>
            <a:ext cx="3255052" cy="124108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0593D127-A7E9-4E75-87B6-C918AD140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14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799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4611" y="2176122"/>
            <a:ext cx="10659603" cy="2806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666C587-B0B7-42CB-8379-BA402736B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"/>
          <a:stretch/>
        </p:blipFill>
        <p:spPr>
          <a:xfrm>
            <a:off x="5869470" y="4184090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B605966-F152-461D-A41A-546F9F14E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33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7A23BF75-8C1A-4679-8ECC-3C6846FA4D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With Entity Framework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207" y="1677312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209267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</a:t>
            </a:r>
            <a:r>
              <a:rPr lang="en-US" b="1" noProof="1">
                <a:solidFill>
                  <a:srgbClr val="F2A40D"/>
                </a:solidFill>
              </a:rPr>
              <a:t>DbSet.</a:t>
            </a:r>
            <a:r>
              <a:rPr lang="en-US" b="1" noProof="1">
                <a:solidFill>
                  <a:schemeClr val="bg1"/>
                </a:solidFill>
              </a:rPr>
              <a:t>Add(…)</a:t>
            </a:r>
            <a:r>
              <a:rPr lang="en-US" noProof="1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43068" y="1900970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274" y="5523409"/>
            <a:ext cx="8682276" cy="110432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8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09565" y="5581384"/>
            <a:ext cx="3353983" cy="510645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14225" y="2507013"/>
            <a:ext cx="2069119" cy="919162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Create a new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Project </a:t>
            </a:r>
            <a:r>
              <a:rPr lang="en-US" sz="2399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7781" y="4508719"/>
            <a:ext cx="3835389" cy="510645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Add the object to the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F4078AD-7CB3-427F-9EAC-5D1C1F60E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50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0352" y="1147679"/>
            <a:ext cx="11926935" cy="5527326"/>
          </a:xfrm>
        </p:spPr>
        <p:txBody>
          <a:bodyPr/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DbContext</a:t>
            </a:r>
            <a:r>
              <a:rPr lang="en-US" sz="3199" dirty="0"/>
              <a:t> allows modifying entities and persisting them in the DB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2999" dirty="0"/>
              <a:t>Just load an entity, modify it and call </a:t>
            </a:r>
            <a:r>
              <a:rPr lang="en-US" sz="2999" b="1" noProof="1">
                <a:solidFill>
                  <a:schemeClr val="bg1"/>
                </a:solidFill>
              </a:rPr>
              <a:t>SaveChanges</a:t>
            </a:r>
            <a:r>
              <a:rPr lang="en-US" sz="2999" b="1" dirty="0">
                <a:solidFill>
                  <a:schemeClr val="bg1"/>
                </a:solidFill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DbContext</a:t>
            </a:r>
            <a:r>
              <a:rPr lang="en-US" sz="3199" dirty="0"/>
              <a:t> automatically tracks all changes on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92340" y="3082102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84311" y="4766093"/>
            <a:ext cx="3419109" cy="510645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36000" y="4091809"/>
            <a:ext cx="3535446" cy="510645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SELECT the first in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D2DC46C-44AF-400E-B1EC-A74BE1DD4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77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39922" y="260778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24717" y="5746277"/>
            <a:ext cx="3827484" cy="851075"/>
          </a:xfrm>
          <a:prstGeom prst="wedgeRoundRectCallout">
            <a:avLst>
              <a:gd name="adj1" fmla="val -45204"/>
              <a:gd name="adj2" fmla="val -88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199" b="1" noProof="1">
                <a:solidFill>
                  <a:schemeClr val="bg2"/>
                </a:solidFill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1931" y="6086098"/>
            <a:ext cx="4252892" cy="476602"/>
          </a:xfrm>
          <a:prstGeom prst="wedgeRoundRectCallout">
            <a:avLst>
              <a:gd name="adj1" fmla="val 21273"/>
              <a:gd name="adj2" fmla="val -108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199" b="1" noProof="1">
                <a:solidFill>
                  <a:schemeClr val="bg2"/>
                </a:solidFill>
              </a:rPr>
              <a:t>Execute the SQL DELETE command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E0A7B06-9ACA-4C73-88B9-995971DF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065" y="5246316"/>
            <a:ext cx="2768837" cy="1225549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199" b="1" noProof="1">
                <a:solidFill>
                  <a:schemeClr val="bg2"/>
                </a:solidFill>
              </a:rPr>
              <a:t>Delete entities from EmployeesProjects with this ProjectId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2A45AAE-3AA1-4BA9-8AFB-63183AA14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471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5CFF494B-48F3-41C1-8C57-7574F0DCF8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of System Objects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29481" y="1644178"/>
            <a:ext cx="2662168" cy="1943206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04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C6516-AD35-4BCE-A5A4-EFB29E881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C6BC96-F779-4AE5-B694-C62A25722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Importing the "Forum" Database in SQL Server</a:t>
            </a:r>
            <a:endParaRPr lang="en-GB" sz="3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72" y="1340768"/>
            <a:ext cx="7553325" cy="49149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390" y="1340768"/>
            <a:ext cx="3515529" cy="324361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45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9E6B6-8D3F-49A9-B7F9-3FB91D2FF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0F5BF7-69F8-476E-94CF-A32B12DE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"Forum" Database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084" y="1628800"/>
            <a:ext cx="6547618" cy="472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6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F4B458CD-475D-4D0A-8CF3-3A4B1A9F9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9" y="770495"/>
            <a:ext cx="6702106" cy="3700700"/>
          </a:xfrm>
          <a:prstGeom prst="roundRect">
            <a:avLst>
              <a:gd name="adj" fmla="val 10811"/>
            </a:avLst>
          </a:prstGeom>
        </p:spPr>
      </p:pic>
    </p:spTree>
    <p:extLst>
      <p:ext uri="{BB962C8B-B14F-4D97-AF65-F5344CB8AC3E}">
        <p14:creationId xmlns:p14="http://schemas.microsoft.com/office/powerpoint/2010/main" val="116947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(Entity 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511" y="2799165"/>
            <a:ext cx="10357803" cy="29560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798" noProof="1"/>
              <a:t>public class PostAnswer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{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    public int Id { get; set; }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    public string AnswerContent { get; set; }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    public int PostId { get; set; }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    public </a:t>
            </a:r>
            <a:r>
              <a:rPr lang="en-US" sz="2798" noProof="1">
                <a:solidFill>
                  <a:schemeClr val="bg1"/>
                </a:solidFill>
              </a:rPr>
              <a:t>Post</a:t>
            </a:r>
            <a:r>
              <a:rPr lang="en-US" sz="2798" noProof="1"/>
              <a:t> Post { get; set; }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09464" y="3138404"/>
            <a:ext cx="2056328" cy="510503"/>
          </a:xfrm>
          <a:prstGeom prst="wedgeRoundRectCallout">
            <a:avLst>
              <a:gd name="adj1" fmla="val -64744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7501" y="4447340"/>
            <a:ext cx="1994560" cy="510645"/>
          </a:xfrm>
          <a:prstGeom prst="wedgeRoundRectCallout">
            <a:avLst>
              <a:gd name="adj1" fmla="val -80752"/>
              <a:gd name="adj2" fmla="val 2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54502" y="5196643"/>
            <a:ext cx="2980559" cy="510645"/>
          </a:xfrm>
          <a:prstGeom prst="wedgeRoundRectCallout">
            <a:avLst>
              <a:gd name="adj1" fmla="val -62872"/>
              <a:gd name="adj2" fmla="val -5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Navigation property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0483095-EB4F-47BF-BA6F-EE303B3CD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(Entity Models)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282" y="2060848"/>
            <a:ext cx="10970260" cy="39681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798" noProof="1"/>
              <a:t>public class </a:t>
            </a:r>
            <a:r>
              <a:rPr lang="en-US" sz="2798" noProof="1">
                <a:solidFill>
                  <a:schemeClr val="bg1"/>
                </a:solidFill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int </a:t>
            </a:r>
            <a:r>
              <a:rPr lang="en-US" sz="2798" noProof="1">
                <a:solidFill>
                  <a:schemeClr val="bg1"/>
                </a:solidFill>
              </a:rPr>
              <a:t>Id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string </a:t>
            </a:r>
            <a:r>
              <a:rPr lang="en-US" sz="2798" noProof="1">
                <a:solidFill>
                  <a:schemeClr val="bg1"/>
                </a:solidFill>
              </a:rPr>
              <a:t>Content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int </a:t>
            </a:r>
            <a:r>
              <a:rPr lang="en-US" sz="2798" noProof="1">
                <a:solidFill>
                  <a:schemeClr val="bg1"/>
                </a:solidFill>
              </a:rPr>
              <a:t>UserId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User </a:t>
            </a:r>
            <a:r>
              <a:rPr lang="en-US" sz="2798" noProof="1">
                <a:solidFill>
                  <a:schemeClr val="bg1"/>
                </a:solidFill>
              </a:rPr>
              <a:t>User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endParaRPr lang="en-US" sz="2798" noProof="1"/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IList</a:t>
            </a:r>
            <a:r>
              <a:rPr lang="en-US" sz="2798" noProof="1"/>
              <a:t>&lt;</a:t>
            </a:r>
            <a:r>
              <a:rPr lang="en-US" sz="2798" noProof="1">
                <a:solidFill>
                  <a:schemeClr val="bg1"/>
                </a:solidFill>
              </a:rPr>
              <a:t>PostAnswer</a:t>
            </a:r>
            <a:r>
              <a:rPr lang="en-US" sz="2798" noProof="1"/>
              <a:t>&gt; </a:t>
            </a:r>
            <a:r>
              <a:rPr lang="en-US" sz="2798" noProof="1">
                <a:solidFill>
                  <a:schemeClr val="bg1"/>
                </a:solidFill>
              </a:rPr>
              <a:t>PostAnswers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038628" y="3789040"/>
            <a:ext cx="2042207" cy="919162"/>
          </a:xfrm>
          <a:prstGeom prst="wedgeRoundRectCallout">
            <a:avLst>
              <a:gd name="adj1" fmla="val -95980"/>
              <a:gd name="adj2" fmla="val 278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340" y="5661876"/>
            <a:ext cx="2042207" cy="952358"/>
          </a:xfrm>
          <a:prstGeom prst="wedgeRoundRectCallout">
            <a:avLst>
              <a:gd name="adj1" fmla="val -73531"/>
              <a:gd name="adj2" fmla="val -57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One-to-Many relationship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252AFE1-FB81-4C21-9864-8EA629417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2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(Entity Models)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282" y="2060848"/>
            <a:ext cx="10970260" cy="31063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798" noProof="1"/>
              <a:t>public class </a:t>
            </a:r>
            <a:r>
              <a:rPr lang="en-US" sz="2798" noProof="1">
                <a:solidFill>
                  <a:schemeClr val="bg1"/>
                </a:solidFill>
              </a:rPr>
              <a:t>User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int </a:t>
            </a:r>
            <a:r>
              <a:rPr lang="en-US" sz="2798" noProof="1">
                <a:solidFill>
                  <a:schemeClr val="bg1"/>
                </a:solidFill>
              </a:rPr>
              <a:t>Id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string </a:t>
            </a:r>
            <a:r>
              <a:rPr lang="en-US" sz="2798" noProof="1">
                <a:solidFill>
                  <a:schemeClr val="bg1"/>
                </a:solidFill>
              </a:rPr>
              <a:t>UserName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endParaRPr lang="en-US" sz="2798" noProof="1"/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IList</a:t>
            </a:r>
            <a:r>
              <a:rPr lang="en-US" sz="2798" noProof="1"/>
              <a:t>&lt;</a:t>
            </a:r>
            <a:r>
              <a:rPr lang="en-US" sz="2798" noProof="1">
                <a:solidFill>
                  <a:schemeClr val="bg1"/>
                </a:solidFill>
              </a:rPr>
              <a:t>Post</a:t>
            </a:r>
            <a:r>
              <a:rPr lang="en-US" sz="2798" noProof="1"/>
              <a:t>&gt; </a:t>
            </a:r>
            <a:r>
              <a:rPr lang="en-US" sz="2798" noProof="1">
                <a:solidFill>
                  <a:schemeClr val="bg1"/>
                </a:solidFill>
              </a:rPr>
              <a:t>Posts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252AFE1-FB81-4C21-9864-8EA629417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6" y="3429000"/>
            <a:ext cx="7704738" cy="164326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0526" y="5588437"/>
            <a:ext cx="7704738" cy="522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798" noProof="1"/>
              <a:t>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&lt;Post&gt; Posts { get; set;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70D1AAA-53AB-4D86-86AB-12051F4A7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6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99" dirty="0"/>
              <a:t>Usually named after the database</a:t>
            </a:r>
            <a:r>
              <a:rPr lang="en-US" sz="3499" b="1" noProof="1">
                <a:solidFill>
                  <a:schemeClr val="bg1"/>
                </a:solidFill>
              </a:rPr>
              <a:t> </a:t>
            </a:r>
            <a:r>
              <a:rPr lang="en-US" sz="3499" dirty="0"/>
              <a:t>e.g. </a:t>
            </a:r>
            <a:r>
              <a:rPr lang="en-US" sz="3499" b="1" noProof="1">
                <a:solidFill>
                  <a:schemeClr val="bg1"/>
                </a:solidFill>
              </a:rPr>
              <a:t>BlogDbContext</a:t>
            </a:r>
            <a:r>
              <a:rPr lang="en-US" sz="3499" dirty="0"/>
              <a:t>, </a:t>
            </a:r>
            <a:br>
              <a:rPr lang="en-US" sz="3499" dirty="0"/>
            </a:br>
            <a:r>
              <a:rPr lang="en-US" sz="3499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sz="3499" dirty="0"/>
              <a:t>Inherits from </a:t>
            </a:r>
            <a:r>
              <a:rPr lang="en-US" sz="3499" b="1" noProof="1">
                <a:solidFill>
                  <a:schemeClr val="bg1"/>
                </a:solidFill>
              </a:rPr>
              <a:t>DbContext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en-US" sz="3499" dirty="0"/>
              <a:t>Manages model classes using </a:t>
            </a:r>
            <a:r>
              <a:rPr lang="en-US" sz="3499" b="1" noProof="1">
                <a:solidFill>
                  <a:schemeClr val="bg1"/>
                </a:solidFill>
              </a:rPr>
              <a:t>DbSet&lt;T&gt;</a:t>
            </a:r>
            <a:r>
              <a:rPr lang="en-US" sz="3499" dirty="0"/>
              <a:t> type</a:t>
            </a:r>
          </a:p>
          <a:p>
            <a:r>
              <a:rPr lang="en-US" sz="3499" dirty="0"/>
              <a:t>Implements </a:t>
            </a:r>
            <a:r>
              <a:rPr lang="en-US" sz="3499" b="1" dirty="0">
                <a:solidFill>
                  <a:schemeClr val="bg1"/>
                </a:solidFill>
              </a:rPr>
              <a:t>identity tracking</a:t>
            </a:r>
            <a:r>
              <a:rPr lang="en-US" sz="3499" dirty="0"/>
              <a:t>, </a:t>
            </a:r>
            <a:r>
              <a:rPr lang="en-US" sz="3499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499" dirty="0"/>
              <a:t>Provides </a:t>
            </a:r>
            <a:r>
              <a:rPr lang="en-US" sz="3499" b="1" dirty="0">
                <a:solidFill>
                  <a:schemeClr val="bg1"/>
                </a:solidFill>
              </a:rPr>
              <a:t>API</a:t>
            </a:r>
            <a:r>
              <a:rPr lang="en-US" sz="3499" dirty="0"/>
              <a:t> for </a:t>
            </a:r>
            <a:r>
              <a:rPr lang="en-US" sz="3499" b="1" dirty="0">
                <a:solidFill>
                  <a:schemeClr val="bg1"/>
                </a:solidFill>
              </a:rPr>
              <a:t>CRUD</a:t>
            </a:r>
            <a:r>
              <a:rPr lang="en-US" sz="3499" dirty="0"/>
              <a:t> operations and </a:t>
            </a:r>
            <a:r>
              <a:rPr lang="en-US" sz="3499" b="1" dirty="0">
                <a:solidFill>
                  <a:schemeClr val="bg1"/>
                </a:solidFill>
              </a:rPr>
              <a:t>LINQ-based</a:t>
            </a:r>
            <a:r>
              <a:rPr lang="en-US" sz="3499" dirty="0"/>
              <a:t> data access</a:t>
            </a:r>
          </a:p>
          <a:p>
            <a:r>
              <a:rPr lang="en-US" sz="3499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499" dirty="0"/>
              <a:t>Use several </a:t>
            </a:r>
            <a:r>
              <a:rPr lang="en-US" sz="3499" b="1" noProof="1">
                <a:solidFill>
                  <a:schemeClr val="bg1"/>
                </a:solidFill>
              </a:rPr>
              <a:t>DbContext</a:t>
            </a:r>
            <a:r>
              <a:rPr lang="en-US" sz="3499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3F8B2F-83AB-4503-9FA0-F8406D4A8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481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–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0783" y="1774509"/>
            <a:ext cx="10360977" cy="3967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798" noProof="1"/>
              <a:t>using Microsoft.EntityFrameworkCore;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using MyProject.Data.Models;</a:t>
            </a:r>
          </a:p>
          <a:p>
            <a:pPr>
              <a:lnSpc>
                <a:spcPct val="100000"/>
              </a:lnSpc>
            </a:pPr>
            <a:endParaRPr lang="en-US" sz="2798" noProof="1"/>
          </a:p>
          <a:p>
            <a:pPr>
              <a:lnSpc>
                <a:spcPct val="100000"/>
              </a:lnSpc>
            </a:pPr>
            <a:r>
              <a:rPr lang="en-US" sz="2798" noProof="1"/>
              <a:t>public class </a:t>
            </a:r>
            <a:r>
              <a:rPr lang="en-US" sz="2798" noProof="1">
                <a:solidFill>
                  <a:schemeClr val="bg1"/>
                </a:solidFill>
              </a:rPr>
              <a:t>ForumDbContext</a:t>
            </a:r>
            <a:r>
              <a:rPr lang="en-US" sz="2798" noProof="1"/>
              <a:t> : </a:t>
            </a:r>
            <a:r>
              <a:rPr lang="en-US" sz="2798" noProof="1">
                <a:solidFill>
                  <a:schemeClr val="bg1"/>
                </a:solidFill>
              </a:rPr>
              <a:t>DbContext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&lt;Post&gt; Posts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&lt;PostAnswer&gt; PostAnswers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&lt;User&gt; Users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478791" y="1595011"/>
            <a:ext cx="1921158" cy="511873"/>
          </a:xfrm>
          <a:prstGeom prst="wedgeRoundRectCallout">
            <a:avLst>
              <a:gd name="adj1" fmla="val -71140"/>
              <a:gd name="adj2" fmla="val 4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EF Reference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000908" y="2439258"/>
            <a:ext cx="2744285" cy="510645"/>
          </a:xfrm>
          <a:prstGeom prst="wedgeRoundRectCallout">
            <a:avLst>
              <a:gd name="adj1" fmla="val -65808"/>
              <a:gd name="adj2" fmla="val -358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Models Namespace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7E28E34-BD3C-4C07-BDA9-21BFE2ADE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26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498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6828" y="133014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7013" y="1626883"/>
            <a:ext cx="10934797" cy="494946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frameworks </a:t>
            </a:r>
            <a:r>
              <a:rPr lang="en-US" sz="3599" dirty="0">
                <a:solidFill>
                  <a:schemeClr val="bg2"/>
                </a:solidFill>
              </a:rPr>
              <a:t>maps database schema to objects in a programming language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3599" dirty="0">
                <a:solidFill>
                  <a:schemeClr val="bg2"/>
                </a:solidFill>
              </a:rPr>
              <a:t>is the standard .NET ORM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sz="3599" dirty="0">
                <a:solidFill>
                  <a:schemeClr val="bg2"/>
                </a:solidFill>
              </a:rPr>
              <a:t>The "Database First" approach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generates classes from existing DB</a:t>
            </a:r>
            <a:endParaRPr lang="en-GB" sz="3599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sz="3599" dirty="0">
                <a:solidFill>
                  <a:schemeClr val="bg2"/>
                </a:solidFill>
              </a:rPr>
              <a:t>We can use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</a:t>
            </a:r>
            <a:r>
              <a:rPr lang="en-GB" sz="3599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Migrations</a:t>
            </a:r>
            <a:r>
              <a:rPr lang="en-GB" sz="3599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99" dirty="0">
                <a:solidFill>
                  <a:schemeClr val="bg2"/>
                </a:solidFill>
              </a:rPr>
              <a:t>to update our database without losing our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599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9A3418B-D913-4333-AE41-F1D3BD1CC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5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988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8788" y="304217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180343-678B-4B86-BB6F-BE9EC8C24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2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56" y="3609709"/>
            <a:ext cx="5767843" cy="2786710"/>
          </a:xfrm>
          <a:prstGeom prst="roundRect">
            <a:avLst>
              <a:gd name="adj" fmla="val 8070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267" y="3609709"/>
            <a:ext cx="2603090" cy="27867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4899880" y="4653332"/>
            <a:ext cx="595549" cy="5665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5903BA6-AA68-466C-8219-131CC8CD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99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1891" y="1196707"/>
            <a:ext cx="11811941" cy="543186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sz="5400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sz="3500" dirty="0"/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9756" y="2408627"/>
            <a:ext cx="5954075" cy="2532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2981893"/>
            <a:ext cx="5650477" cy="13860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730423F-945D-45B0-9B35-D26C46438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31EEF0-931F-4027-BAEE-8694B287FBC5}"/>
              </a:ext>
            </a:extLst>
          </p:cNvPr>
          <p:cNvGrpSpPr/>
          <p:nvPr/>
        </p:nvGrpSpPr>
        <p:grpSpPr>
          <a:xfrm>
            <a:off x="4209320" y="3126975"/>
            <a:ext cx="2245132" cy="855775"/>
            <a:chOff x="4209320" y="3126975"/>
            <a:chExt cx="2245132" cy="855775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39964865-E965-443F-8463-D8D318E2144F}"/>
                </a:ext>
              </a:extLst>
            </p:cNvPr>
            <p:cNvSpPr/>
            <p:nvPr/>
          </p:nvSpPr>
          <p:spPr>
            <a:xfrm>
              <a:off x="4255746" y="3557122"/>
              <a:ext cx="2198706" cy="42562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0999414-1EAC-429B-A0F6-5C6194528BC0}"/>
                </a:ext>
              </a:extLst>
            </p:cNvPr>
            <p:cNvSpPr txBox="1"/>
            <p:nvPr/>
          </p:nvSpPr>
          <p:spPr>
            <a:xfrm>
              <a:off x="4209320" y="3126975"/>
              <a:ext cx="2101116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/>
                <a:t>SaveChanges()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22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4D8797E-C9C1-4301-91D5-C44D930B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Mapping – Example</a:t>
            </a:r>
            <a:endParaRPr lang="bg-BG" dirty="0"/>
          </a:p>
        </p:txBody>
      </p:sp>
      <p:pic>
        <p:nvPicPr>
          <p:cNvPr id="5" name="Picture 4" descr="Cc161164.LINQtoRelDataFig1(en-us,MSDN.10).jpg">
            <a:extLst>
              <a:ext uri="{FF2B5EF4-FFF2-40B4-BE49-F238E27FC236}">
                <a16:creationId xmlns:a16="http://schemas.microsoft.com/office/drawing/2014/main" id="{5DDAF639-7BAF-4B89-B810-AEC84B6B3A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95" y="1300208"/>
            <a:ext cx="4991455" cy="521834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85000"/>
              </a:schemeClr>
            </a:solidFill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C4CAB8-B01C-4075-A67F-F83C446F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323" y="1300207"/>
            <a:ext cx="4425683" cy="521834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bg2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5">
            <a:extLst>
              <a:ext uri="{FF2B5EF4-FFF2-40B4-BE49-F238E27FC236}">
                <a16:creationId xmlns:a16="http://schemas.microsoft.com/office/drawing/2014/main" id="{3846E1C4-D7A3-40CF-A249-0358A4D57337}"/>
              </a:ext>
            </a:extLst>
          </p:cNvPr>
          <p:cNvGrpSpPr/>
          <p:nvPr/>
        </p:nvGrpSpPr>
        <p:grpSpPr>
          <a:xfrm>
            <a:off x="5027890" y="2875824"/>
            <a:ext cx="2361585" cy="1924419"/>
            <a:chOff x="3200400" y="3984579"/>
            <a:chExt cx="2362200" cy="1924920"/>
          </a:xfrm>
        </p:grpSpPr>
        <p:sp>
          <p:nvSpPr>
            <p:cNvPr id="8" name="Cloud 8">
              <a:extLst>
                <a:ext uri="{FF2B5EF4-FFF2-40B4-BE49-F238E27FC236}">
                  <a16:creationId xmlns:a16="http://schemas.microsoft.com/office/drawing/2014/main" id="{6BCD6179-122E-4C1E-A6D6-D40191C97820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Framework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7FC4BA06-2E52-4FF0-B0FF-2F3AE8F1D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665E0C33-2FE3-4CEF-9EE6-56A5C64E0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A5DBADF-3252-4F4F-95A3-EF55510C2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95EC4537-906B-4B6F-B589-28C9AD702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3" name="AutoShape 7">
            <a:extLst>
              <a:ext uri="{FF2B5EF4-FFF2-40B4-BE49-F238E27FC236}">
                <a16:creationId xmlns:a16="http://schemas.microsoft.com/office/drawing/2014/main" id="{3AAA447B-FA14-4CE2-8335-539B70EF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9" y="3699466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Relational database schema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B32992C2-1242-4330-BCCE-B0F984D5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232" y="5399821"/>
            <a:ext cx="2170724" cy="919090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ORM Entities</a:t>
            </a:r>
          </a:p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(C# classes)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CF60AE3-CFC8-479C-B5A8-537FED7F4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1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9AC162B-37E8-48AB-B4A1-9627652E57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 and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349" y="1676858"/>
            <a:ext cx="2591093" cy="171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7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1664" y="1033035"/>
            <a:ext cx="10325623" cy="5545145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</a:t>
            </a:r>
            <a:r>
              <a:rPr lang="en-US" b="1" dirty="0">
                <a:solidFill>
                  <a:schemeClr val="bg1"/>
                </a:solidFill>
              </a:rPr>
              <a:t>many relational databases </a:t>
            </a:r>
            <a:r>
              <a:rPr lang="en-US" dirty="0"/>
              <a:t>(with different providers), like MS SQL Server, MySQL, SQLite, …</a:t>
            </a:r>
          </a:p>
          <a:p>
            <a:r>
              <a:rPr lang="en-US" b="1" dirty="0">
                <a:solidFill>
                  <a:schemeClr val="bg1"/>
                </a:solidFill>
              </a:rPr>
              <a:t>Open source </a:t>
            </a:r>
            <a:r>
              <a:rPr lang="en-US" dirty="0"/>
              <a:t>with independent release cycle from .NET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2615D6-A93C-43C1-ADC6-8C8A35576A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16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528" y="1151711"/>
            <a:ext cx="3466100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2"/>
            </a:pPr>
            <a:r>
              <a:rPr lang="en-US" sz="3199" dirty="0"/>
              <a:t>Write &amp; execute query over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66886" y="1151711"/>
            <a:ext cx="3660174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3"/>
            </a:pPr>
            <a:r>
              <a:rPr lang="en-US" sz="3199" dirty="0"/>
              <a:t>EF generates &amp; executes an </a:t>
            </a:r>
            <a:r>
              <a:rPr lang="en-US" sz="3199" b="1" dirty="0">
                <a:solidFill>
                  <a:schemeClr val="bg1"/>
                </a:solidFill>
              </a:rPr>
              <a:t>SQL query</a:t>
            </a:r>
            <a:r>
              <a:rPr lang="en-US" sz="3199" dirty="0"/>
              <a:t> in the </a:t>
            </a:r>
            <a:r>
              <a:rPr lang="en-US" sz="3199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756" y="1151713"/>
            <a:ext cx="4115448" cy="156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/>
            </a:pPr>
            <a:r>
              <a:rPr lang="en-US" sz="3199" dirty="0"/>
              <a:t>Define the data model (</a:t>
            </a:r>
            <a:r>
              <a:rPr lang="en-US" sz="3199" b="1" dirty="0">
                <a:solidFill>
                  <a:schemeClr val="bg1"/>
                </a:solidFill>
              </a:rPr>
              <a:t>Code First</a:t>
            </a:r>
            <a:r>
              <a:rPr lang="en-US" sz="3199" dirty="0"/>
              <a:t> or </a:t>
            </a:r>
            <a:r>
              <a:rPr lang="en-US" sz="3199" b="1" dirty="0">
                <a:solidFill>
                  <a:schemeClr val="bg1"/>
                </a:solidFill>
              </a:rPr>
              <a:t>Scaffold from DB</a:t>
            </a:r>
            <a:r>
              <a:rPr lang="en-US" sz="3199" dirty="0"/>
              <a:t>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DE54A4F-B87A-49C6-919E-A989D40A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04" y="2968416"/>
            <a:ext cx="4073252" cy="1814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5" y="2968416"/>
            <a:ext cx="3477176" cy="3484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794" y="2968416"/>
            <a:ext cx="3143250" cy="113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3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1860</Words>
  <Application>Microsoft Office PowerPoint</Application>
  <PresentationFormat>Custom</PresentationFormat>
  <Paragraphs>324</Paragraphs>
  <Slides>38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Consolas</vt:lpstr>
      <vt:lpstr>Corbel</vt:lpstr>
      <vt:lpstr>Wingdings</vt:lpstr>
      <vt:lpstr>Wingdings 2</vt:lpstr>
      <vt:lpstr>SoftUni</vt:lpstr>
      <vt:lpstr>Entity Framework Core – Introduction</vt:lpstr>
      <vt:lpstr>Table of Contents</vt:lpstr>
      <vt:lpstr>Introduction to ORM</vt:lpstr>
      <vt:lpstr>What is ORM?</vt:lpstr>
      <vt:lpstr>ORM Frameworks: Features</vt:lpstr>
      <vt:lpstr>ORM Mapping – Example</vt:lpstr>
      <vt:lpstr>Entity Framework Core</vt:lpstr>
      <vt:lpstr>Entity Framework Core: Overview</vt:lpstr>
      <vt:lpstr>EF Core: Basic Workflow (1)</vt:lpstr>
      <vt:lpstr>EF Core: Basic Workflow (2)</vt:lpstr>
      <vt:lpstr>Database First with EF Core</vt:lpstr>
      <vt:lpstr>Importing the "SoftUni" Database in SQL Server</vt:lpstr>
      <vt:lpstr>The SoftUni Database</vt:lpstr>
      <vt:lpstr>Package Manager Console</vt:lpstr>
      <vt:lpstr>Install EF Packages</vt:lpstr>
      <vt:lpstr>Scaffold the Context Class</vt:lpstr>
      <vt:lpstr>Change Class Structure</vt:lpstr>
      <vt:lpstr>Reading Data</vt:lpstr>
      <vt:lpstr>The DbContext Class</vt:lpstr>
      <vt:lpstr>Using DbContext Class</vt:lpstr>
      <vt:lpstr>Reading Data with LINQ Query</vt:lpstr>
      <vt:lpstr>Reading Data with LINQ Query</vt:lpstr>
      <vt:lpstr>CRUD Operations</vt:lpstr>
      <vt:lpstr>Creating New Data</vt:lpstr>
      <vt:lpstr>Updating Existing Data</vt:lpstr>
      <vt:lpstr>Deleting Existing Data</vt:lpstr>
      <vt:lpstr>EF Core Components</vt:lpstr>
      <vt:lpstr>Importing the "Forum" Database in SQL Server</vt:lpstr>
      <vt:lpstr>The "Forum" Database</vt:lpstr>
      <vt:lpstr>Domain Classes (Entity Models) (1)</vt:lpstr>
      <vt:lpstr>Domain Classes (Entity Models) (2)</vt:lpstr>
      <vt:lpstr>Domain Classes (Entity Models) (3)</vt:lpstr>
      <vt:lpstr>DbSet Type</vt:lpstr>
      <vt:lpstr>The DbContext Class</vt:lpstr>
      <vt:lpstr>Defining DbContext Class – Example</vt:lpstr>
      <vt:lpstr>Summary</vt:lpstr>
      <vt:lpstr>Questions?</vt:lpstr>
      <vt:lpstr>License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Framework Core – Introduction</dc:title>
  <dc:subject>Software Development Course</dc:subject>
  <dc:creator>SoftUni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160</cp:revision>
  <dcterms:created xsi:type="dcterms:W3CDTF">2020-05-22T09:36:57Z</dcterms:created>
  <dcterms:modified xsi:type="dcterms:W3CDTF">2023-07-12T12:48:44Z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