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512" r:id="rId5"/>
    <p:sldId id="460" r:id="rId6"/>
    <p:sldId id="461" r:id="rId7"/>
    <p:sldId id="462" r:id="rId8"/>
    <p:sldId id="463" r:id="rId9"/>
    <p:sldId id="464" r:id="rId10"/>
    <p:sldId id="513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457" r:id="rId58"/>
    <p:sldId id="514" r:id="rId59"/>
    <p:sldId id="419" r:id="rId60"/>
    <p:sldId id="420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>
        <p:scale>
          <a:sx n="70" d="100"/>
          <a:sy n="70" d="100"/>
        </p:scale>
        <p:origin x="45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16-Jun-2015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16-Jun-2015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703263"/>
            <a:ext cx="6172200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7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9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16-Jun-2015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couchdb.apache.org/" TargetMode="External"/><Relationship Id="rId7" Type="http://schemas.openxmlformats.org/officeDocument/2006/relationships/image" Target="../media/image45.jpe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rsystems.com/our-products/cache/cache-overview/" TargetMode="External"/><Relationship Id="rId5" Type="http://schemas.openxmlformats.org/officeDocument/2006/relationships/hyperlink" Target="http://cassandra.apache.org/" TargetMode="External"/><Relationship Id="rId10" Type="http://schemas.openxmlformats.org/officeDocument/2006/relationships/image" Target="../media/image48.jpeg"/><Relationship Id="rId4" Type="http://schemas.openxmlformats.org/officeDocument/2006/relationships/hyperlink" Target="http://redis.io/" TargetMode="External"/><Relationship Id="rId9" Type="http://schemas.openxmlformats.org/officeDocument/2006/relationships/image" Target="../media/image4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gif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databases" TargetMode="External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2.png"/><Relationship Id="rId5" Type="http://schemas.openxmlformats.org/officeDocument/2006/relationships/image" Target="../media/image59.jpeg"/><Relationship Id="rId15" Type="http://schemas.openxmlformats.org/officeDocument/2006/relationships/image" Target="../media/image6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6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1.png"/><Relationship Id="rId14" Type="http://schemas.openxmlformats.org/officeDocument/2006/relationships/hyperlink" Target="http://www.softwaregroup-bg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89612" y="914400"/>
            <a:ext cx="5629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9612" y="2077972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 smtClean="0"/>
              <a:t>Basic Concepts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20983918">
            <a:off x="3771413" y="938773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16" y="15614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7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43" y="3695699"/>
            <a:ext cx="4473410" cy="248705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765" y="3062648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145888" y="3875414"/>
            <a:ext cx="156215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a table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column specifications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9812" y="3429000"/>
            <a:ext cx="502602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8879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sz="3200" dirty="0"/>
              <a:t>is a column of the table</a:t>
            </a:r>
            <a:r>
              <a:rPr lang="bg-BG" sz="3200" dirty="0"/>
              <a:t> </a:t>
            </a:r>
            <a:r>
              <a:rPr lang="en-US" sz="3200" dirty="0"/>
              <a:t>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uniquely</a:t>
            </a:r>
            <a:r>
              <a:rPr lang="en-US" sz="3200" dirty="0"/>
              <a:t> identifies its rows (usually its is a number)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bg-BG" sz="3000" dirty="0"/>
          </a:p>
          <a:p>
            <a:pPr>
              <a:lnSpc>
                <a:spcPct val="100000"/>
              </a:lnSpc>
            </a:pP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Two records</a:t>
            </a:r>
            <a:r>
              <a:rPr lang="bg-BG" sz="3200" dirty="0"/>
              <a:t> (</a:t>
            </a:r>
            <a:r>
              <a:rPr lang="en-US" sz="3200" dirty="0"/>
              <a:t>rows</a:t>
            </a:r>
            <a:r>
              <a:rPr lang="bg-BG" sz="3200" dirty="0"/>
              <a:t>) </a:t>
            </a:r>
            <a:r>
              <a:rPr lang="en-US" sz="3200" dirty="0"/>
              <a:t>are different if and only if their primary keys are different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– composed by several </a:t>
            </a:r>
            <a:r>
              <a:rPr lang="en-US" sz="3200" dirty="0" smtClean="0"/>
              <a:t>columns</a:t>
            </a:r>
            <a:endParaRPr lang="bg-BG" sz="3200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11029"/>
              </p:ext>
            </p:extLst>
          </p:nvPr>
        </p:nvGraphicFramePr>
        <p:xfrm>
          <a:off x="2845328" y="2514600"/>
          <a:ext cx="8125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Name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 Name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Employer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Svetlin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Nakov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Tenchev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XS Software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Vladimir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0412" y="2843267"/>
            <a:ext cx="1855575" cy="585733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4558" y="29026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4850" y="327439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348215" y="4066700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348215" y="4522599"/>
            <a:ext cx="1709738" cy="493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348215" y="4938714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362927" y="5081989"/>
            <a:ext cx="1706140" cy="419496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347179" y="5501486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07904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61831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053970" y="2611121"/>
            <a:ext cx="2037261" cy="550263"/>
          </a:xfrm>
          <a:prstGeom prst="wedgeRoundRectCallout">
            <a:avLst>
              <a:gd name="adj1" fmla="val -27953"/>
              <a:gd name="adj2" fmla="val 1182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665128" y="3033141"/>
            <a:ext cx="1394966" cy="797315"/>
          </a:xfrm>
          <a:prstGeom prst="wedgeRoundRectCallout">
            <a:avLst>
              <a:gd name="adj1" fmla="val 71742"/>
              <a:gd name="adj2" fmla="val 5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605954" y="2765672"/>
            <a:ext cx="1905237" cy="509533"/>
          </a:xfrm>
          <a:prstGeom prst="wedgeRoundRectCallout">
            <a:avLst>
              <a:gd name="adj1" fmla="val -43351"/>
              <a:gd name="adj2" fmla="val 9435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human</a:t>
            </a:r>
            <a:r>
              <a:rPr lang="bg-BG" sz="3000" dirty="0"/>
              <a:t> / </a:t>
            </a:r>
            <a:r>
              <a:rPr lang="en-US" sz="3000" dirty="0"/>
              <a:t>student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 – used often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One-To-Many</a:t>
            </a:r>
            <a:endParaRPr lang="bg-BG" dirty="0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204558" y="2994992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414850" y="341972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6348215" y="4232352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>
            <a:off x="6360431" y="4662881"/>
            <a:ext cx="1710774" cy="518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 flipV="1">
            <a:off x="6348215" y="5038106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 flipV="1">
            <a:off x="6362927" y="5193312"/>
            <a:ext cx="1706140" cy="4075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V="1">
            <a:off x="6347179" y="5600878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2073"/>
              </p:ext>
            </p:extLst>
          </p:nvPr>
        </p:nvGraphicFramePr>
        <p:xfrm>
          <a:off x="1395214" y="3528392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84942"/>
              </p:ext>
            </p:extLst>
          </p:nvPr>
        </p:nvGraphicFramePr>
        <p:xfrm>
          <a:off x="8151812" y="39855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133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Many-To-Many</a:t>
            </a:r>
            <a:endParaRPr lang="bg-BG" dirty="0"/>
          </a:p>
        </p:txBody>
      </p:sp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1903412" y="3613391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8837612" y="3886200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4880848" y="3461468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3697285" y="4551131"/>
            <a:ext cx="1063627" cy="9872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7284" y="4776854"/>
            <a:ext cx="1063627" cy="2828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3659185" y="5467417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9183" y="5666996"/>
            <a:ext cx="1101727" cy="28247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9184" y="6136140"/>
            <a:ext cx="1101726" cy="22315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7614291" y="4551131"/>
            <a:ext cx="908996" cy="427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18412" y="5086417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7618412" y="5421083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7618412" y="5848418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18412" y="5502044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00547"/>
              </p:ext>
            </p:extLst>
          </p:nvPr>
        </p:nvGraphicFramePr>
        <p:xfrm>
          <a:off x="1653643" y="4007150"/>
          <a:ext cx="20055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Pesho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Minka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Gosho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Jivka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61701"/>
              </p:ext>
            </p:extLst>
          </p:nvPr>
        </p:nvGraphicFramePr>
        <p:xfrm>
          <a:off x="4698921" y="3886200"/>
          <a:ext cx="318750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587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StudentId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CourseId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61947"/>
              </p:ext>
            </p:extLst>
          </p:nvPr>
        </p:nvGraphicFramePr>
        <p:xfrm>
          <a:off x="8577803" y="4287072"/>
          <a:ext cx="2005542" cy="18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4737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.NET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99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one-to-one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900" dirty="0"/>
              <a:t>A single</a:t>
            </a:r>
            <a:r>
              <a:rPr lang="bg-BG" sz="2900" dirty="0"/>
              <a:t> </a:t>
            </a:r>
            <a:r>
              <a:rPr lang="en-US" sz="2900" dirty="0"/>
              <a:t>record in a table corresponds to a single</a:t>
            </a:r>
            <a:r>
              <a:rPr lang="bg-BG" sz="2900" dirty="0"/>
              <a:t> </a:t>
            </a:r>
            <a:r>
              <a:rPr lang="en-US" sz="29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Used to model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sz="2900" dirty="0"/>
              <a:t>between tables</a:t>
            </a:r>
            <a:endParaRPr lang="bg-BG" sz="29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One-To-One</a:t>
            </a:r>
            <a:endParaRPr lang="bg-BG" dirty="0"/>
          </a:p>
        </p:txBody>
      </p:sp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2969917" y="427120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5463217" y="61247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463217" y="56929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463546" y="4183269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7580959" y="4640468"/>
            <a:ext cx="154401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8268195" y="3070828"/>
            <a:ext cx="188385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Professors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4092"/>
              </p:ext>
            </p:extLst>
          </p:nvPr>
        </p:nvGraphicFramePr>
        <p:xfrm>
          <a:off x="1628875" y="4684010"/>
          <a:ext cx="383434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1336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Baba Mara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67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Stancho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33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Bay Gosho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45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87762"/>
              </p:ext>
            </p:extLst>
          </p:nvPr>
        </p:nvGraphicFramePr>
        <p:xfrm>
          <a:off x="8136673" y="3534695"/>
          <a:ext cx="214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21"/>
                <a:gridCol w="14813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Ph.D.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3493"/>
              </p:ext>
            </p:extLst>
          </p:nvPr>
        </p:nvGraphicFramePr>
        <p:xfrm>
          <a:off x="6707560" y="5045633"/>
          <a:ext cx="32247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514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Specialty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Computer 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Chemistry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129604" y="3188194"/>
            <a:ext cx="2590800" cy="814333"/>
          </a:xfrm>
          <a:prstGeom prst="wedgeRoundRectCallout">
            <a:avLst>
              <a:gd name="adj1" fmla="val 14063"/>
              <a:gd name="adj2" fmla="val 1641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29604" y="3197348"/>
            <a:ext cx="2590800" cy="814333"/>
          </a:xfrm>
          <a:prstGeom prst="wedgeRoundRectCallout">
            <a:avLst>
              <a:gd name="adj1" fmla="val 62700"/>
              <a:gd name="adj2" fmla="val 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679985" y="3351434"/>
            <a:ext cx="1409797" cy="814333"/>
          </a:xfrm>
          <a:prstGeom prst="wedgeRoundRectCallout">
            <a:avLst>
              <a:gd name="adj1" fmla="val -29468"/>
              <a:gd name="adj2" fmla="val 1190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41" name="Rectangle 9"/>
          <p:cNvSpPr>
            <a:spLocks noChangeArrowheads="1"/>
          </p:cNvSpPr>
          <p:nvPr/>
        </p:nvSpPr>
        <p:spPr bwMode="auto">
          <a:xfrm>
            <a:off x="4967288" y="1981200"/>
            <a:ext cx="1804988" cy="855663"/>
          </a:xfrm>
          <a:prstGeom prst="roundRect">
            <a:avLst>
              <a:gd name="adj" fmla="val 7968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244" name="Rectangle 12"/>
          <p:cNvSpPr>
            <a:spLocks noChangeArrowheads="1"/>
          </p:cNvSpPr>
          <p:nvPr/>
        </p:nvSpPr>
        <p:spPr bwMode="auto">
          <a:xfrm>
            <a:off x="3656013" y="3790950"/>
            <a:ext cx="2052638" cy="866775"/>
          </a:xfrm>
          <a:prstGeom prst="roundRect">
            <a:avLst>
              <a:gd name="adj" fmla="val 10534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248" name="Freeform 16"/>
          <p:cNvSpPr>
            <a:spLocks/>
          </p:cNvSpPr>
          <p:nvPr/>
        </p:nvSpPr>
        <p:spPr bwMode="auto">
          <a:xfrm>
            <a:off x="4681538" y="2840038"/>
            <a:ext cx="1189038" cy="950913"/>
          </a:xfrm>
          <a:custGeom>
            <a:avLst/>
            <a:gdLst/>
            <a:ahLst/>
            <a:cxnLst>
              <a:cxn ang="0">
                <a:pos x="749" y="0"/>
              </a:cxn>
              <a:cxn ang="0">
                <a:pos x="749" y="300"/>
              </a:cxn>
              <a:cxn ang="0">
                <a:pos x="0" y="300"/>
              </a:cxn>
              <a:cxn ang="0">
                <a:pos x="0" y="599"/>
              </a:cxn>
            </a:cxnLst>
            <a:rect l="0" t="0" r="r" b="b"/>
            <a:pathLst>
              <a:path w="749" h="599">
                <a:moveTo>
                  <a:pt x="749" y="0"/>
                </a:moveTo>
                <a:lnTo>
                  <a:pt x="749" y="300"/>
                </a:lnTo>
                <a:lnTo>
                  <a:pt x="0" y="300"/>
                </a:lnTo>
                <a:lnTo>
                  <a:pt x="0" y="599"/>
                </a:lnTo>
              </a:path>
            </a:pathLst>
          </a:custGeom>
          <a:noFill/>
          <a:ln w="33338" cap="rnd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9249" name="Rectangle 17"/>
          <p:cNvSpPr>
            <a:spLocks noChangeArrowheads="1"/>
          </p:cNvSpPr>
          <p:nvPr/>
        </p:nvSpPr>
        <p:spPr bwMode="auto">
          <a:xfrm>
            <a:off x="6107113" y="3790950"/>
            <a:ext cx="1901825" cy="866775"/>
          </a:xfrm>
          <a:prstGeom prst="roundRect">
            <a:avLst>
              <a:gd name="adj" fmla="val 9307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254" name="Rectangle 22"/>
          <p:cNvSpPr>
            <a:spLocks noChangeArrowheads="1"/>
          </p:cNvSpPr>
          <p:nvPr/>
        </p:nvSpPr>
        <p:spPr bwMode="auto">
          <a:xfrm>
            <a:off x="6107113" y="5368925"/>
            <a:ext cx="1901825" cy="950913"/>
          </a:xfrm>
          <a:prstGeom prst="roundRect">
            <a:avLst>
              <a:gd name="adj" fmla="val 7722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Birthday Party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258" name="Line 26"/>
          <p:cNvSpPr>
            <a:spLocks noChangeShapeType="1"/>
          </p:cNvSpPr>
          <p:nvPr/>
        </p:nvSpPr>
        <p:spPr bwMode="auto">
          <a:xfrm>
            <a:off x="7059613" y="4810125"/>
            <a:ext cx="0" cy="558800"/>
          </a:xfrm>
          <a:prstGeom prst="line">
            <a:avLst/>
          </a:prstGeom>
          <a:noFill/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9126728" y="1994246"/>
            <a:ext cx="1478909" cy="1833614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1147134" y="4274224"/>
            <a:ext cx="1458011" cy="1738399"/>
          </a:xfrm>
          <a:prstGeom prst="roundRect">
            <a:avLst>
              <a:gd name="adj" fmla="val 7365"/>
            </a:avLst>
          </a:prstGeom>
          <a:noFill/>
        </p:spPr>
      </p:pic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8506239" y="5368924"/>
            <a:ext cx="1712913" cy="950913"/>
          </a:xfrm>
          <a:prstGeom prst="roundRect">
            <a:avLst>
              <a:gd name="adj" fmla="val 7722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21"/>
          <p:cNvSpPr>
            <a:spLocks/>
          </p:cNvSpPr>
          <p:nvPr/>
        </p:nvSpPr>
        <p:spPr bwMode="auto">
          <a:xfrm>
            <a:off x="5870576" y="2840038"/>
            <a:ext cx="1187450" cy="950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0"/>
              </a:cxn>
              <a:cxn ang="0">
                <a:pos x="748" y="300"/>
              </a:cxn>
              <a:cxn ang="0">
                <a:pos x="748" y="599"/>
              </a:cxn>
            </a:cxnLst>
            <a:rect l="0" t="0" r="r" b="b"/>
            <a:pathLst>
              <a:path w="748" h="599">
                <a:moveTo>
                  <a:pt x="0" y="0"/>
                </a:moveTo>
                <a:lnTo>
                  <a:pt x="0" y="300"/>
                </a:lnTo>
                <a:lnTo>
                  <a:pt x="748" y="300"/>
                </a:lnTo>
                <a:lnTo>
                  <a:pt x="748" y="599"/>
                </a:lnTo>
              </a:path>
            </a:pathLst>
          </a:custGeom>
          <a:noFill/>
          <a:ln w="33338" cap="rnd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7058026" y="4657725"/>
            <a:ext cx="2301873" cy="7111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0"/>
              </a:cxn>
              <a:cxn ang="0">
                <a:pos x="748" y="300"/>
              </a:cxn>
              <a:cxn ang="0">
                <a:pos x="748" y="599"/>
              </a:cxn>
            </a:cxnLst>
            <a:rect l="0" t="0" r="r" b="b"/>
            <a:pathLst>
              <a:path w="748" h="599">
                <a:moveTo>
                  <a:pt x="0" y="0"/>
                </a:moveTo>
                <a:lnTo>
                  <a:pt x="0" y="300"/>
                </a:lnTo>
                <a:lnTo>
                  <a:pt x="748" y="300"/>
                </a:lnTo>
                <a:lnTo>
                  <a:pt x="748" y="599"/>
                </a:lnTo>
              </a:path>
            </a:pathLst>
          </a:custGeom>
          <a:noFill/>
          <a:ln w="33338" cap="rnd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896899" y="5368924"/>
            <a:ext cx="1712913" cy="950913"/>
          </a:xfrm>
          <a:prstGeom prst="roundRect">
            <a:avLst>
              <a:gd name="adj" fmla="val 7722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33338" cap="rnd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 flipH="1">
            <a:off x="4750559" y="4657725"/>
            <a:ext cx="2305878" cy="7111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0"/>
              </a:cxn>
              <a:cxn ang="0">
                <a:pos x="748" y="300"/>
              </a:cxn>
              <a:cxn ang="0">
                <a:pos x="748" y="599"/>
              </a:cxn>
            </a:cxnLst>
            <a:rect l="0" t="0" r="r" b="b"/>
            <a:pathLst>
              <a:path w="748" h="599">
                <a:moveTo>
                  <a:pt x="0" y="0"/>
                </a:moveTo>
                <a:lnTo>
                  <a:pt x="0" y="300"/>
                </a:lnTo>
                <a:lnTo>
                  <a:pt x="748" y="300"/>
                </a:lnTo>
                <a:lnTo>
                  <a:pt x="748" y="599"/>
                </a:lnTo>
              </a:path>
            </a:pathLst>
          </a:custGeom>
          <a:noFill/>
          <a:ln w="33338" cap="rnd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6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 smtClean="0"/>
              <a:t>folders hold sub-folders</a:t>
            </a:r>
            <a:endParaRPr lang="bg-BG" dirty="0"/>
          </a:p>
        </p:txBody>
      </p:sp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3840268" y="3482975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8248651" y="4778375"/>
            <a:ext cx="796925" cy="81896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8248651" y="4605337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8234053" y="5656072"/>
            <a:ext cx="796925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37612" y="3210598"/>
            <a:ext cx="2514600" cy="499432"/>
          </a:xfrm>
          <a:prstGeom prst="wedgeRoundRectCallout">
            <a:avLst>
              <a:gd name="adj1" fmla="val -48481"/>
              <a:gd name="adj2" fmla="val 201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Self-Relationship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43745"/>
              </p:ext>
            </p:extLst>
          </p:nvPr>
        </p:nvGraphicFramePr>
        <p:xfrm>
          <a:off x="2627312" y="4038600"/>
          <a:ext cx="55107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963687"/>
                <a:gridCol w="1836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Folder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ParentId</a:t>
                      </a:r>
                      <a:endParaRPr lang="en-US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Pictures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 Party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942012" y="3286798"/>
            <a:ext cx="1828800" cy="499432"/>
          </a:xfrm>
          <a:prstGeom prst="wedgeRoundRectCallout">
            <a:avLst>
              <a:gd name="adj1" fmla="val 37614"/>
              <a:gd name="adj2" fmla="val 1134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446212" y="3244566"/>
            <a:ext cx="1828800" cy="499432"/>
          </a:xfrm>
          <a:prstGeom prst="wedgeRoundRectCallout">
            <a:avLst>
              <a:gd name="adj1" fmla="val 33266"/>
              <a:gd name="adj2" fmla="val 118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145368"/>
            <a:ext cx="9806728" cy="1365365"/>
          </a:xfrm>
        </p:spPr>
        <p:txBody>
          <a:bodyPr/>
          <a:lstStyle/>
          <a:p>
            <a:r>
              <a:rPr lang="en-US" dirty="0" smtClean="0"/>
              <a:t>Entity / </a:t>
            </a:r>
            <a:r>
              <a:rPr lang="en-US" smtClean="0"/>
              <a:t>Relationship </a:t>
            </a:r>
            <a:r>
              <a:rPr lang="en-US" smtClean="0"/>
              <a:t>Diagrams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9144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DBMS &amp; RDBMS Systems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Tables, Relationships, </a:t>
            </a:r>
            <a:r>
              <a:rPr lang="en-US" sz="3200" dirty="0" smtClean="0"/>
              <a:t>Multiplicity</a:t>
            </a:r>
            <a:r>
              <a:rPr lang="en-US" sz="3200" dirty="0"/>
              <a:t>, E/R Diagrams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The SQL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97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39270" y="1313145"/>
            <a:ext cx="3041553" cy="1649676"/>
          </a:xfrm>
          <a:prstGeom prst="wedgeRoundRectCallout">
            <a:avLst>
              <a:gd name="adj1" fmla="val -85144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created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Microsoft SQL Server Management Studio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2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2360612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599612" y="1295400"/>
            <a:ext cx="2209800" cy="1295401"/>
          </a:xfrm>
          <a:prstGeom prst="wedgeRoundRectCallout">
            <a:avLst>
              <a:gd name="adj1" fmla="val -74042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ERwin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443039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1151121"/>
            <a:ext cx="3429000" cy="1371601"/>
          </a:xfrm>
          <a:prstGeom prst="wedgeRoundRectCallout">
            <a:avLst>
              <a:gd name="adj1" fmla="val -63607"/>
              <a:gd name="adj2" fmla="val 418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fabFORCE DB Designer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 MySQL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2055812" y="2049279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68502" y="914400"/>
            <a:ext cx="3097910" cy="982479"/>
          </a:xfrm>
          <a:prstGeom prst="wedgeRoundRectCallout">
            <a:avLst>
              <a:gd name="adj1" fmla="val -46685"/>
              <a:gd name="adj2" fmla="val 82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MS Visio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3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 modeling tools </a:t>
            </a:r>
            <a:r>
              <a:rPr lang="en-US" noProof="1" smtClean="0"/>
              <a:t>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49" y="3505200"/>
            <a:ext cx="2727126" cy="2622338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37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r>
              <a:rPr lang="en-US" dirty="0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88256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8" y="878789"/>
            <a:ext cx="3372444" cy="2966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915480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4362370" y="477899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600201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58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repeated data,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27505"/>
              </p:ext>
            </p:extLst>
          </p:nvPr>
        </p:nvGraphicFramePr>
        <p:xfrm>
          <a:off x="684212" y="3352800"/>
          <a:ext cx="10676790" cy="23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7"/>
                <a:gridCol w="2772664"/>
                <a:gridCol w="954655"/>
                <a:gridCol w="1562162"/>
                <a:gridCol w="2008823"/>
                <a:gridCol w="1128229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-st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85096"/>
              </p:ext>
            </p:extLst>
          </p:nvPr>
        </p:nvGraphicFramePr>
        <p:xfrm>
          <a:off x="1598612" y="4648200"/>
          <a:ext cx="89154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1981200"/>
                <a:gridCol w="27432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BookTitle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ISBN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AuthorEmail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-nd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8788"/>
              </p:ext>
            </p:extLst>
          </p:nvPr>
        </p:nvGraphicFramePr>
        <p:xfrm>
          <a:off x="1979612" y="4868678"/>
          <a:ext cx="79248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1336382"/>
                <a:gridCol w="2397418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BookTitle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AuthorEmail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l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37.25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l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19.95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3733800"/>
            <a:ext cx="2590800" cy="8300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price depends on the book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68523" y="3743740"/>
            <a:ext cx="2590800" cy="830078"/>
          </a:xfrm>
          <a:prstGeom prst="wedgeRoundRectCallout">
            <a:avLst>
              <a:gd name="adj1" fmla="val -45394"/>
              <a:gd name="adj2" fmla="val 1005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E-mail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depends on the author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62230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/>
              <a:t>Stored Procedures</a:t>
            </a:r>
          </a:p>
          <a:p>
            <a:pPr marL="622300" indent="-6223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Views</a:t>
            </a:r>
          </a:p>
          <a:p>
            <a:pPr marL="622300" indent="-6223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Triggers</a:t>
            </a:r>
          </a:p>
          <a:p>
            <a:pPr marL="622300" indent="-6223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Transactions and Isolation Levels</a:t>
            </a:r>
          </a:p>
          <a:p>
            <a:pPr marL="622300" indent="-6223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 (2)</a:t>
            </a:r>
            <a:endParaRPr lang="en-GB" dirty="0"/>
          </a:p>
        </p:txBody>
      </p:sp>
      <p:pic>
        <p:nvPicPr>
          <p:cNvPr id="5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57" y="15240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2" y="4038600"/>
            <a:ext cx="4762500" cy="2211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33387"/>
            <a:ext cx="1753052" cy="17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-rd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01824"/>
              </p:ext>
            </p:extLst>
          </p:nvPr>
        </p:nvGraphicFramePr>
        <p:xfrm>
          <a:off x="1674812" y="3923435"/>
          <a:ext cx="8875565" cy="23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92"/>
                <a:gridCol w="2047303"/>
                <a:gridCol w="1524063"/>
                <a:gridCol w="1053043"/>
                <a:gridCol w="1570464"/>
                <a:gridCol w="1066800"/>
                <a:gridCol w="11430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4-th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69698"/>
              </p:ext>
            </p:extLst>
          </p:nvPr>
        </p:nvGraphicFramePr>
        <p:xfrm>
          <a:off x="2659615" y="5048419"/>
          <a:ext cx="6374574" cy="128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2573528"/>
                <a:gridCol w="3330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Article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29968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/>
                </a:tc>
              </a:tr>
              <a:tr h="327972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4012" y="3810000"/>
            <a:ext cx="25908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books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10000"/>
            <a:ext cx="27432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articles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 (in</a:t>
            </a:r>
            <a:r>
              <a:rPr lang="bg-BG" dirty="0" smtClean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2017899" y="1905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2060282" y="4727277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392833" y="473204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6810082" y="4735694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638882" y="4738869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8034" y="44015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3414" y="43253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1580" y="4325309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3080" y="4401509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55027"/>
              </p:ext>
            </p:extLst>
          </p:nvPr>
        </p:nvGraphicFramePr>
        <p:xfrm>
          <a:off x="2017899" y="2306391"/>
          <a:ext cx="803891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2062290"/>
                <a:gridCol w="1402144"/>
                <a:gridCol w="762318"/>
                <a:gridCol w="1382586"/>
                <a:gridCol w="975043"/>
                <a:gridCol w="100971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09167"/>
              </p:ext>
            </p:extLst>
          </p:nvPr>
        </p:nvGraphicFramePr>
        <p:xfrm>
          <a:off x="2014452" y="5115999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56827"/>
              </p:ext>
            </p:extLst>
          </p:nvPr>
        </p:nvGraphicFramePr>
        <p:xfrm>
          <a:off x="4371682" y="5124309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food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16616"/>
              </p:ext>
            </p:extLst>
          </p:nvPr>
        </p:nvGraphicFramePr>
        <p:xfrm>
          <a:off x="67338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Billa</a:t>
                      </a:r>
                      <a:endParaRPr lang="en-US" sz="2000" noProof="1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METRO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539"/>
              </p:ext>
            </p:extLst>
          </p:nvPr>
        </p:nvGraphicFramePr>
        <p:xfrm>
          <a:off x="85626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Sofia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Varna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553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90392"/>
            <a:ext cx="8938472" cy="8206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45368"/>
            <a:ext cx="8938472" cy="1365365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4" y="106680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constraints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54174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Foreign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105400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1413" y="5796994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</a:p>
        </p:txBody>
      </p:sp>
    </p:spTree>
    <p:extLst>
      <p:ext uri="{BB962C8B-B14F-4D97-AF65-F5344CB8AC3E}">
        <p14:creationId xmlns:p14="http://schemas.microsoft.com/office/powerpoint/2010/main" val="20263403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Indices </a:t>
            </a:r>
            <a:r>
              <a:rPr lang="en-US" dirty="0" smtClean="0"/>
              <a:t>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B-trees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SQL-2011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DDL: Creating</a:t>
            </a:r>
            <a:r>
              <a:rPr lang="bg-BG" dirty="0"/>
              <a:t>, </a:t>
            </a:r>
            <a:r>
              <a:rPr lang="en-US" dirty="0"/>
              <a:t>altering, deleting tables and other </a:t>
            </a:r>
            <a:r>
              <a:rPr lang="en-US" dirty="0" smtClean="0"/>
              <a:t>DB objects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DML: 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</a:t>
            </a:r>
            <a:r>
              <a:rPr lang="en-US" dirty="0" smtClean="0"/>
              <a:t>(data rows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6196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DDL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Data Definition Language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commands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912814" y="5203208"/>
            <a:ext cx="10286998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28591870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968" y="35814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6" name="Picture 2" descr="https://www.networkautomation.com/automate/urc/resources/livedocs/am/7/action_SQLstoredproc_128x128_XP_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02" y="4080666"/>
            <a:ext cx="2015332" cy="20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056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190204"/>
            <a:ext cx="8938472" cy="8206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026744"/>
            <a:ext cx="8938472" cy="1374056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295400"/>
            <a:ext cx="3366977" cy="2525233"/>
          </a:xfrm>
          <a:prstGeom prst="roundRect">
            <a:avLst>
              <a:gd name="adj" fmla="val 1008"/>
            </a:avLst>
          </a:prstGeom>
          <a:noFill/>
          <a:effectLst>
            <a:softEdge rad="63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296670"/>
            <a:ext cx="2539197" cy="25239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666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Stored procedures are written in a language extension of SQL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T-SQL </a:t>
            </a:r>
            <a:r>
              <a:rPr lang="bg-BG" dirty="0"/>
              <a:t>–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Microsoft SQL</a:t>
            </a:r>
            <a:r>
              <a:rPr lang="bg-BG" dirty="0"/>
              <a:t> </a:t>
            </a:r>
            <a:r>
              <a:rPr lang="en-US" dirty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PL/SQL – in</a:t>
            </a:r>
            <a:r>
              <a:rPr lang="bg-BG" dirty="0"/>
              <a:t> </a:t>
            </a:r>
            <a:r>
              <a:rPr lang="en-US" dirty="0"/>
              <a:t>Oracle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stored procedure in</a:t>
            </a:r>
            <a:r>
              <a:rPr lang="bg-BG" dirty="0"/>
              <a:t> </a:t>
            </a:r>
            <a:r>
              <a:rPr lang="en-US" dirty="0"/>
              <a:t>Oracle PL/SQL</a:t>
            </a:r>
            <a:r>
              <a:rPr lang="bg-BG" dirty="0"/>
              <a:t>: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98614" y="4191000"/>
            <a:ext cx="10805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spInsertCountry(countryName varchar2) 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Countries(Name)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0186484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queries which are used as tables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64656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2821331" y="1082832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7667099" y="1126183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</a:p>
        </p:txBody>
      </p:sp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4928973" y="4091076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7056"/>
              </p:ext>
            </p:extLst>
          </p:nvPr>
        </p:nvGraphicFramePr>
        <p:xfrm>
          <a:off x="2132012" y="1614658"/>
          <a:ext cx="348399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922145"/>
                <a:gridCol w="1091629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Company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Mente LTD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BulkSoft Inc.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HardSoft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Sputnik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08488"/>
              </p:ext>
            </p:extLst>
          </p:nvPr>
        </p:nvGraphicFramePr>
        <p:xfrm>
          <a:off x="6780212" y="1665928"/>
          <a:ext cx="30984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  <a:gridCol w="1293114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CountyId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New</a:t>
                      </a:r>
                      <a:r>
                        <a:rPr lang="en-GB" sz="2200" baseline="0" noProof="1" smtClean="0"/>
                        <a:t> York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Moscow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Plovdiv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64154"/>
              </p:ext>
            </p:extLst>
          </p:nvPr>
        </p:nvGraphicFramePr>
        <p:xfrm>
          <a:off x="5027612" y="4617720"/>
          <a:ext cx="180536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</a:tblGrid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en-GB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1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Bulgaria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2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Russia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3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USA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56"/>
          <p:cNvSpPr>
            <a:spLocks noChangeShapeType="1"/>
          </p:cNvSpPr>
          <p:nvPr/>
        </p:nvSpPr>
        <p:spPr bwMode="auto">
          <a:xfrm flipV="1">
            <a:off x="5713413" y="2732728"/>
            <a:ext cx="990599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 flipH="1">
            <a:off x="6888165" y="3875728"/>
            <a:ext cx="1168849" cy="1448813"/>
          </a:xfrm>
          <a:custGeom>
            <a:avLst/>
            <a:gdLst>
              <a:gd name="connsiteX0" fmla="*/ 0 w 1035048"/>
              <a:gd name="connsiteY0" fmla="*/ 0 h 1447800"/>
              <a:gd name="connsiteX1" fmla="*/ 1035048 w 1035048"/>
              <a:gd name="connsiteY1" fmla="*/ 1447800 h 1447800"/>
              <a:gd name="connsiteX0" fmla="*/ 0 w 1035048"/>
              <a:gd name="connsiteY0" fmla="*/ 0 h 1448657"/>
              <a:gd name="connsiteX1" fmla="*/ 1035048 w 1035048"/>
              <a:gd name="connsiteY1" fmla="*/ 1447800 h 1448657"/>
              <a:gd name="connsiteX0" fmla="*/ 133801 w 1168849"/>
              <a:gd name="connsiteY0" fmla="*/ 0 h 1448813"/>
              <a:gd name="connsiteX1" fmla="*/ 1168849 w 1168849"/>
              <a:gd name="connsiteY1" fmla="*/ 1447800 h 14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849" h="1448813">
                <a:moveTo>
                  <a:pt x="133801" y="0"/>
                </a:moveTo>
                <a:cubicBezTo>
                  <a:pt x="-24766" y="641626"/>
                  <a:pt x="-315854" y="1482035"/>
                  <a:pt x="1168849" y="144780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86662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1706080" y="1143000"/>
            <a:ext cx="873173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Companies.Id AS 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Companies.Company AS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Companies INNER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(Towns INNER JOIN Countries 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Towns.CountryId = Countries.Id)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Companies.TownId = Towns.Id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Countries.Country = "Bulgaria";</a:t>
            </a:r>
          </a:p>
        </p:txBody>
      </p:sp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2170444" y="5705840"/>
            <a:ext cx="230543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V_BGCompanies</a:t>
            </a: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6073146" y="4758972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20736"/>
              </p:ext>
            </p:extLst>
          </p:nvPr>
        </p:nvGraphicFramePr>
        <p:xfrm>
          <a:off x="4785873" y="5216172"/>
          <a:ext cx="2574545" cy="12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18"/>
                <a:gridCol w="2078927"/>
              </a:tblGrid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Company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Mente Ltd.</a:t>
                      </a:r>
                      <a:endParaRPr lang="en-GB" sz="2000" noProof="1"/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HardSoft Corp.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6827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 </a:t>
            </a:r>
            <a:r>
              <a:rPr lang="en-US" dirty="0"/>
              <a:t>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</a:t>
            </a:r>
            <a:r>
              <a:rPr lang="en-US" dirty="0" smtClean="0"/>
              <a:t>history</a:t>
            </a:r>
            <a:r>
              <a:rPr lang="bg-BG" dirty="0" smtClean="0"/>
              <a:t> </a:t>
            </a:r>
            <a:r>
              <a:rPr lang="en-US" dirty="0" smtClean="0"/>
              <a:t>on change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209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800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4095780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2278063" y="1911630"/>
            <a:ext cx="7777163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Companies(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 number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278063" y="4267200"/>
            <a:ext cx="777716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Ltd.';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599227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4" y="2069704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70" y="1447800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52" y="2260204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303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 </a:t>
            </a:r>
            <a:r>
              <a:rPr lang="en-US" dirty="0"/>
              <a:t>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705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141412" y="1473760"/>
            <a:ext cx="9898912" cy="4215282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3507569" y="4377665"/>
            <a:ext cx="126130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6828116" y="3119736"/>
            <a:ext cx="119616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3732991" y="3635388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6818941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Transactions Lifecycle</a:t>
            </a: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4897798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4880993" y="2021037"/>
            <a:ext cx="8261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5865812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5812261" y="2031670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2894013" y="4317969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3732212" y="3141002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2221541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8075612" y="2966708"/>
            <a:ext cx="1905000" cy="1302227"/>
          </a:xfrm>
          <a:prstGeom prst="roundRect">
            <a:avLst>
              <a:gd name="adj" fmla="val 3558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4799013" y="2966707"/>
            <a:ext cx="1998663" cy="1327174"/>
          </a:xfrm>
          <a:prstGeom prst="roundRect">
            <a:avLst>
              <a:gd name="adj" fmla="val 3433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reads and writes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Changes become final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58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Hierarchical </a:t>
            </a:r>
            <a:r>
              <a:rPr lang="bg-BG" dirty="0" smtClean="0"/>
              <a:t>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/>
            <a:r>
              <a:rPr lang="en-US" dirty="0" smtClean="0"/>
              <a:t>Network / graph</a:t>
            </a:r>
            <a:endParaRPr lang="bg-BG" dirty="0"/>
          </a:p>
          <a:p>
            <a:pPr lvl="1"/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 smtClean="0"/>
              <a:t>tables</a:t>
            </a:r>
            <a:r>
              <a:rPr lang="bg-BG" dirty="0" smtClean="0"/>
              <a:t>)</a:t>
            </a:r>
            <a:endParaRPr lang="bg-BG" dirty="0"/>
          </a:p>
          <a:p>
            <a:pPr lvl="1"/>
            <a:r>
              <a:rPr lang="en-US" dirty="0"/>
              <a:t>Object-oriented</a:t>
            </a:r>
            <a:endParaRPr lang="bg-BG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a bunch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/>
              <a:t> together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600200"/>
            <a:ext cx="3600450" cy="2633472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057400"/>
            <a:ext cx="1984376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56366"/>
            <a:ext cx="7924800" cy="8206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529366"/>
            <a:ext cx="7924800" cy="719034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338366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2"/>
              </a:rPr>
              <a:t>MongoDB</a:t>
            </a:r>
            <a:r>
              <a:rPr lang="en-US" noProof="1" smtClean="0"/>
              <a:t>, </a:t>
            </a:r>
            <a:r>
              <a:rPr lang="en-US" noProof="1" smtClean="0">
                <a:hlinkClick r:id="rId3"/>
              </a:rPr>
              <a:t>CouchDB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documents, e.g. JSON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Key-value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4"/>
              </a:rPr>
              <a:t>Redis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key-value pairs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Wide-column model </a:t>
            </a:r>
            <a:r>
              <a:rPr lang="en-US" dirty="0" smtClean="0"/>
              <a:t>(e.g. </a:t>
            </a:r>
            <a:r>
              <a:rPr lang="en-US" dirty="0" smtClean="0">
                <a:hlinkClick r:id="rId5"/>
              </a:rPr>
              <a:t>Cassandra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Key-value model with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 </a:t>
            </a:r>
            <a:r>
              <a:rPr lang="en-US" dirty="0"/>
              <a:t>(e.g. </a:t>
            </a:r>
            <a:r>
              <a:rPr lang="en-US" noProof="1" smtClean="0">
                <a:hlinkClick r:id="rId6"/>
              </a:rPr>
              <a:t>Caché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OOP-style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4540" y="3886199"/>
            <a:ext cx="1684007" cy="2451239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1836" y="1295400"/>
            <a:ext cx="1798976" cy="2255555"/>
          </a:xfrm>
          <a:prstGeom prst="rect">
            <a:avLst/>
          </a:prstGeom>
        </p:spPr>
      </p:pic>
      <p:pic>
        <p:nvPicPr>
          <p:cNvPr id="1026" name="Picture 2" descr="http://1.bp.blogspot.com/-NhP-r7kTpIw/UBfkiMj_1lI/AAAAAAAAAJ0/CV1gFLfNLW0/s1600/Types%2Bof%2BNoSQL%2B-%2Bkey%2Bvalue%2Bstor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1" y="2309012"/>
            <a:ext cx="1878311" cy="164352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rvice-architecture.static-barryandassociates.com/images/object-oriented_databases/query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21" y="4564034"/>
            <a:ext cx="2150691" cy="154594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(non-relational) databases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/>
            <a:r>
              <a:rPr lang="en-US" dirty="0" smtClean="0"/>
              <a:t>Schema-free document storage</a:t>
            </a:r>
          </a:p>
          <a:p>
            <a:pPr lvl="2"/>
            <a:r>
              <a:rPr lang="en-US" dirty="0"/>
              <a:t>Still support CRUD </a:t>
            </a:r>
            <a:r>
              <a:rPr lang="en-US" dirty="0" smtClean="0"/>
              <a:t>operations (create</a:t>
            </a:r>
            <a:r>
              <a:rPr lang="en-US" dirty="0"/>
              <a:t>, read, update, delete)</a:t>
            </a:r>
          </a:p>
          <a:p>
            <a:pPr lvl="2"/>
            <a:r>
              <a:rPr lang="en-US" dirty="0" smtClean="0"/>
              <a:t>Still support indexing and querying</a:t>
            </a:r>
          </a:p>
          <a:p>
            <a:pPr lvl="2"/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/>
            <a:r>
              <a:rPr lang="en-US" dirty="0" smtClean="0"/>
              <a:t>Highly optimized for append / retrieve</a:t>
            </a:r>
            <a:endParaRPr lang="en-US" dirty="0"/>
          </a:p>
          <a:p>
            <a:pPr lvl="1"/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/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733" y="3810000"/>
            <a:ext cx="2743879" cy="2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Data stored as table rows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Relationships between related rows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Single entity spans multiple tables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RDBMS systems are very mature, rock solid</a:t>
            </a:r>
          </a:p>
          <a:p>
            <a:pPr>
              <a:lnSpc>
                <a:spcPct val="102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Data stored as documents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Single entity (document) is a single record</a:t>
            </a:r>
          </a:p>
          <a:p>
            <a:pPr lvl="1">
              <a:lnSpc>
                <a:spcPct val="102000"/>
              </a:lnSpc>
            </a:pPr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vs. NoSQL Databases</a:t>
            </a:r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0412" y="1404552"/>
            <a:ext cx="3017100" cy="213360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761285"/>
            <a:ext cx="3017100" cy="877515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826663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96012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5993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>
                  <a:solidFill>
                    <a:schemeClr val="bg1"/>
                  </a:solidFill>
                </a:rPr>
                <a:t>male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noProof="1" smtClean="0">
                  <a:solidFill>
                    <a:schemeClr val="bg1"/>
                  </a:solidFill>
                </a:rPr>
                <a:t>Tintyava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15-17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1113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>
                  <a:solidFill>
                    <a:schemeClr val="bg1"/>
                  </a:solidFill>
                </a:rPr>
                <a:t>nakov@abv.bg</a:t>
              </a:r>
              <a:endParaRPr lang="bg-BG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www.nakov.com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67662" y="914401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378" y="914401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3832859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26663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118359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132012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35576"/>
              </p:ext>
            </p:extLst>
          </p:nvPr>
        </p:nvGraphicFramePr>
        <p:xfrm>
          <a:off x="2118359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Tintyava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15-17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1113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32012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9839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8575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1671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4759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86023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4759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73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sz="3600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sz="3600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sz="3600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sz="3600" dirty="0" smtClean="0"/>
              <a:t>DB Ranking: </a:t>
            </a:r>
            <a:r>
              <a:rPr lang="en-US" sz="3600" dirty="0">
                <a:hlinkClick r:id="rId2"/>
              </a:rPr>
              <a:t>http://db-engines.com/en/ranking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30" y="1088818"/>
            <a:ext cx="1643006" cy="63094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07" y="2374557"/>
            <a:ext cx="1715610" cy="57187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0" y="3611438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1" y="4823496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4878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What is relational database?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Examples of RDBMS?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What is E/R data model?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is primary key?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relationships do you know?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is constraint?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is transaction?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What is NoSQL database?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/ Questions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624569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13" y="1348718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Database Systems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42091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rows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 smtClean="0"/>
              <a:t>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Management </a:t>
            </a:r>
            <a:r>
              <a:rPr lang="en-US" dirty="0" smtClean="0"/>
              <a:t>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89577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/>
            <a:r>
              <a:rPr lang="en-US" dirty="0"/>
              <a:t>Database management servers</a:t>
            </a:r>
            <a:endParaRPr lang="bg-BG" dirty="0"/>
          </a:p>
          <a:p>
            <a:pPr lvl="1"/>
            <a:r>
              <a:rPr lang="en-US" dirty="0" smtClean="0"/>
              <a:t>Or just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servers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/>
            <a:r>
              <a:rPr lang="en-US" noProof="1" smtClean="0"/>
              <a:t>Microsoft SQL Server</a:t>
            </a:r>
          </a:p>
          <a:p>
            <a:pPr lvl="1"/>
            <a:r>
              <a:rPr lang="en-US" noProof="1" smtClean="0"/>
              <a:t>Oracle Database</a:t>
            </a:r>
          </a:p>
          <a:p>
            <a:pPr lvl="1"/>
            <a:r>
              <a:rPr lang="en-US" noProof="1"/>
              <a:t>MySQL</a:t>
            </a:r>
          </a:p>
          <a:p>
            <a:pPr lvl="1"/>
            <a:r>
              <a:rPr lang="en-US" noProof="1" smtClean="0"/>
              <a:t>PostgreSQL</a:t>
            </a:r>
          </a:p>
          <a:p>
            <a:pPr lvl="1"/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336" y="1649192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336" y="401012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553417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747592"/>
            <a:ext cx="8938472" cy="8206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859684" y="5602568"/>
            <a:ext cx="10111528" cy="688256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24" y="1371600"/>
            <a:ext cx="3708248" cy="3033210"/>
          </a:xfrm>
          <a:prstGeom prst="roundRect">
            <a:avLst>
              <a:gd name="adj" fmla="val 370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505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 of data</a:t>
            </a:r>
            <a:r>
              <a:rPr lang="bg-BG" dirty="0"/>
              <a:t>, </a:t>
            </a:r>
            <a:r>
              <a:rPr lang="en-US" dirty="0"/>
              <a:t>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example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r>
              <a:rPr lang="en-US" dirty="0"/>
              <a:t>All rows have the</a:t>
            </a:r>
            <a:r>
              <a:rPr lang="bg-BG" dirty="0"/>
              <a:t> </a:t>
            </a:r>
            <a:r>
              <a:rPr lang="en-US" dirty="0"/>
              <a:t>same structure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Columns have name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number</a:t>
            </a:r>
            <a:r>
              <a:rPr lang="bg-BG" dirty="0"/>
              <a:t>, </a:t>
            </a:r>
            <a:r>
              <a:rPr lang="en-US" dirty="0"/>
              <a:t>string</a:t>
            </a:r>
            <a:r>
              <a:rPr lang="bg-BG" dirty="0"/>
              <a:t>, </a:t>
            </a:r>
            <a:r>
              <a:rPr lang="en-US" dirty="0"/>
              <a:t>date, image, 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10516"/>
              </p:ext>
            </p:extLst>
          </p:nvPr>
        </p:nvGraphicFramePr>
        <p:xfrm>
          <a:off x="2132012" y="2706756"/>
          <a:ext cx="8125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Name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 Name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Employer</a:t>
                      </a:r>
                      <a:endParaRPr lang="en-GB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Svetlin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Nakov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Tenchev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XS Software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Vladimir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SoftUni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2991</Words>
  <Application>Microsoft Office PowerPoint</Application>
  <PresentationFormat>Custom</PresentationFormat>
  <Paragraphs>870</Paragraphs>
  <Slides>59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 16x9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</vt:lpstr>
      <vt:lpstr>RDBMS Systems</vt:lpstr>
      <vt:lpstr>Tables and Relationships</vt:lpstr>
      <vt:lpstr>Tables</vt:lpstr>
      <vt:lpstr>Table Schema</vt:lpstr>
      <vt:lpstr>Primary Key</vt:lpstr>
      <vt:lpstr>Relationships </vt:lpstr>
      <vt:lpstr>Relationships (2)</vt:lpstr>
      <vt:lpstr>Relationships' Multiplicity – One-To-Many</vt:lpstr>
      <vt:lpstr>Relationships' Multiplicity – Many-To-Many</vt:lpstr>
      <vt:lpstr>Relationships' Multiplicity – One-To-One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Summary / Questions</vt:lpstr>
      <vt:lpstr>Database Systems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2015-06-16T14:16:39Z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