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503" r:id="rId2"/>
    <p:sldId id="276" r:id="rId3"/>
    <p:sldId id="511" r:id="rId4"/>
    <p:sldId id="580" r:id="rId5"/>
    <p:sldId id="522" r:id="rId6"/>
    <p:sldId id="527" r:id="rId7"/>
    <p:sldId id="588" r:id="rId8"/>
    <p:sldId id="590" r:id="rId9"/>
    <p:sldId id="591" r:id="rId10"/>
    <p:sldId id="581" r:id="rId11"/>
    <p:sldId id="523" r:id="rId12"/>
    <p:sldId id="525" r:id="rId13"/>
    <p:sldId id="528" r:id="rId14"/>
    <p:sldId id="526" r:id="rId15"/>
    <p:sldId id="531" r:id="rId16"/>
    <p:sldId id="532" r:id="rId17"/>
    <p:sldId id="582" r:id="rId18"/>
    <p:sldId id="541" r:id="rId19"/>
    <p:sldId id="529" r:id="rId20"/>
    <p:sldId id="583" r:id="rId21"/>
    <p:sldId id="584" r:id="rId22"/>
    <p:sldId id="586" r:id="rId23"/>
    <p:sldId id="585" r:id="rId24"/>
    <p:sldId id="533" r:id="rId25"/>
    <p:sldId id="535" r:id="rId26"/>
    <p:sldId id="536" r:id="rId27"/>
    <p:sldId id="537" r:id="rId28"/>
    <p:sldId id="539" r:id="rId29"/>
    <p:sldId id="567" r:id="rId30"/>
    <p:sldId id="568" r:id="rId31"/>
    <p:sldId id="569" r:id="rId32"/>
    <p:sldId id="570" r:id="rId33"/>
    <p:sldId id="571" r:id="rId34"/>
    <p:sldId id="540" r:id="rId35"/>
    <p:sldId id="572" r:id="rId36"/>
    <p:sldId id="573" r:id="rId37"/>
    <p:sldId id="574" r:id="rId38"/>
    <p:sldId id="575" r:id="rId39"/>
    <p:sldId id="576" r:id="rId40"/>
    <p:sldId id="577" r:id="rId41"/>
    <p:sldId id="578" r:id="rId42"/>
    <p:sldId id="349" r:id="rId43"/>
    <p:sldId id="504" r:id="rId44"/>
    <p:sldId id="50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2253654-39A0-4003-A010-24A4C8409234}">
          <p14:sldIdLst>
            <p14:sldId id="503"/>
            <p14:sldId id="276"/>
          </p14:sldIdLst>
        </p14:section>
        <p14:section name="MS Access" id="{C7B5FA04-B036-4CD8-93B0-2258A2CCF7B8}">
          <p14:sldIdLst>
            <p14:sldId id="511"/>
            <p14:sldId id="580"/>
            <p14:sldId id="522"/>
            <p14:sldId id="527"/>
          </p14:sldIdLst>
        </p14:section>
        <p14:section name="Инсталация" id="{4BBEB371-A5D0-4E65-AC34-C8F24BA88BDB}">
          <p14:sldIdLst>
            <p14:sldId id="588"/>
            <p14:sldId id="590"/>
            <p14:sldId id="591"/>
            <p14:sldId id="581"/>
          </p14:sldIdLst>
        </p14:section>
        <p14:section name="Създаване на таблици и попълване на данни" id="{88EB3967-9F31-46D3-92C6-CE5DA32A0EF2}">
          <p14:sldIdLst>
            <p14:sldId id="523"/>
            <p14:sldId id="525"/>
            <p14:sldId id="528"/>
            <p14:sldId id="526"/>
            <p14:sldId id="531"/>
            <p14:sldId id="532"/>
            <p14:sldId id="582"/>
            <p14:sldId id="541"/>
            <p14:sldId id="529"/>
            <p14:sldId id="583"/>
            <p14:sldId id="584"/>
            <p14:sldId id="586"/>
            <p14:sldId id="585"/>
          </p14:sldIdLst>
        </p14:section>
        <p14:section name="Импортиране на външни данни" id="{0DBCC3B5-0DF5-4C39-8BA5-99E6B341D311}">
          <p14:sldIdLst>
            <p14:sldId id="533"/>
            <p14:sldId id="535"/>
            <p14:sldId id="536"/>
            <p14:sldId id="537"/>
            <p14:sldId id="539"/>
            <p14:sldId id="567"/>
            <p14:sldId id="568"/>
            <p14:sldId id="569"/>
            <p14:sldId id="570"/>
            <p14:sldId id="571"/>
            <p14:sldId id="540"/>
            <p14:sldId id="572"/>
            <p14:sldId id="573"/>
            <p14:sldId id="574"/>
            <p14:sldId id="575"/>
            <p14:sldId id="576"/>
            <p14:sldId id="577"/>
            <p14:sldId id="578"/>
          </p14:sldIdLst>
        </p14:section>
        <p14:section name="Обобщение" id="{0A2E3CAC-982A-482C-86F1-356E59259FB0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247" autoAdjust="0"/>
  </p:normalViewPr>
  <p:slideViewPr>
    <p:cSldViewPr showGuides="1">
      <p:cViewPr>
        <p:scale>
          <a:sx n="100" d="100"/>
          <a:sy n="100" d="100"/>
        </p:scale>
        <p:origin x="78" y="1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16.4.2024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91654337-433E-3EA6-5C9C-67D2B9AFEC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877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1B6FEE5-3694-5CFB-E58C-1EF4E10412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17642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1AFD4C-D5A4-4438-945F-69757AEAE9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58620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C922E6-CD6A-DFFC-200D-5E732211C9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2374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12A3AAE-885B-D70C-2870-9BDE46070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1027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43D7C48-C60E-C798-AF10-2753C9FD58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899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2331AFF1-62C0-3D66-96AA-6FAB455862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5241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654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BD34A9-61F6-28B6-ECB9-7376D465D4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3149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0A9A5B-352E-1A1F-4B1F-52F3405674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54270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0A9A5B-352E-1A1F-4B1F-52F3405674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9454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01565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27159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010C10F-5C2B-94DA-D9E4-44AF4A5C69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7051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ortal.office.com/account/#install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gi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128" y="1402942"/>
            <a:ext cx="8908872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Създаване на таблици</a:t>
            </a:r>
          </a:p>
          <a:p>
            <a:r>
              <a:rPr lang="bg-BG" dirty="0"/>
              <a:t>Импортиране на данни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Работа с </a:t>
            </a:r>
            <a:r>
              <a:rPr lang="en-US" sz="4800" dirty="0"/>
              <a:t>MS Access</a:t>
            </a:r>
            <a:endParaRPr lang="bg-BG" sz="48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56000" y="2844000"/>
            <a:ext cx="2575397" cy="2528482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9D48BA8A-5BB8-9D84-E56D-D9D783E2E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C31C9B-464B-265F-DF9C-24209503F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C61BB-B002-69C8-E794-6FD5039D5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en-US" dirty="0">
                <a:hlinkClick r:id="rId2"/>
              </a:rPr>
              <a:t>https://portal.office.com/account/#installs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1CEA1-A1C8-38B3-C56A-4FAA18B0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MS Access</a:t>
            </a:r>
            <a:r>
              <a:rPr lang="bg-BG" dirty="0"/>
              <a:t> – Различен Подход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0EF3E-84D1-2BF2-0D86-9F90C8C66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87188"/>
            <a:ext cx="9000002" cy="45601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F7470F73-3C08-8244-4ACC-63FEEC1A1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3111" y="2067374"/>
            <a:ext cx="1842889" cy="1350000"/>
          </a:xfrm>
          <a:prstGeom prst="wedgeRoundRectCallout">
            <a:avLst>
              <a:gd name="adj1" fmla="val -82175"/>
              <a:gd name="adj2" fmla="val 44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Изисква се лиценз за </a:t>
            </a:r>
            <a:r>
              <a:rPr lang="en-US" sz="2399" b="1" noProof="1">
                <a:solidFill>
                  <a:srgbClr val="FFFFFF"/>
                </a:solidFill>
              </a:rPr>
              <a:t>Office 365</a:t>
            </a:r>
          </a:p>
        </p:txBody>
      </p:sp>
    </p:spTree>
    <p:extLst>
      <p:ext uri="{BB962C8B-B14F-4D97-AF65-F5344CB8AC3E}">
        <p14:creationId xmlns:p14="http://schemas.microsoft.com/office/powerpoint/2010/main" val="101202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 descr="Database table - Free computer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295400"/>
            <a:ext cx="2438400" cy="243840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B2D3FF0-1A92-9C55-24B5-FEFA686225E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566338" y="4524407"/>
            <a:ext cx="9059325" cy="1811102"/>
          </a:xfrm>
        </p:spPr>
        <p:txBody>
          <a:bodyPr/>
          <a:lstStyle/>
          <a:p>
            <a:r>
              <a:rPr lang="bg-BG"/>
              <a:t>Създаване на таблици и </a:t>
            </a:r>
            <a:br>
              <a:rPr lang="bg-BG"/>
            </a:br>
            <a:r>
              <a:rPr lang="bg-BG"/>
              <a:t>попълване на данни</a:t>
            </a:r>
          </a:p>
        </p:txBody>
      </p:sp>
    </p:spTree>
    <p:extLst>
      <p:ext uri="{BB962C8B-B14F-4D97-AF65-F5344CB8AC3E}">
        <p14:creationId xmlns:p14="http://schemas.microsoft.com/office/powerpoint/2010/main" val="122236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18096" cy="5410891"/>
          </a:xfrm>
        </p:spPr>
        <p:txBody>
          <a:bodyPr>
            <a:normAutofit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dirty="0"/>
              <a:t> &gt;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dirty="0">
                <a:latin typeface="Consolas" pitchFamily="49" charset="0"/>
              </a:rPr>
              <a:t>]</a:t>
            </a:r>
            <a:r>
              <a:rPr lang="bg-BG" dirty="0">
                <a:latin typeface="Consolas" pitchFamily="49" charset="0"/>
              </a:rPr>
              <a:t> </a:t>
            </a:r>
            <a:r>
              <a:rPr lang="bg-BG" dirty="0"/>
              <a:t>и изберете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Blank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</a:p>
          <a:p>
            <a:r>
              <a:rPr lang="bg-BG" dirty="0"/>
              <a:t>Задайте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файл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местоположение</a:t>
            </a:r>
            <a:endParaRPr lang="ru-RU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4D2F67-7DD7-DD34-7766-BB43F8117F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0495DB-7A68-B440-954D-DB8BB14FEBFC}"/>
              </a:ext>
            </a:extLst>
          </p:cNvPr>
          <p:cNvGrpSpPr/>
          <p:nvPr/>
        </p:nvGrpSpPr>
        <p:grpSpPr>
          <a:xfrm>
            <a:off x="576885" y="2889000"/>
            <a:ext cx="10874115" cy="3419952"/>
            <a:chOff x="291000" y="2889000"/>
            <a:chExt cx="10874115" cy="341995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75551D-EDAE-5A75-B650-9601D224C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1000" y="2889000"/>
              <a:ext cx="6554115" cy="3419952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6F980976-422F-A48F-F264-FA8DF064E4AB}"/>
                </a:ext>
              </a:extLst>
            </p:cNvPr>
            <p:cNvSpPr/>
            <p:nvPr/>
          </p:nvSpPr>
          <p:spPr bwMode="auto">
            <a:xfrm>
              <a:off x="3846000" y="4454093"/>
              <a:ext cx="585000" cy="289766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B4D3E3-2E40-6956-0FD4-C9F4C3998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000" y="3176530"/>
              <a:ext cx="3319042" cy="28448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500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43000"/>
            <a:ext cx="11818096" cy="5528766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 sz="3200" dirty="0"/>
              <a:t>Натиснете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3200" dirty="0">
                <a:latin typeface="Consolas" pitchFamily="49" charset="0"/>
              </a:rPr>
              <a:t>]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200" dirty="0"/>
              <a:t>Отваря се новата </a:t>
            </a:r>
            <a:r>
              <a:rPr lang="bg-BG" sz="3200" b="1" dirty="0">
                <a:solidFill>
                  <a:schemeClr val="bg1"/>
                </a:solidFill>
              </a:rPr>
              <a:t>база данни </a:t>
            </a:r>
            <a:r>
              <a:rPr lang="bg-BG" sz="3200" dirty="0"/>
              <a:t>и се </a:t>
            </a:r>
            <a:r>
              <a:rPr lang="bg-BG" sz="3200" b="1" dirty="0">
                <a:solidFill>
                  <a:schemeClr val="bg1"/>
                </a:solidFill>
              </a:rPr>
              <a:t>създава таблица </a:t>
            </a:r>
            <a:r>
              <a:rPr lang="bg-BG" sz="3200" dirty="0"/>
              <a:t>с името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Table1</a:t>
            </a:r>
            <a:r>
              <a:rPr lang="bg-BG" sz="3200" dirty="0"/>
              <a:t>, която се отваря в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200" dirty="0"/>
              <a:t> </a:t>
            </a:r>
            <a:r>
              <a:rPr lang="bg-BG" sz="3200" dirty="0"/>
              <a:t>изглед</a:t>
            </a:r>
            <a:endParaRPr lang="en-US" sz="3200" b="1" dirty="0">
              <a:solidFill>
                <a:schemeClr val="bg1"/>
              </a:solidFill>
              <a:latin typeface="Consolas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AC80178-66A8-8722-3CBE-5C78A72B3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DC48CE-DF34-914D-15E5-3B6091C9B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292" y="2935468"/>
            <a:ext cx="7513416" cy="372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3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dirty="0"/>
              <a:t>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Tables</a:t>
            </a:r>
            <a:r>
              <a:rPr lang="en-US" dirty="0"/>
              <a:t>, </a:t>
            </a:r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3400" dirty="0">
                <a:latin typeface="Consolas" pitchFamily="49" charset="0"/>
              </a:rPr>
              <a:t>]</a:t>
            </a:r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r>
              <a:rPr lang="bg-BG" sz="3400" dirty="0"/>
              <a:t>Нова таблица се вмъква в базата данни и се отваря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400" dirty="0"/>
              <a:t> </a:t>
            </a:r>
            <a:r>
              <a:rPr lang="bg-BG" sz="3400" dirty="0"/>
              <a:t>изглед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(2)</a:t>
            </a:r>
            <a:endParaRPr lang="en-US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6131" y="2286000"/>
            <a:ext cx="6879739" cy="25765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" name="Rectangle: Rounded Corners 17"/>
          <p:cNvSpPr/>
          <p:nvPr/>
        </p:nvSpPr>
        <p:spPr>
          <a:xfrm>
            <a:off x="3962400" y="2347911"/>
            <a:ext cx="1371600" cy="6096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/>
          <p:cNvSpPr/>
          <p:nvPr/>
        </p:nvSpPr>
        <p:spPr>
          <a:xfrm>
            <a:off x="3733800" y="4557711"/>
            <a:ext cx="1143000" cy="30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7"/>
          <p:cNvSpPr/>
          <p:nvPr/>
        </p:nvSpPr>
        <p:spPr>
          <a:xfrm>
            <a:off x="2743200" y="2957511"/>
            <a:ext cx="838200" cy="1219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FC4C44-AFFD-3334-F3A9-33B27135D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574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bg-BG" sz="3200" b="1" dirty="0">
                <a:solidFill>
                  <a:schemeClr val="bg1"/>
                </a:solidFill>
              </a:rPr>
              <a:t>Листът с данни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визуално представяне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информацията</a:t>
            </a:r>
            <a:r>
              <a:rPr lang="bg-BG" sz="3200" dirty="0"/>
              <a:t>, съдържаща се в </a:t>
            </a:r>
            <a:r>
              <a:rPr lang="bg-BG" sz="3200" b="1" dirty="0">
                <a:solidFill>
                  <a:schemeClr val="bg1"/>
                </a:solidFill>
              </a:rPr>
              <a:t>таблица</a:t>
            </a:r>
            <a:r>
              <a:rPr lang="bg-BG" sz="3200" dirty="0"/>
              <a:t> на база данни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Колоната</a:t>
            </a:r>
            <a:r>
              <a:rPr lang="bg-BG" sz="3200" dirty="0"/>
              <a:t> представлява </a:t>
            </a:r>
            <a:r>
              <a:rPr lang="bg-BG" sz="3200" b="1" dirty="0">
                <a:solidFill>
                  <a:schemeClr val="bg1"/>
                </a:solidFill>
              </a:rPr>
              <a:t>поле</a:t>
            </a:r>
            <a:r>
              <a:rPr lang="bg-BG" sz="3200" dirty="0"/>
              <a:t> в </a:t>
            </a:r>
            <a:r>
              <a:rPr lang="bg-BG" sz="3200" b="1" dirty="0">
                <a:solidFill>
                  <a:schemeClr val="bg1"/>
                </a:solidFill>
              </a:rPr>
              <a:t>таблица</a:t>
            </a:r>
            <a:r>
              <a:rPr lang="bg-BG" sz="3200" dirty="0"/>
              <a:t> на база данни</a:t>
            </a:r>
            <a:endParaRPr lang="en-US" sz="3200" dirty="0"/>
          </a:p>
          <a:p>
            <a:r>
              <a:rPr lang="bg-BG" sz="3200" dirty="0"/>
              <a:t>Когато </a:t>
            </a:r>
            <a:r>
              <a:rPr lang="bg-BG" sz="3200" b="1" dirty="0">
                <a:solidFill>
                  <a:schemeClr val="bg1"/>
                </a:solidFill>
              </a:rPr>
              <a:t>добавяте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премахвате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колона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листа с данни</a:t>
            </a:r>
            <a:r>
              <a:rPr lang="bg-BG" sz="3200" dirty="0"/>
              <a:t>, вие </a:t>
            </a:r>
            <a:r>
              <a:rPr lang="bg-BG" sz="3200" b="1" dirty="0">
                <a:solidFill>
                  <a:schemeClr val="bg1"/>
                </a:solidFill>
              </a:rPr>
              <a:t>добавяте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премахвате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поле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таблицата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таблиците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418A4B-CF13-CB40-4CD0-84D033425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A019B-B429-3DB4-6BB3-8EEA65A0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4312050"/>
            <a:ext cx="7896225" cy="2266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754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00" dirty="0"/>
              <a:t>За да създадете </a:t>
            </a:r>
            <a:r>
              <a:rPr lang="bg-BG" sz="3500" b="1" dirty="0">
                <a:solidFill>
                  <a:schemeClr val="bg1"/>
                </a:solidFill>
              </a:rPr>
              <a:t>нова колона </a:t>
            </a:r>
            <a:r>
              <a:rPr lang="bg-BG" sz="3500" dirty="0"/>
              <a:t>натиснете </a:t>
            </a:r>
            <a:r>
              <a:rPr lang="en-US" sz="3500" dirty="0">
                <a:latin typeface="Consolas" pitchFamily="49" charset="0"/>
              </a:rPr>
              <a:t>[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500" dirty="0">
                <a:latin typeface="Consolas" pitchFamily="49" charset="0"/>
              </a:rPr>
              <a:t>]</a:t>
            </a:r>
            <a:endParaRPr lang="en-US" sz="35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sz="3500" dirty="0"/>
              <a:t>Въведете </a:t>
            </a:r>
            <a:r>
              <a:rPr lang="ru-RU" sz="3500" b="1" dirty="0">
                <a:solidFill>
                  <a:schemeClr val="bg1"/>
                </a:solidFill>
              </a:rPr>
              <a:t>данни</a:t>
            </a:r>
            <a:r>
              <a:rPr lang="ru-RU" sz="3500" dirty="0"/>
              <a:t> в </a:t>
            </a:r>
            <a:r>
              <a:rPr lang="ru-RU" sz="3500" b="1" dirty="0">
                <a:solidFill>
                  <a:schemeClr val="bg1"/>
                </a:solidFill>
              </a:rPr>
              <a:t>първия</a:t>
            </a:r>
            <a:r>
              <a:rPr lang="ru-RU" sz="3500" dirty="0"/>
              <a:t> празен ред под заглавието, след </a:t>
            </a:r>
            <a:r>
              <a:rPr lang="ru-RU" sz="3500" dirty="0" err="1"/>
              <a:t>което</a:t>
            </a:r>
            <a:r>
              <a:rPr lang="ru-RU" sz="3500" dirty="0"/>
              <a:t> </a:t>
            </a:r>
            <a:r>
              <a:rPr lang="bg-BG" sz="3500" b="1" dirty="0">
                <a:solidFill>
                  <a:schemeClr val="bg1"/>
                </a:solidFill>
              </a:rPr>
              <a:t>запазете промените</a:t>
            </a:r>
          </a:p>
          <a:p>
            <a:endParaRPr lang="en-US" sz="3500" b="1" dirty="0">
              <a:solidFill>
                <a:schemeClr val="bg1"/>
              </a:solidFill>
            </a:endParaRPr>
          </a:p>
          <a:p>
            <a:endParaRPr lang="en-US" sz="3500" b="1" dirty="0">
              <a:solidFill>
                <a:schemeClr val="bg1"/>
              </a:solidFill>
            </a:endParaRPr>
          </a:p>
          <a:p>
            <a:endParaRPr lang="ru-RU" sz="35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Според</a:t>
            </a:r>
            <a:r>
              <a:rPr lang="en-US" sz="3200" dirty="0"/>
              <a:t> </a:t>
            </a:r>
            <a:r>
              <a:rPr lang="bg-BG" sz="3200" dirty="0"/>
              <a:t>въведеното, </a:t>
            </a:r>
            <a:r>
              <a:rPr lang="en-US" sz="3200" dirty="0"/>
              <a:t>MS Access </a:t>
            </a:r>
            <a:r>
              <a:rPr lang="bg-BG" sz="3200" dirty="0"/>
              <a:t>избира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полето</a:t>
            </a:r>
          </a:p>
          <a:p>
            <a:pPr lvl="1"/>
            <a:r>
              <a:rPr lang="bg-BG" sz="3200" dirty="0"/>
              <a:t>Например, ако въведете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, ще бъде избран тип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B65C19F-C424-CDC0-7080-A4FFD699D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58C32-615A-88E9-0673-15E226943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68" y="3249000"/>
            <a:ext cx="11314062" cy="18697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121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00" dirty="0"/>
              <a:t>Натиснете</a:t>
            </a:r>
            <a:r>
              <a:rPr lang="ru-RU" sz="3500" dirty="0"/>
              <a:t> с десния бутон върху </a:t>
            </a:r>
            <a:r>
              <a:rPr lang="ru-RU" sz="3500" b="1" dirty="0">
                <a:solidFill>
                  <a:schemeClr val="bg1"/>
                </a:solidFill>
              </a:rPr>
              <a:t>заглавието</a:t>
            </a:r>
            <a:r>
              <a:rPr lang="ru-RU" sz="3500" dirty="0"/>
              <a:t> на </a:t>
            </a:r>
            <a:r>
              <a:rPr lang="ru-RU" sz="3500" b="1" dirty="0">
                <a:solidFill>
                  <a:schemeClr val="bg1"/>
                </a:solidFill>
              </a:rPr>
              <a:t>колоната</a:t>
            </a:r>
            <a:r>
              <a:rPr lang="ru-RU" sz="3500" dirty="0"/>
              <a:t> и изберете </a:t>
            </a:r>
            <a:r>
              <a:rPr lang="en-US" sz="3500" dirty="0">
                <a:latin typeface="Consolas" pitchFamily="49" charset="0"/>
              </a:rPr>
              <a:t>[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Rename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Field</a:t>
            </a:r>
            <a:r>
              <a:rPr lang="en-US" sz="3500" dirty="0">
                <a:latin typeface="Consolas" pitchFamily="49" charset="0"/>
              </a:rPr>
              <a:t>]</a:t>
            </a:r>
            <a:endParaRPr lang="ru-RU" sz="3500" dirty="0"/>
          </a:p>
          <a:p>
            <a:pPr lvl="1"/>
            <a:r>
              <a:rPr lang="bg-BG" sz="3200" dirty="0"/>
              <a:t>В</a:t>
            </a:r>
            <a:r>
              <a:rPr lang="ru-RU" sz="3200" dirty="0"/>
              <a:t>ъведете </a:t>
            </a:r>
            <a:r>
              <a:rPr lang="ru-RU" sz="3200" b="1" dirty="0">
                <a:solidFill>
                  <a:schemeClr val="bg1"/>
                </a:solidFill>
              </a:rPr>
              <a:t>име</a:t>
            </a:r>
            <a:r>
              <a:rPr lang="ru-RU" sz="3200" dirty="0"/>
              <a:t> на </a:t>
            </a:r>
            <a:r>
              <a:rPr lang="ru-RU" sz="3200" b="1" dirty="0">
                <a:solidFill>
                  <a:schemeClr val="bg1"/>
                </a:solidFill>
              </a:rPr>
              <a:t>полето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B65C19F-C424-CDC0-7080-A4FFD699D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332CC5-8FAB-74A1-B2B9-7B1B8613E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00" y="3294000"/>
            <a:ext cx="10710000" cy="31701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116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Можете директно да изберете какъв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да съдържа колоната</a:t>
            </a:r>
            <a:r>
              <a:rPr lang="en-US" dirty="0"/>
              <a:t> </a:t>
            </a:r>
            <a:r>
              <a:rPr lang="bg-BG" dirty="0"/>
              <a:t>при създаването ѝ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200" dirty="0">
                <a:latin typeface="Consolas" pitchFamily="49" charset="0"/>
              </a:rPr>
              <a:t>]</a:t>
            </a:r>
            <a:r>
              <a:rPr lang="en-US" sz="3200" dirty="0"/>
              <a:t> </a:t>
            </a:r>
            <a:r>
              <a:rPr lang="bg-BG" dirty="0"/>
              <a:t>и от </a:t>
            </a:r>
            <a:r>
              <a:rPr lang="bg-BG" b="1" dirty="0">
                <a:solidFill>
                  <a:schemeClr val="bg1"/>
                </a:solidFill>
              </a:rPr>
              <a:t>падащото меню</a:t>
            </a:r>
            <a:r>
              <a:rPr lang="bg-BG" dirty="0"/>
              <a:t> изберете </a:t>
            </a:r>
            <a:r>
              <a:rPr lang="bg-BG" b="1" dirty="0">
                <a:solidFill>
                  <a:schemeClr val="bg1"/>
                </a:solidFill>
              </a:rPr>
              <a:t>типа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за колоната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  <a:buNone/>
            </a:pPr>
            <a:endParaRPr lang="bg-BG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Въведете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колоната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типизирана колона в таблица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46" y="3505200"/>
            <a:ext cx="5658309" cy="213360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Rectangle: Rounded Corners 17"/>
          <p:cNvSpPr/>
          <p:nvPr/>
        </p:nvSpPr>
        <p:spPr>
          <a:xfrm>
            <a:off x="5257800" y="4191000"/>
            <a:ext cx="1600200" cy="3429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20000" y="4533900"/>
            <a:ext cx="2286000" cy="647700"/>
          </a:xfrm>
          <a:prstGeom prst="wedgeRoundRectCallout">
            <a:avLst>
              <a:gd name="adj1" fmla="val -82175"/>
              <a:gd name="adj2" fmla="val 44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Типове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5CEEBC-6DF7-212D-ED3E-879F3393C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73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190402" y="1314001"/>
            <a:ext cx="11818096" cy="5410890"/>
          </a:xfrm>
        </p:spPr>
        <p:txBody>
          <a:bodyPr/>
          <a:lstStyle/>
          <a:p>
            <a:r>
              <a:rPr lang="bg-BG" dirty="0"/>
              <a:t>Можете да </a:t>
            </a:r>
            <a:r>
              <a:rPr lang="bg-BG" b="1" dirty="0">
                <a:solidFill>
                  <a:schemeClr val="bg1"/>
                </a:solidFill>
              </a:rPr>
              <a:t>попълните</a:t>
            </a:r>
            <a:r>
              <a:rPr lang="bg-BG" dirty="0"/>
              <a:t> таблицата със </a:t>
            </a:r>
            <a:r>
              <a:rPr lang="bg-BG" b="1" dirty="0">
                <a:solidFill>
                  <a:schemeClr val="bg1"/>
                </a:solidFill>
              </a:rPr>
              <a:t>записи</a:t>
            </a:r>
            <a:r>
              <a:rPr lang="bg-BG" dirty="0"/>
              <a:t> на ръка: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(2)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CD1DAC95-2495-E1CD-0D65-231A9DE5B4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80B8D-DCC9-AF38-9E98-89DA4378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68" y="2187845"/>
            <a:ext cx="11254062" cy="24823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55729" y="4779000"/>
            <a:ext cx="4191000" cy="685800"/>
          </a:xfrm>
          <a:prstGeom prst="wedgeRoundRectCallout">
            <a:avLst>
              <a:gd name="adj1" fmla="val 34084"/>
              <a:gd name="adj2" fmla="val -1289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Ръчно въвеждане на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6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5" y="1224000"/>
            <a:ext cx="8560595" cy="552064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bg-BG" dirty="0"/>
              <a:t>Какво е͏ </a:t>
            </a:r>
            <a:r>
              <a:rPr lang="bg-BG" b="1" dirty="0">
                <a:solidFill>
                  <a:schemeClr val="bg1"/>
                </a:solidFill>
              </a:rPr>
              <a:t>MS Access</a:t>
            </a:r>
            <a:r>
              <a:rPr lang="bg-BG" dirty="0"/>
              <a:t>?</a:t>
            </a:r>
            <a:endParaRPr lang="bg-BG" b="1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</a:pPr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  <a:r>
              <a:rPr lang="bg-BG" dirty="0"/>
              <a:t> и </a:t>
            </a:r>
            <a:br>
              <a:rPr lang="bg-BG" dirty="0"/>
            </a:br>
            <a:r>
              <a:rPr lang="bg-BG" dirty="0"/>
              <a:t>попълване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>
              <a:spcBef>
                <a:spcPts val="400"/>
              </a:spcBef>
            </a:pPr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база данни</a:t>
            </a:r>
          </a:p>
          <a:p>
            <a:pPr lvl="1">
              <a:spcBef>
                <a:spcPts val="400"/>
              </a:spcBef>
            </a:pPr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</a:p>
          <a:p>
            <a:pPr lvl="1">
              <a:spcBef>
                <a:spcPts val="400"/>
              </a:spcBef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Попълване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>
              <a:spcBef>
                <a:spcPts val="400"/>
              </a:spcBef>
            </a:pPr>
            <a:r>
              <a:rPr lang="bg-BG" dirty="0"/>
              <a:t>Импортиране на </a:t>
            </a:r>
            <a:r>
              <a:rPr lang="bg-BG" b="1" dirty="0">
                <a:solidFill>
                  <a:schemeClr val="bg1"/>
                </a:solidFill>
              </a:rPr>
              <a:t>външни данни</a:t>
            </a:r>
          </a:p>
          <a:p>
            <a:pPr lvl="1">
              <a:spcBef>
                <a:spcPts val="400"/>
              </a:spcBef>
              <a:buClr>
                <a:srgbClr val="224464"/>
              </a:buClr>
            </a:pPr>
            <a:r>
              <a:rPr lang="bg-BG" sz="3600" dirty="0"/>
              <a:t>Импортиране от </a:t>
            </a:r>
            <a:r>
              <a:rPr lang="bg-BG" sz="3600" b="1" dirty="0">
                <a:solidFill>
                  <a:schemeClr val="bg1"/>
                </a:solidFill>
              </a:rPr>
              <a:t>MS Excel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SQL Server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95E6BD6-E492-39EC-6BB1-E61467EA75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 descr="Finweb Business Consultancy | Microsoft Access Basic">
            <a:extLst>
              <a:ext uri="{FF2B5EF4-FFF2-40B4-BE49-F238E27FC236}">
                <a16:creationId xmlns:a16="http://schemas.microsoft.com/office/drawing/2014/main" id="{1C6409F1-4846-AB10-4605-12BFFBFE4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6000" y="1719000"/>
            <a:ext cx="2341270" cy="2298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82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564E53-B71B-5567-53E1-3C38DE2AF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1D7303-CAA3-1168-9DE1-35B011FE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таблици с падащ списък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C72667-06DE-E8B1-47F2-A9562077A1CD}"/>
              </a:ext>
            </a:extLst>
          </p:cNvPr>
          <p:cNvGrpSpPr/>
          <p:nvPr/>
        </p:nvGrpSpPr>
        <p:grpSpPr>
          <a:xfrm>
            <a:off x="230646" y="1448999"/>
            <a:ext cx="11760354" cy="1609726"/>
            <a:chOff x="230646" y="1448999"/>
            <a:chExt cx="11760354" cy="16097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843727-E02D-E458-198E-8C33987B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646" y="1449000"/>
              <a:ext cx="4572000" cy="160972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C71A24-30A3-1E4F-EF71-D1EA3F17D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9365" y="1448999"/>
              <a:ext cx="6891635" cy="160972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3FC1BBE1-E1E5-8250-DCCF-D60665B5177E}"/>
              </a:ext>
            </a:extLst>
          </p:cNvPr>
          <p:cNvSpPr/>
          <p:nvPr/>
        </p:nvSpPr>
        <p:spPr bwMode="auto">
          <a:xfrm>
            <a:off x="5953323" y="3321819"/>
            <a:ext cx="315000" cy="405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F1D1EA-AF7D-8603-23C7-164880A65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58" y="3899975"/>
            <a:ext cx="10649331" cy="23511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46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1D4260-FBEB-AF12-2311-E0ACFEA50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140AB-3526-4BE2-08A4-50CAFDCB99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70598" cy="5528766"/>
          </a:xfrm>
        </p:spPr>
        <p:txBody>
          <a:bodyPr/>
          <a:lstStyle/>
          <a:p>
            <a:r>
              <a:rPr lang="ru-RU" dirty="0"/>
              <a:t>В раздела </a:t>
            </a:r>
            <a:r>
              <a:rPr lang="en-US" b="1" dirty="0"/>
              <a:t>Database Tools</a:t>
            </a:r>
            <a:r>
              <a:rPr lang="ru-RU" dirty="0"/>
              <a:t>, в групата </a:t>
            </a:r>
            <a:r>
              <a:rPr lang="en-US" b="1" dirty="0"/>
              <a:t>Relationships</a:t>
            </a:r>
            <a:r>
              <a:rPr lang="ru-RU" dirty="0"/>
              <a:t> натиснете </a:t>
            </a:r>
            <a:r>
              <a:rPr lang="en-US" b="1" dirty="0"/>
              <a:t>Relationships</a:t>
            </a:r>
            <a:endParaRPr lang="bg-BG" b="1" dirty="0"/>
          </a:p>
          <a:p>
            <a:r>
              <a:rPr lang="bg-BG" dirty="0"/>
              <a:t>Вдясно се показват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</a:p>
          <a:p>
            <a:pPr lvl="1"/>
            <a:r>
              <a:rPr lang="bg-BG" dirty="0"/>
              <a:t>Избираме </a:t>
            </a:r>
            <a:r>
              <a:rPr lang="en-US" b="1" dirty="0"/>
              <a:t>Students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/>
              <a:t>Towns</a:t>
            </a:r>
            <a:r>
              <a:rPr lang="bg-BG" dirty="0"/>
              <a:t>, като натсикаме </a:t>
            </a:r>
            <a:r>
              <a:rPr lang="bg-BG" b="1" dirty="0"/>
              <a:t>двукратно</a:t>
            </a:r>
            <a:r>
              <a:rPr lang="bg-BG" dirty="0"/>
              <a:t> върху тях: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BBE443-695E-9235-55B1-8A8E81E6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таблици (1)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0FD021-10E9-AD21-C63E-F5E0C089E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000" y="1344945"/>
            <a:ext cx="3195000" cy="20148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BC7140-A707-55A1-7A26-50EE412CA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000" y="3654000"/>
            <a:ext cx="3195000" cy="3003539"/>
          </a:xfrm>
          <a:prstGeom prst="rect">
            <a:avLst/>
          </a:prstGeom>
        </p:spPr>
      </p:pic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27A0957A-DCDC-2DC7-F386-66ED3215A62E}"/>
              </a:ext>
            </a:extLst>
          </p:cNvPr>
          <p:cNvSpPr/>
          <p:nvPr/>
        </p:nvSpPr>
        <p:spPr>
          <a:xfrm>
            <a:off x="8841000" y="2013902"/>
            <a:ext cx="1143000" cy="105509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7">
            <a:extLst>
              <a:ext uri="{FF2B5EF4-FFF2-40B4-BE49-F238E27FC236}">
                <a16:creationId xmlns:a16="http://schemas.microsoft.com/office/drawing/2014/main" id="{1EDE7215-4001-DDC0-8AF1-6E159C3AF5C4}"/>
              </a:ext>
            </a:extLst>
          </p:cNvPr>
          <p:cNvSpPr/>
          <p:nvPr/>
        </p:nvSpPr>
        <p:spPr>
          <a:xfrm>
            <a:off x="9606000" y="1570692"/>
            <a:ext cx="1485000" cy="30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FDE60B-731D-6102-0B31-CDECF2779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000" y="4419000"/>
            <a:ext cx="4259980" cy="195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998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1D4260-FBEB-AF12-2311-E0ACFEA50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64AA654-557D-8DB6-5CE1-8EEDACD326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87118" cy="5607838"/>
          </a:xfrm>
        </p:spPr>
        <p:txBody>
          <a:bodyPr/>
          <a:lstStyle/>
          <a:p>
            <a:r>
              <a:rPr lang="bg-BG" dirty="0"/>
              <a:t>Задържаме с левия бутон върху колоната </a:t>
            </a:r>
            <a:r>
              <a:rPr lang="en-US" b="1" dirty="0"/>
              <a:t>Town</a:t>
            </a:r>
            <a:r>
              <a:rPr lang="en-US" dirty="0"/>
              <a:t> </a:t>
            </a:r>
            <a:r>
              <a:rPr lang="bg-BG" dirty="0"/>
              <a:t>от таблицата </a:t>
            </a:r>
            <a:r>
              <a:rPr lang="en-US" b="1" dirty="0"/>
              <a:t>Students</a:t>
            </a:r>
          </a:p>
          <a:p>
            <a:r>
              <a:rPr lang="bg-BG" dirty="0"/>
              <a:t>След това я </a:t>
            </a:r>
            <a:r>
              <a:rPr lang="bg-BG" b="1" dirty="0"/>
              <a:t>местим</a:t>
            </a:r>
            <a:r>
              <a:rPr lang="bg-BG" dirty="0"/>
              <a:t> и я </a:t>
            </a:r>
            <a:r>
              <a:rPr lang="bg-BG" b="1" dirty="0"/>
              <a:t>поставяме</a:t>
            </a:r>
            <a:r>
              <a:rPr lang="bg-BG" dirty="0"/>
              <a:t> върху колоната</a:t>
            </a:r>
            <a:r>
              <a:rPr lang="en-US" dirty="0"/>
              <a:t> </a:t>
            </a:r>
            <a:r>
              <a:rPr lang="en-US" b="1" dirty="0"/>
              <a:t>ID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BBE443-695E-9235-55B1-8A8E81E6F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Връзка между таблици (2)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4FFDDCC-7862-F4E9-7E79-058E923E4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746" y="3744000"/>
            <a:ext cx="5224430" cy="23853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4" name="Rectangle: Rounded Corners 17">
            <a:extLst>
              <a:ext uri="{FF2B5EF4-FFF2-40B4-BE49-F238E27FC236}">
                <a16:creationId xmlns:a16="http://schemas.microsoft.com/office/drawing/2014/main" id="{DF8410F3-A989-F1F7-A0BC-31DEBC51509A}"/>
              </a:ext>
            </a:extLst>
          </p:cNvPr>
          <p:cNvSpPr/>
          <p:nvPr/>
        </p:nvSpPr>
        <p:spPr>
          <a:xfrm>
            <a:off x="3891000" y="5647434"/>
            <a:ext cx="1530000" cy="31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5" name="Rectangle: Rounded Corners 17">
            <a:extLst>
              <a:ext uri="{FF2B5EF4-FFF2-40B4-BE49-F238E27FC236}">
                <a16:creationId xmlns:a16="http://schemas.microsoft.com/office/drawing/2014/main" id="{D9182FFD-CF56-C425-2224-CDBD29F018EB}"/>
              </a:ext>
            </a:extLst>
          </p:cNvPr>
          <p:cNvSpPr/>
          <p:nvPr/>
        </p:nvSpPr>
        <p:spPr>
          <a:xfrm>
            <a:off x="6726000" y="4329000"/>
            <a:ext cx="945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3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AA9DB2-2E1C-D04E-12DD-CD9D87008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05E7CD-445A-ED9D-80F0-BC4FCC3CB9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Връзката</a:t>
            </a:r>
            <a:r>
              <a:rPr lang="bg-BG" dirty="0"/>
              <a:t> между таблиците се </a:t>
            </a:r>
            <a:r>
              <a:rPr lang="bg-BG" b="1" dirty="0">
                <a:solidFill>
                  <a:schemeClr val="bg1"/>
                </a:solidFill>
              </a:rPr>
              <a:t>визуализира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D6F817-4FB5-A154-9E70-AEC38B68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Връзка между таблици (3)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41D2B0-143D-E5F0-507A-412D31372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774" y="2394000"/>
            <a:ext cx="6994451" cy="34182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539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What Is Considered An External Data Sour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2743200" cy="27432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DF17C3EB-771F-D2F3-08B0-D169BE940F4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Използване на външен източник на данни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3373C5B1-33F5-DF55-A8F9-DD64F9F383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Импортиране на външни данни</a:t>
            </a:r>
          </a:p>
        </p:txBody>
      </p:sp>
    </p:spTree>
    <p:extLst>
      <p:ext uri="{BB962C8B-B14F-4D97-AF65-F5344CB8AC3E}">
        <p14:creationId xmlns:p14="http://schemas.microsoft.com/office/powerpoint/2010/main" val="351052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Можете да създадете </a:t>
            </a:r>
            <a:r>
              <a:rPr lang="ru-RU" b="1" dirty="0">
                <a:solidFill>
                  <a:schemeClr val="bg1"/>
                </a:solidFill>
              </a:rPr>
              <a:t>таблица </a:t>
            </a:r>
            <a:r>
              <a:rPr lang="ru-RU" dirty="0"/>
              <a:t>чрез </a:t>
            </a:r>
            <a:r>
              <a:rPr lang="ru-RU" b="1" dirty="0" err="1">
                <a:solidFill>
                  <a:schemeClr val="bg1"/>
                </a:solidFill>
              </a:rPr>
              <a:t>импортиране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свързване </a:t>
            </a:r>
            <a:r>
              <a:rPr lang="ru-RU" dirty="0"/>
              <a:t>към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, които се </a:t>
            </a:r>
            <a:r>
              <a:rPr lang="ru-RU" b="1" dirty="0">
                <a:solidFill>
                  <a:schemeClr val="bg1"/>
                </a:solidFill>
              </a:rPr>
              <a:t>съхраняват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друго място</a:t>
            </a:r>
            <a:r>
              <a:rPr lang="ru-RU" dirty="0"/>
              <a:t>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Работен лист на </a:t>
            </a:r>
            <a:r>
              <a:rPr lang="ru-RU" b="1" dirty="0">
                <a:solidFill>
                  <a:schemeClr val="bg1"/>
                </a:solidFill>
              </a:rPr>
              <a:t>Excel</a:t>
            </a:r>
          </a:p>
          <a:p>
            <a:pPr lvl="1"/>
            <a:r>
              <a:rPr lang="bg-BG" dirty="0"/>
              <a:t>Работен лист от</a:t>
            </a:r>
            <a:r>
              <a:rPr lang="ru-RU" dirty="0"/>
              <a:t> </a:t>
            </a:r>
            <a:r>
              <a:rPr lang="en-US" b="1" dirty="0">
                <a:solidFill>
                  <a:schemeClr val="bg1"/>
                </a:solidFill>
              </a:rPr>
              <a:t>Google Sheets</a:t>
            </a:r>
            <a:endParaRPr lang="ru-RU" dirty="0"/>
          </a:p>
          <a:p>
            <a:pPr lvl="1">
              <a:buClr>
                <a:schemeClr val="tx1"/>
              </a:buClr>
            </a:pPr>
            <a:r>
              <a:rPr lang="bg-BG" dirty="0"/>
              <a:t>Данни от</a:t>
            </a:r>
            <a:r>
              <a:rPr lang="en-US" dirty="0"/>
              <a:t> </a:t>
            </a:r>
            <a:r>
              <a:rPr lang="ru-RU" b="1" dirty="0">
                <a:solidFill>
                  <a:schemeClr val="bg1"/>
                </a:solidFill>
              </a:rPr>
              <a:t>XML</a:t>
            </a:r>
            <a:r>
              <a:rPr lang="ru-RU" dirty="0"/>
              <a:t> или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</a:t>
            </a:r>
            <a:r>
              <a:rPr lang="ru-RU" dirty="0"/>
              <a:t>файл</a:t>
            </a:r>
          </a:p>
          <a:p>
            <a:pPr lvl="1"/>
            <a:r>
              <a:rPr lang="ru-RU" dirty="0"/>
              <a:t>Друга база данни на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endParaRPr lang="ru-RU" dirty="0"/>
          </a:p>
          <a:p>
            <a:pPr lvl="1"/>
            <a:r>
              <a:rPr lang="bg-BG" dirty="0"/>
              <a:t>Таблица от </a:t>
            </a:r>
            <a:r>
              <a:rPr lang="en-US" b="1" dirty="0">
                <a:solidFill>
                  <a:schemeClr val="bg1"/>
                </a:solidFill>
              </a:rPr>
              <a:t>MS SQL Server</a:t>
            </a:r>
            <a:endParaRPr lang="ru-RU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други</a:t>
            </a:r>
            <a:r>
              <a:rPr lang="bg-BG" dirty="0"/>
              <a:t>...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(1)</a:t>
            </a:r>
            <a:endParaRPr lang="en-US" dirty="0"/>
          </a:p>
        </p:txBody>
      </p:sp>
      <p:pic>
        <p:nvPicPr>
          <p:cNvPr id="7" name="Picture 2" descr="Download Connect To Any Data Source PNG Image with No Background -  PNGkey.com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086000" y="2619000"/>
            <a:ext cx="3855720" cy="340382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15C5022-4234-3FCB-2DB1-773390633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99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Когато </a:t>
            </a:r>
            <a:r>
              <a:rPr lang="ru-RU" sz="3600" b="1" dirty="0">
                <a:solidFill>
                  <a:schemeClr val="bg1"/>
                </a:solidFill>
              </a:rPr>
              <a:t>импортираме данни</a:t>
            </a:r>
            <a:r>
              <a:rPr lang="ru-RU" sz="3600" dirty="0"/>
              <a:t>, създаваме </a:t>
            </a:r>
            <a:r>
              <a:rPr lang="ru-RU" sz="3600" b="1" dirty="0">
                <a:solidFill>
                  <a:schemeClr val="bg1"/>
                </a:solidFill>
              </a:rPr>
              <a:t>копие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нова</a:t>
            </a:r>
            <a:r>
              <a:rPr lang="ru-RU" sz="3600" dirty="0"/>
              <a:t> таблица в </a:t>
            </a:r>
            <a:r>
              <a:rPr lang="ru-RU" sz="3600" b="1" dirty="0">
                <a:solidFill>
                  <a:schemeClr val="bg1"/>
                </a:solidFill>
              </a:rPr>
              <a:t>текущата база данни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ru-RU" sz="3600" dirty="0"/>
              <a:t>Последващите </a:t>
            </a:r>
            <a:r>
              <a:rPr lang="ru-RU" sz="3600" b="1" dirty="0">
                <a:solidFill>
                  <a:schemeClr val="bg1"/>
                </a:solidFill>
              </a:rPr>
              <a:t>промени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източника</a:t>
            </a:r>
            <a:r>
              <a:rPr lang="ru-RU" sz="3600" dirty="0"/>
              <a:t> няма да имат ефект върху </a:t>
            </a:r>
            <a:r>
              <a:rPr lang="ru-RU" sz="3600" b="1" dirty="0">
                <a:solidFill>
                  <a:schemeClr val="bg1"/>
                </a:solidFill>
              </a:rPr>
              <a:t>импортираните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данни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Промените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в импортираните данни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също </a:t>
            </a:r>
            <a:r>
              <a:rPr lang="ru-RU" sz="3400" b="1" dirty="0">
                <a:solidFill>
                  <a:schemeClr val="bg1"/>
                </a:solidFill>
              </a:rPr>
              <a:t>не засягат </a:t>
            </a:r>
            <a:r>
              <a:rPr lang="ru-RU" sz="3400" dirty="0"/>
              <a:t>данните на източника</a:t>
            </a:r>
            <a:endParaRPr lang="en-US" sz="3400" dirty="0"/>
          </a:p>
          <a:p>
            <a:r>
              <a:rPr lang="ru-RU" sz="3600" dirty="0"/>
              <a:t>Можете да </a:t>
            </a:r>
            <a:r>
              <a:rPr lang="ru-RU" sz="3600" b="1" dirty="0">
                <a:solidFill>
                  <a:schemeClr val="bg1"/>
                </a:solidFill>
              </a:rPr>
              <a:t>промените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дизайна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импортирана</a:t>
            </a:r>
            <a:r>
              <a:rPr lang="bg-BG" sz="3600" b="1" dirty="0">
                <a:solidFill>
                  <a:schemeClr val="bg1"/>
                </a:solidFill>
              </a:rPr>
              <a:t>та</a:t>
            </a:r>
            <a:r>
              <a:rPr lang="ru-RU" sz="3600" b="1" dirty="0">
                <a:solidFill>
                  <a:schemeClr val="bg1"/>
                </a:solidFill>
              </a:rPr>
              <a:t> таблица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17BECD-3CAD-F7E2-14E1-2996F1831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32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sz="3400" dirty="0"/>
              <a:t> &gt; 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sz="3400" dirty="0">
                <a:latin typeface="Consolas" pitchFamily="49" charset="0"/>
              </a:rPr>
              <a:t>] </a:t>
            </a:r>
            <a:endParaRPr lang="en-US" sz="34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dirty="0"/>
              <a:t>В диалоговия прозорец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изберете и отворете базата данни, в която искате да създадете нова таблица</a:t>
            </a:r>
            <a:endParaRPr lang="en-US" dirty="0"/>
          </a:p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bg-BG" dirty="0"/>
              <a:t>, в групата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натиснете върху един от наличните </a:t>
            </a:r>
            <a:r>
              <a:rPr lang="bg-BG" b="1" dirty="0">
                <a:solidFill>
                  <a:schemeClr val="bg1"/>
                </a:solidFill>
              </a:rPr>
              <a:t>източници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10210800" cy="882654"/>
          </a:xfrm>
        </p:spPr>
        <p:txBody>
          <a:bodyPr>
            <a:noAutofit/>
          </a:bodyPr>
          <a:lstStyle/>
          <a:p>
            <a:r>
              <a:rPr lang="bg-BG" sz="3600" dirty="0"/>
              <a:t>Създаване на таблица чрез импортиране</a:t>
            </a:r>
            <a:endParaRPr lang="en-US" sz="3600" dirty="0"/>
          </a:p>
        </p:txBody>
      </p:sp>
      <p:pic>
        <p:nvPicPr>
          <p:cNvPr id="1026" name="Picture 2" descr="Access Ribbon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1000" y="4525027"/>
            <a:ext cx="7110000" cy="19866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9A14E3A-829C-8A9F-7CCE-EFC8B1B26C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78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от групата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</a:p>
          <a:p>
            <a:endParaRPr lang="bg-BG" sz="32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3200" dirty="0"/>
          </a:p>
          <a:p>
            <a:pPr>
              <a:spcBef>
                <a:spcPts val="3000"/>
              </a:spcBef>
            </a:pPr>
            <a:r>
              <a:rPr lang="bg-BG" sz="3200" dirty="0"/>
              <a:t>Появява се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–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Excel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Spreadsheet</a:t>
            </a:r>
            <a:r>
              <a:rPr lang="en-US" sz="3200" dirty="0"/>
              <a:t>"</a:t>
            </a:r>
          </a:p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файла, от който искате да </a:t>
            </a:r>
            <a:r>
              <a:rPr lang="bg-BG" sz="3200" b="1" dirty="0">
                <a:solidFill>
                  <a:schemeClr val="bg1"/>
                </a:solidFill>
              </a:rPr>
              <a:t>извлечете</a:t>
            </a:r>
            <a:r>
              <a:rPr lang="bg-BG" sz="3200" dirty="0"/>
              <a:t> данни</a:t>
            </a:r>
          </a:p>
          <a:p>
            <a:r>
              <a:rPr lang="bg-BG" sz="3200" dirty="0"/>
              <a:t> Изберете опцията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source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into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new table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  <a:r>
              <a:rPr lang="en-US" sz="3200" dirty="0"/>
              <a:t>"</a:t>
            </a:r>
            <a:endParaRPr lang="bg-BG" sz="3200" dirty="0"/>
          </a:p>
          <a:p>
            <a:r>
              <a:rPr lang="bg-BG" sz="3200" dirty="0"/>
              <a:t>Натиснете </a:t>
            </a:r>
            <a:r>
              <a:rPr lang="en-US" sz="3200" dirty="0"/>
              <a:t>[</a:t>
            </a:r>
            <a:r>
              <a:rPr lang="bg-BG" sz="3200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sz="3200" dirty="0">
                <a:latin typeface="Consolas" pitchFamily="49" charset="0"/>
              </a:rPr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Excel (1)</a:t>
            </a:r>
          </a:p>
        </p:txBody>
      </p:sp>
      <p:pic>
        <p:nvPicPr>
          <p:cNvPr id="5" name="Picture 6" descr="N3C External Datasets | N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76000" y="1415966"/>
            <a:ext cx="1912335" cy="1788034"/>
          </a:xfrm>
          <a:prstGeom prst="rect">
            <a:avLst/>
          </a:prstGeom>
          <a:noFill/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DF063B3-BABD-7BE2-793F-738E401F248A}"/>
              </a:ext>
            </a:extLst>
          </p:cNvPr>
          <p:cNvGrpSpPr/>
          <p:nvPr/>
        </p:nvGrpSpPr>
        <p:grpSpPr>
          <a:xfrm>
            <a:off x="3429602" y="1944000"/>
            <a:ext cx="5060081" cy="1413848"/>
            <a:chOff x="3659605" y="1838884"/>
            <a:chExt cx="4600074" cy="1285316"/>
          </a:xfrm>
        </p:grpSpPr>
        <p:pic>
          <p:nvPicPr>
            <p:cNvPr id="6" name="Picture 2" descr="Access Ribbon Imag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9605" y="1838884"/>
              <a:ext cx="4600074" cy="12853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Rectangle: Rounded Corners 17"/>
            <p:cNvSpPr/>
            <p:nvPr/>
          </p:nvSpPr>
          <p:spPr>
            <a:xfrm>
              <a:off x="5334000" y="1866900"/>
              <a:ext cx="533400" cy="800100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7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EB7B1C8C-ABF3-7CD7-E4AD-498787BA9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621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1638B-D710-AE99-DA75-4E627C72E1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600598" cy="5528766"/>
          </a:xfrm>
        </p:spPr>
        <p:txBody>
          <a:bodyPr/>
          <a:lstStyle/>
          <a:p>
            <a:r>
              <a:rPr lang="bg-BG" dirty="0"/>
              <a:t>Изберете документа (в случая </a:t>
            </a:r>
            <a:r>
              <a:rPr lang="bg-BG" b="1" dirty="0">
                <a:solidFill>
                  <a:schemeClr val="bg1"/>
                </a:solidFill>
              </a:rPr>
              <a:t>Excel файл</a:t>
            </a:r>
            <a:r>
              <a:rPr lang="bg-BG" dirty="0"/>
              <a:t>) и натиснете </a:t>
            </a:r>
            <a:r>
              <a:rPr lang="bg-BG" dirty="0">
                <a:latin typeface="Consolas" panose="020B0609020204030204" pitchFamily="49" charset="0"/>
              </a:rPr>
              <a:t>[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bg-BG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20E77C-7995-1564-4CDC-7642C8EF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10134600" cy="882654"/>
          </a:xfrm>
        </p:spPr>
        <p:txBody>
          <a:bodyPr>
            <a:noAutofit/>
          </a:bodyPr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4B23A-79E4-D83E-177F-96480609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00" y="1359000"/>
            <a:ext cx="7066151" cy="50140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EBEC6C82-1349-05CC-A77D-8F34CE58FD32}"/>
              </a:ext>
            </a:extLst>
          </p:cNvPr>
          <p:cNvSpPr/>
          <p:nvPr/>
        </p:nvSpPr>
        <p:spPr>
          <a:xfrm>
            <a:off x="9841758" y="5994000"/>
            <a:ext cx="979242" cy="34983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FFCD073-219B-1CEC-DD20-AE41F4F9D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55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icrosoft Acces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6146" y="1447800"/>
            <a:ext cx="2496654" cy="2438400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D1252222-B017-12B5-E520-4A6ECD6887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MS Access</a:t>
            </a:r>
            <a:endParaRPr lang="bg-BG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A20158A9-C0F2-0C69-056B-DB3F3CEE65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Същност и употреба</a:t>
            </a:r>
          </a:p>
        </p:txBody>
      </p:sp>
    </p:spTree>
    <p:extLst>
      <p:ext uri="{BB962C8B-B14F-4D97-AF65-F5344CB8AC3E}">
        <p14:creationId xmlns:p14="http://schemas.microsoft.com/office/powerpoint/2010/main" val="14998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16CEE-4179-9E64-CF2B-33B216940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05598" cy="5528766"/>
          </a:xfrm>
        </p:spPr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работния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лист</a:t>
            </a:r>
            <a:r>
              <a:rPr lang="ru-RU" dirty="0"/>
              <a:t> за </a:t>
            </a:r>
            <a:r>
              <a:rPr lang="ru-RU" b="1" dirty="0" err="1">
                <a:solidFill>
                  <a:schemeClr val="bg1"/>
                </a:solidFill>
              </a:rPr>
              <a:t>импортиране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762CF8-B620-B944-D706-D81E1556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9715594" cy="882654"/>
          </a:xfrm>
        </p:spPr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D4AA5-A0F4-3715-E38F-0C0AC122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000" y="1468391"/>
            <a:ext cx="6936526" cy="50308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F6D1C97B-6D8D-A99A-F809-D4E6A5F4B9E0}"/>
              </a:ext>
            </a:extLst>
          </p:cNvPr>
          <p:cNvSpPr/>
          <p:nvPr/>
        </p:nvSpPr>
        <p:spPr>
          <a:xfrm>
            <a:off x="9876000" y="6123754"/>
            <a:ext cx="998006" cy="35067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C5EE53D-DEC3-4922-D268-0680E78EE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1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85BD7-C548-F17F-F8B5-6B44817E83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Ако първият ред съдържа заглавията на колоните, поставете отметка в квадратчето </a:t>
            </a:r>
            <a:r>
              <a:rPr lang="en-US" dirty="0"/>
              <a:t>'</a:t>
            </a:r>
            <a:r>
              <a:rPr lang="en-US" b="1" dirty="0">
                <a:solidFill>
                  <a:schemeClr val="bg1"/>
                </a:solidFill>
              </a:rPr>
              <a:t>First Row Contains Column Headings</a:t>
            </a:r>
            <a:r>
              <a:rPr lang="en-US" dirty="0"/>
              <a:t>'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82CB2-D203-44C3-B5DE-84856C4B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(3)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462FCE-C689-5AE6-B2C6-A9D7A12D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03" y="2443272"/>
            <a:ext cx="5754063" cy="42122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E04C8694-E405-49AA-E91E-3D92A08E9153}"/>
              </a:ext>
            </a:extLst>
          </p:cNvPr>
          <p:cNvSpPr/>
          <p:nvPr/>
        </p:nvSpPr>
        <p:spPr>
          <a:xfrm>
            <a:off x="5181600" y="3115908"/>
            <a:ext cx="2286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50E80E53-734E-D3F4-D7BD-D70809B2E12C}"/>
              </a:ext>
            </a:extLst>
          </p:cNvPr>
          <p:cNvSpPr/>
          <p:nvPr/>
        </p:nvSpPr>
        <p:spPr>
          <a:xfrm>
            <a:off x="9287256" y="6337433"/>
            <a:ext cx="6096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734664-8AB9-48BD-328B-877C1B000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330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026FF-66C0-B534-3EEB-810C37667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опциите</a:t>
            </a:r>
            <a:r>
              <a:rPr lang="ru-RU" dirty="0"/>
              <a:t> за всяка колона или просто я оставете по </a:t>
            </a:r>
            <a:r>
              <a:rPr lang="ru-RU" b="1" dirty="0">
                <a:solidFill>
                  <a:schemeClr val="bg1"/>
                </a:solidFill>
              </a:rPr>
              <a:t>подразбиране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94772C-3306-8AE9-92B7-B9662B57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(4)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CBCEC-D310-A5AC-BAC6-8A45051B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057400"/>
            <a:ext cx="6015488" cy="4373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74515415-0010-893E-F31B-45A9B046EEA8}"/>
              </a:ext>
            </a:extLst>
          </p:cNvPr>
          <p:cNvSpPr/>
          <p:nvPr/>
        </p:nvSpPr>
        <p:spPr>
          <a:xfrm>
            <a:off x="9296400" y="6146100"/>
            <a:ext cx="7620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76D0BC64-B95C-1AD5-5665-540F42420F7D}"/>
              </a:ext>
            </a:extLst>
          </p:cNvPr>
          <p:cNvSpPr/>
          <p:nvPr/>
        </p:nvSpPr>
        <p:spPr>
          <a:xfrm>
            <a:off x="5039058" y="2743200"/>
            <a:ext cx="4028741" cy="762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5AEB6A67-3187-B6C4-28D0-C25D7DEECFED}"/>
              </a:ext>
            </a:extLst>
          </p:cNvPr>
          <p:cNvSpPr/>
          <p:nvPr/>
        </p:nvSpPr>
        <p:spPr>
          <a:xfrm>
            <a:off x="4953000" y="3708777"/>
            <a:ext cx="838200" cy="21586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773E3D0-C069-2704-DDF7-08C914EB2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340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C82C1-D67B-849C-F988-472CDD92D2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Приемете по подразбиране </a:t>
            </a:r>
            <a:r>
              <a:rPr lang="en-US" dirty="0"/>
              <a:t>'</a:t>
            </a:r>
            <a:r>
              <a:rPr lang="en-US" b="1" dirty="0">
                <a:solidFill>
                  <a:schemeClr val="bg1"/>
                </a:solidFill>
              </a:rPr>
              <a:t>Let Access add primary key</a:t>
            </a:r>
            <a:r>
              <a:rPr lang="en-US" dirty="0"/>
              <a:t>'</a:t>
            </a:r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ru-RU" dirty="0"/>
              <a:t>Полето </a:t>
            </a:r>
            <a:r>
              <a:rPr lang="en-US" b="1" dirty="0">
                <a:solidFill>
                  <a:schemeClr val="bg1"/>
                </a:solidFill>
              </a:rPr>
              <a:t>Import to Table </a:t>
            </a:r>
            <a:r>
              <a:rPr lang="ru-RU" dirty="0"/>
              <a:t>по подразбиране е името на работния лист</a:t>
            </a:r>
            <a:endParaRPr lang="en-US" dirty="0"/>
          </a:p>
          <a:p>
            <a:pPr lvl="1"/>
            <a:r>
              <a:rPr lang="ru-RU" dirty="0"/>
              <a:t>Променето го, ако е необходимо</a:t>
            </a:r>
            <a:endParaRPr lang="en-US" dirty="0"/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ru-RU" dirty="0"/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ru-RU" dirty="0"/>
          </a:p>
          <a:p>
            <a:r>
              <a:rPr lang="ru-RU" dirty="0"/>
              <a:t>Работният лист се </a:t>
            </a:r>
            <a:r>
              <a:rPr lang="ru-RU" b="1" dirty="0">
                <a:solidFill>
                  <a:schemeClr val="bg1"/>
                </a:solidFill>
              </a:rPr>
              <a:t>импортира</a:t>
            </a:r>
            <a:r>
              <a:rPr lang="ru-RU" dirty="0"/>
              <a:t> в таблица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FAC903-A1CB-18D5-35D2-1EDEF876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</a:t>
            </a:r>
            <a:r>
              <a:rPr lang="bg-BG" sz="4000" dirty="0"/>
              <a:t>5</a:t>
            </a:r>
            <a:r>
              <a:rPr lang="en-US" sz="4000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72294-788B-5EFB-CC43-8D6165E4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194" y="4191000"/>
            <a:ext cx="3487613" cy="1066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B1A608E5-B3FD-030A-92E5-00FA748B8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58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sz="3600" dirty="0"/>
              <a:t>Когато се </a:t>
            </a:r>
            <a:r>
              <a:rPr lang="ru-RU" sz="3600" b="1" dirty="0">
                <a:solidFill>
                  <a:schemeClr val="bg1"/>
                </a:solidFill>
              </a:rPr>
              <a:t>свържете</a:t>
            </a:r>
            <a:r>
              <a:rPr lang="ru-RU" sz="3600" dirty="0"/>
              <a:t> с данни, </a:t>
            </a:r>
            <a:r>
              <a:rPr lang="ru-RU" sz="3600" b="1" dirty="0">
                <a:solidFill>
                  <a:schemeClr val="bg1"/>
                </a:solidFill>
              </a:rPr>
              <a:t>Access</a:t>
            </a:r>
            <a:r>
              <a:rPr lang="ru-RU" sz="3600" dirty="0"/>
              <a:t> създава </a:t>
            </a:r>
            <a:r>
              <a:rPr lang="ru-RU" sz="3600" b="1" dirty="0">
                <a:solidFill>
                  <a:schemeClr val="bg1"/>
                </a:solidFill>
              </a:rPr>
              <a:t>двупосочна</a:t>
            </a:r>
            <a:r>
              <a:rPr lang="ru-RU" sz="3600" dirty="0"/>
              <a:t> връзка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ru-RU" sz="3400" dirty="0"/>
              <a:t>Синхронизира промените в данните в </a:t>
            </a: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и </a:t>
            </a:r>
            <a:r>
              <a:rPr lang="ru-RU" sz="3400" b="1" dirty="0">
                <a:solidFill>
                  <a:schemeClr val="bg1"/>
                </a:solidFill>
              </a:rPr>
              <a:t>SQL базата данни</a:t>
            </a:r>
          </a:p>
          <a:p>
            <a:pPr>
              <a:buClr>
                <a:schemeClr val="tx1"/>
              </a:buClr>
            </a:pPr>
            <a:r>
              <a:rPr lang="ru-RU" sz="3600" dirty="0"/>
              <a:t>Когато </a:t>
            </a:r>
            <a:r>
              <a:rPr lang="ru-RU" sz="3600" b="1" dirty="0">
                <a:solidFill>
                  <a:schemeClr val="bg1"/>
                </a:solidFill>
              </a:rPr>
              <a:t>импортирате</a:t>
            </a:r>
            <a:r>
              <a:rPr lang="ru-RU" sz="3600" dirty="0"/>
              <a:t> данни, </a:t>
            </a:r>
            <a:r>
              <a:rPr lang="ru-RU" sz="3600" b="1" dirty="0">
                <a:solidFill>
                  <a:schemeClr val="bg1"/>
                </a:solidFill>
              </a:rPr>
              <a:t>Access</a:t>
            </a:r>
            <a:r>
              <a:rPr lang="ru-RU" sz="3600" dirty="0"/>
              <a:t> създава </a:t>
            </a:r>
            <a:r>
              <a:rPr lang="ru-RU" sz="3600" b="1" dirty="0">
                <a:solidFill>
                  <a:schemeClr val="bg1"/>
                </a:solidFill>
              </a:rPr>
              <a:t>еднократно</a:t>
            </a:r>
            <a:r>
              <a:rPr lang="ru-RU" sz="3600" dirty="0"/>
              <a:t> копие на данните </a:t>
            </a:r>
          </a:p>
          <a:p>
            <a:pPr lvl="1">
              <a:buClr>
                <a:schemeClr val="tx1"/>
              </a:buClr>
            </a:pPr>
            <a:r>
              <a:rPr lang="ru-RU" sz="3400" dirty="0"/>
              <a:t>Промените в данните в </a:t>
            </a: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или </a:t>
            </a:r>
            <a:r>
              <a:rPr lang="ru-RU" sz="3400" b="1" dirty="0">
                <a:solidFill>
                  <a:schemeClr val="bg1"/>
                </a:solidFill>
              </a:rPr>
              <a:t>SQL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базата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данни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не</a:t>
            </a:r>
            <a:r>
              <a:rPr lang="ru-RU" sz="3400" dirty="0"/>
              <a:t> се синхронизират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0F58320-E8EA-3333-EA0C-C58A9A335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882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21B10-BE33-1600-5693-5265408A71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5" y="1196125"/>
            <a:ext cx="5799445" cy="5528766"/>
          </a:xfrm>
        </p:spPr>
        <p:txBody>
          <a:bodyPr>
            <a:normAutofit/>
          </a:bodyPr>
          <a:lstStyle/>
          <a:p>
            <a:r>
              <a:rPr lang="bg-BG" sz="3000" i="0" dirty="0">
                <a:effectLst/>
              </a:rPr>
              <a:t>Изберете</a:t>
            </a:r>
            <a:r>
              <a:rPr lang="en-US" sz="3000" dirty="0"/>
              <a:t> 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External Data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000" dirty="0"/>
              <a:t> </a:t>
            </a:r>
            <a:r>
              <a:rPr lang="en-US" sz="3000" i="0" dirty="0">
                <a:effectLst/>
                <a:latin typeface="Segoe UI" panose="020B0502040204020203" pitchFamily="34" charset="0"/>
              </a:rPr>
              <a:t>&gt; </a:t>
            </a:r>
            <a:r>
              <a:rPr lang="en-US" sz="3000" dirty="0">
                <a:latin typeface="Consolas" panose="020B0609020204030204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New Data Source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000" i="0" dirty="0">
                <a:effectLst/>
                <a:latin typeface="Segoe UI" panose="020B0502040204020203" pitchFamily="34" charset="0"/>
              </a:rPr>
              <a:t> &gt; 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Database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000" dirty="0"/>
              <a:t> </a:t>
            </a:r>
            <a:r>
              <a:rPr lang="en-US" sz="3000" i="0" dirty="0">
                <a:effectLst/>
                <a:latin typeface="Segoe UI" panose="020B0502040204020203" pitchFamily="34" charset="0"/>
              </a:rPr>
              <a:t>&gt;</a:t>
            </a:r>
            <a:r>
              <a:rPr lang="en-US" sz="3000" dirty="0"/>
              <a:t> 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SQL Server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ru-RU" sz="3000" dirty="0"/>
              <a:t>За да импортирате данни, изберете </a:t>
            </a:r>
            <a:r>
              <a:rPr lang="en-US" sz="3000" b="1" dirty="0">
                <a:solidFill>
                  <a:schemeClr val="bg1"/>
                </a:solidFill>
              </a:rPr>
              <a:t>Import the source data into a new table in the current database </a:t>
            </a:r>
            <a:r>
              <a:rPr lang="bg-BG" sz="3000" dirty="0"/>
              <a:t>и натиснете </a:t>
            </a:r>
            <a:r>
              <a:rPr lang="en-US" sz="3000" dirty="0">
                <a:latin typeface="Consolas" panose="020B0609020204030204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sz="3000" dirty="0">
                <a:latin typeface="Consolas" panose="020B0609020204030204" pitchFamily="49" charset="0"/>
              </a:rPr>
              <a:t>]</a:t>
            </a:r>
          </a:p>
          <a:p>
            <a:endParaRPr lang="en-US" sz="33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6A854E-C342-FAB5-B242-6D5C5F07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1D71C-54C8-21F0-1282-D366705A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070" y="1359000"/>
            <a:ext cx="5909829" cy="414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E2E0431-BDB9-ED07-DAA0-FAA028366D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054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40565-845F-C59C-79FA-A383A033F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29598" cy="5528766"/>
          </a:xfrm>
        </p:spPr>
        <p:txBody>
          <a:bodyPr/>
          <a:lstStyle/>
          <a:p>
            <a:r>
              <a:rPr lang="ru-RU" dirty="0"/>
              <a:t>За да създадете нов </a:t>
            </a:r>
            <a:r>
              <a:rPr lang="ru-RU" b="1" dirty="0">
                <a:solidFill>
                  <a:schemeClr val="bg1"/>
                </a:solidFill>
              </a:rPr>
              <a:t>DSN</a:t>
            </a:r>
            <a:r>
              <a:rPr lang="ru-RU" dirty="0"/>
              <a:t> файл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Изберете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ru-RU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ODBC Driver 17 for SQL Server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и след това изберете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CF2F59-B57A-6709-1719-DC6C1803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FED87-F9A9-EB7F-A266-B04203CC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371600"/>
            <a:ext cx="4182059" cy="36866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05F463-DB63-C28F-6D63-DFEEC5253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733800"/>
            <a:ext cx="3886200" cy="28934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818EBC43-6825-A287-6D58-BE5828CB5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58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A007-70FD-A827-8A89-2E43D5951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905598" cy="5528766"/>
          </a:xfrm>
        </p:spPr>
        <p:txBody>
          <a:bodyPr/>
          <a:lstStyle/>
          <a:p>
            <a:r>
              <a:rPr lang="ru-RU" dirty="0"/>
              <a:t>Въведете </a:t>
            </a:r>
            <a:r>
              <a:rPr lang="ru-RU" b="1" dirty="0">
                <a:solidFill>
                  <a:schemeClr val="bg1"/>
                </a:solidFill>
              </a:rPr>
              <a:t>име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DSN файла </a:t>
            </a:r>
            <a:r>
              <a:rPr lang="ru-RU" dirty="0"/>
              <a:t>или щракнете върху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Browse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, за да създадете файла на </a:t>
            </a:r>
            <a:r>
              <a:rPr lang="ru-RU" b="1" dirty="0">
                <a:solidFill>
                  <a:schemeClr val="bg1"/>
                </a:solidFill>
              </a:rPr>
              <a:t>друго място</a:t>
            </a:r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, за да прегледате </a:t>
            </a:r>
            <a:r>
              <a:rPr lang="ru-RU" b="1" dirty="0">
                <a:solidFill>
                  <a:schemeClr val="bg1"/>
                </a:solidFill>
              </a:rPr>
              <a:t>обобщената информация</a:t>
            </a:r>
            <a:r>
              <a:rPr lang="ru-RU" dirty="0"/>
              <a:t>, и след това 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07C851-86A6-E2F8-D8DF-500C8E4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D858D-8C1D-2459-5245-DDD88C627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379" y="1449000"/>
            <a:ext cx="5729252" cy="427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89A3635B-FB2C-9501-EB62-70DF914159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107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232D6-4693-9EB7-E3BB-B6BF45B20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192000" cy="552876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ru-RU" sz="3600" dirty="0"/>
              <a:t>В съветника </a:t>
            </a:r>
            <a:r>
              <a:rPr lang="en-US" sz="3600" b="1" dirty="0">
                <a:solidFill>
                  <a:schemeClr val="bg1"/>
                </a:solidFill>
              </a:rPr>
              <a:t>Create a New Data Source to SQL Server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dirty="0"/>
              <a:t>направете следното:</a:t>
            </a:r>
            <a:endParaRPr lang="en-US" sz="3600" dirty="0"/>
          </a:p>
          <a:p>
            <a:pPr lvl="1">
              <a:lnSpc>
                <a:spcPct val="114000"/>
              </a:lnSpc>
            </a:pPr>
            <a:r>
              <a:rPr lang="ru-RU" sz="3400" dirty="0"/>
              <a:t>На първа страница въведете информация за идентификация:</a:t>
            </a:r>
            <a:endParaRPr lang="en-US" sz="3400" dirty="0"/>
          </a:p>
          <a:p>
            <a:pPr lvl="2">
              <a:lnSpc>
                <a:spcPct val="114000"/>
              </a:lnSpc>
            </a:pPr>
            <a:r>
              <a:rPr lang="ru-RU" sz="3200" dirty="0"/>
              <a:t>В полето </a:t>
            </a:r>
            <a:r>
              <a:rPr lang="en-US" sz="3200" b="1" dirty="0">
                <a:solidFill>
                  <a:schemeClr val="bg1"/>
                </a:solidFill>
              </a:rPr>
              <a:t>Description</a:t>
            </a:r>
            <a:r>
              <a:rPr lang="ru-RU" sz="3200" dirty="0"/>
              <a:t> по желание въведете </a:t>
            </a:r>
            <a:r>
              <a:rPr lang="ru-RU" sz="3200" b="1" dirty="0">
                <a:solidFill>
                  <a:schemeClr val="bg1"/>
                </a:solidFill>
              </a:rPr>
              <a:t>документална</a:t>
            </a:r>
            <a:r>
              <a:rPr lang="ru-RU" sz="3200" dirty="0"/>
              <a:t> информация за DSN файла</a:t>
            </a:r>
            <a:endParaRPr lang="en-US" sz="3200" dirty="0"/>
          </a:p>
          <a:p>
            <a:pPr lvl="2">
              <a:lnSpc>
                <a:spcPct val="114000"/>
              </a:lnSpc>
            </a:pPr>
            <a:r>
              <a:rPr lang="ru-RU" sz="3200" dirty="0"/>
              <a:t>В полето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  <a:r>
              <a:rPr lang="ru-RU" sz="3200" dirty="0"/>
              <a:t> въведете името на SQL сървъра. </a:t>
            </a:r>
            <a:r>
              <a:rPr lang="ru-RU" sz="3200" b="1" dirty="0">
                <a:solidFill>
                  <a:schemeClr val="bg1"/>
                </a:solidFill>
              </a:rPr>
              <a:t>Не</a:t>
            </a:r>
            <a:r>
              <a:rPr lang="ru-RU" sz="3200" dirty="0"/>
              <a:t> натискайте върху </a:t>
            </a:r>
            <a:r>
              <a:rPr lang="ru-RU" sz="3200" b="1" dirty="0">
                <a:solidFill>
                  <a:schemeClr val="bg1"/>
                </a:solidFill>
              </a:rPr>
              <a:t>стрелката надолу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25C923-52C0-3FBB-BE1F-039945E1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(5)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C4BF86E-E4CE-4188-8AFE-EAE25AA4DA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434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57487-2414-F935-CF1D-5C9205BFE1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На втора</a:t>
            </a:r>
            <a:r>
              <a:rPr lang="bg-BG" dirty="0"/>
              <a:t>та</a:t>
            </a:r>
            <a:r>
              <a:rPr lang="ru-RU" dirty="0"/>
              <a:t> страница изберете: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With Integrated Windows authentication</a:t>
            </a:r>
            <a:r>
              <a:rPr lang="bg-BG" dirty="0"/>
              <a:t>.</a:t>
            </a:r>
            <a:r>
              <a:rPr lang="ru-RU" dirty="0"/>
              <a:t> Свържете се чрез потребителски акаунт в </a:t>
            </a:r>
            <a:r>
              <a:rPr lang="ru-RU" b="1" dirty="0">
                <a:solidFill>
                  <a:schemeClr val="bg1"/>
                </a:solidFill>
              </a:rPr>
              <a:t>Windows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dirty="0"/>
              <a:t>По избор въведете </a:t>
            </a:r>
            <a:r>
              <a:rPr lang="en-US" b="1" dirty="0">
                <a:solidFill>
                  <a:schemeClr val="bg1"/>
                </a:solidFill>
              </a:rPr>
              <a:t>Service Principle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ru-RU" dirty="0"/>
              <a:t> (SPN)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E94955-8418-FFCA-6DDE-775AB4D1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(6)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9FF62-350B-F50C-CBA9-3B2A93EB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707" y="3544886"/>
            <a:ext cx="3924587" cy="31647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FCCE3A0-6119-FC8B-AA72-79556F453A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F19DF1-FB41-E88B-FE96-951FAF72DF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73F9FF-2320-5E8D-6E65-B55D0A2944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1000" y="1089000"/>
            <a:ext cx="4629444" cy="58950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bg-BG" sz="3600" dirty="0"/>
              <a:t>Настолна система за </a:t>
            </a:r>
            <a:r>
              <a:rPr lang="bg-BG" sz="3600" b="1" dirty="0">
                <a:solidFill>
                  <a:schemeClr val="bg1"/>
                </a:solidFill>
              </a:rPr>
              <a:t>менажиране</a:t>
            </a:r>
            <a:r>
              <a:rPr lang="bg-BG" sz="3600" dirty="0"/>
              <a:t> на </a:t>
            </a:r>
            <a:r>
              <a:rPr lang="bg-BG" sz="3600" b="1" dirty="0">
                <a:solidFill>
                  <a:schemeClr val="bg1"/>
                </a:solidFill>
              </a:rPr>
              <a:t>бази данни</a:t>
            </a:r>
          </a:p>
          <a:p>
            <a:pPr lvl="1"/>
            <a:r>
              <a:rPr lang="bg-BG" sz="3600" dirty="0"/>
              <a:t>Предоставя:</a:t>
            </a:r>
            <a:endParaRPr lang="en-US" sz="3600" dirty="0"/>
          </a:p>
          <a:p>
            <a:pPr lvl="2"/>
            <a:r>
              <a:rPr lang="bg-BG" sz="3400" dirty="0"/>
              <a:t>Таблици </a:t>
            </a:r>
          </a:p>
          <a:p>
            <a:pPr lvl="2"/>
            <a:r>
              <a:rPr lang="bg-BG" sz="3400" dirty="0"/>
              <a:t>Връзки</a:t>
            </a:r>
          </a:p>
          <a:p>
            <a:pPr lvl="2"/>
            <a:r>
              <a:rPr lang="bg-BG" sz="3400" dirty="0"/>
              <a:t>Заявки</a:t>
            </a:r>
          </a:p>
          <a:p>
            <a:pPr lvl="2"/>
            <a:r>
              <a:rPr lang="bg-BG" sz="3400" dirty="0"/>
              <a:t>Отчети </a:t>
            </a:r>
          </a:p>
          <a:p>
            <a:pPr lvl="2"/>
            <a:r>
              <a:rPr lang="bg-BG" sz="3400" dirty="0"/>
              <a:t>Формуляри</a:t>
            </a:r>
          </a:p>
          <a:p>
            <a:pPr lvl="2"/>
            <a:r>
              <a:rPr lang="bg-BG" sz="3400" dirty="0"/>
              <a:t>И др.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82D1C9-1C3D-D45B-5274-8A21AF0A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MS Access?</a:t>
            </a:r>
          </a:p>
        </p:txBody>
      </p:sp>
      <p:pic>
        <p:nvPicPr>
          <p:cNvPr id="5" name="Picture 2" descr="Access: Working with Tables">
            <a:extLst>
              <a:ext uri="{FF2B5EF4-FFF2-40B4-BE49-F238E27FC236}">
                <a16:creationId xmlns:a16="http://schemas.microsoft.com/office/drawing/2014/main" id="{01DB5ED8-EF17-B90D-1148-58E8B3ACC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242" y="1404000"/>
            <a:ext cx="7579438" cy="522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437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15BAFC-4914-B5B7-A35F-93F72D92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7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B2972-968C-F528-49CF-F67BF579E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2467"/>
            <a:ext cx="5372850" cy="43535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841FE4-8876-8679-486B-14412DBBE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432" y="1742467"/>
            <a:ext cx="5315692" cy="43249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374325BB-74CC-4CFC-C439-90E67E4E6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519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3F4D6-E31E-D7CF-AF02-E161B68389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таблици</a:t>
            </a:r>
            <a:r>
              <a:rPr lang="ru-RU" dirty="0"/>
              <a:t> за </a:t>
            </a:r>
            <a:r>
              <a:rPr lang="ru-RU" dirty="0" err="1"/>
              <a:t>импортиране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В диалоговия прозорец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ru-RU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/>
              <a:t>под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ru-RU" dirty="0"/>
              <a:t> изберете </a:t>
            </a:r>
            <a:r>
              <a:rPr lang="ru-RU" b="1" dirty="0">
                <a:solidFill>
                  <a:schemeClr val="bg1"/>
                </a:solidFill>
              </a:rPr>
              <a:t>всяка таблица</a:t>
            </a:r>
            <a:r>
              <a:rPr lang="ru-RU" dirty="0"/>
              <a:t>, която искате да импортирате</a:t>
            </a:r>
            <a:endParaRPr lang="en-US" dirty="0"/>
          </a:p>
          <a:p>
            <a:pPr lvl="2"/>
            <a:r>
              <a:rPr lang="bg-BG" dirty="0"/>
              <a:t>Н</a:t>
            </a:r>
            <a:r>
              <a:rPr lang="ru-RU" dirty="0"/>
              <a:t>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1EB894-C240-74F0-0174-DACA705F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8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BF27C7C-47B1-88ED-46B6-CF2E1C19C4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pic>
        <p:nvPicPr>
          <p:cNvPr id="1028" name="Picture 4" descr="Data, import, information, table icon - Download on Iconfinder">
            <a:extLst>
              <a:ext uri="{FF2B5EF4-FFF2-40B4-BE49-F238E27FC236}">
                <a16:creationId xmlns:a16="http://schemas.microsoft.com/office/drawing/2014/main" id="{A4953463-59CD-FAFA-9158-EEE00AE4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00" y="3429000"/>
            <a:ext cx="3195000" cy="319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94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540935"/>
            <a:ext cx="9051235" cy="539326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Access</a:t>
            </a:r>
            <a:r>
              <a:rPr lang="bg-BG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4000" b="1" dirty="0"/>
              <a:t>== СУБД с интуитивен интерфейс</a:t>
            </a:r>
            <a:endParaRPr lang="en-US" sz="4000" b="1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ru-RU" sz="3600" b="1" dirty="0">
                <a:solidFill>
                  <a:schemeClr val="bg2"/>
                </a:solidFill>
              </a:rPr>
              <a:t>Мощни инструменти за </a:t>
            </a:r>
            <a:r>
              <a:rPr lang="ru-RU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съхранение</a:t>
            </a:r>
            <a:r>
              <a:rPr lang="ru-RU" sz="3600" b="1" dirty="0">
                <a:solidFill>
                  <a:schemeClr val="bg2"/>
                </a:solidFill>
              </a:rPr>
              <a:t>, </a:t>
            </a:r>
            <a:r>
              <a:rPr lang="ru-RU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управление</a:t>
            </a:r>
            <a:r>
              <a:rPr lang="ru-RU" sz="3600" b="1" dirty="0">
                <a:solidFill>
                  <a:schemeClr val="bg2"/>
                </a:solidFill>
              </a:rPr>
              <a:t> и </a:t>
            </a:r>
            <a:r>
              <a:rPr lang="ru-RU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</a:t>
            </a:r>
            <a:r>
              <a:rPr lang="ru-RU" sz="3600" b="1" dirty="0">
                <a:solidFill>
                  <a:schemeClr val="bg2"/>
                </a:solidFill>
              </a:rPr>
              <a:t> на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Импортиране</a:t>
            </a:r>
            <a:r>
              <a:rPr lang="ru-RU" sz="4000" b="1" dirty="0">
                <a:solidFill>
                  <a:schemeClr val="bg2"/>
                </a:solidFill>
              </a:rPr>
              <a:t> на </a:t>
            </a:r>
            <a:r>
              <a:rPr lang="ru-RU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външни</a:t>
            </a:r>
            <a:r>
              <a:rPr lang="ru-RU" sz="4000" b="1" dirty="0">
                <a:solidFill>
                  <a:schemeClr val="bg2"/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Excel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Server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E055E2-4900-665F-E74D-E116BB627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83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897463E4-B183-E195-0D26-F2C348C99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1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Система за управление на бази данни (</a:t>
            </a:r>
            <a:r>
              <a:rPr lang="bg-BG" b="1" dirty="0">
                <a:solidFill>
                  <a:schemeClr val="bg1"/>
                </a:solidFill>
              </a:rPr>
              <a:t>СУБД</a:t>
            </a:r>
            <a:r>
              <a:rPr lang="bg-BG" dirty="0"/>
              <a:t>) от Microsoft </a:t>
            </a:r>
          </a:p>
          <a:p>
            <a:pPr lvl="1"/>
            <a:r>
              <a:rPr lang="ru-RU" dirty="0"/>
              <a:t>Предоставя мощни </a:t>
            </a:r>
            <a:r>
              <a:rPr lang="ru-RU" b="1" dirty="0">
                <a:solidFill>
                  <a:schemeClr val="bg1"/>
                </a:solidFill>
              </a:rPr>
              <a:t>инструменти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съхранение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анализ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Л</a:t>
            </a:r>
            <a:r>
              <a:rPr lang="ru-RU" dirty="0"/>
              <a:t>есно създаване на </a:t>
            </a:r>
            <a:r>
              <a:rPr lang="ru-RU" b="1" dirty="0">
                <a:solidFill>
                  <a:schemeClr val="bg1"/>
                </a:solidFill>
              </a:rPr>
              <a:t>бази данни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отчети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Интуитивен</a:t>
            </a:r>
            <a:r>
              <a:rPr lang="ru-RU" dirty="0"/>
              <a:t> потребителски интерфейс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Интеграция</a:t>
            </a:r>
            <a:r>
              <a:rPr lang="ru-RU" dirty="0"/>
              <a:t> с други </a:t>
            </a:r>
            <a:r>
              <a:rPr lang="ru-RU" b="1" dirty="0">
                <a:solidFill>
                  <a:schemeClr val="bg1"/>
                </a:solidFill>
              </a:rPr>
              <a:t>Microsoft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продукти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</a:t>
            </a:r>
            <a:r>
              <a:rPr lang="bg-BG" dirty="0"/>
              <a:t>и др.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Част от Microsoft Office пакета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MS Access?</a:t>
            </a:r>
          </a:p>
        </p:txBody>
      </p:sp>
      <p:pic>
        <p:nvPicPr>
          <p:cNvPr id="65538" name="Picture 2" descr="What Is Microsoft Access And How To Use It? [review, 45% O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6000" y="4059000"/>
            <a:ext cx="2209800" cy="22098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313EAB0-93C8-35FC-17AB-FC39063E4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342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986000" y="1196125"/>
            <a:ext cx="3999010" cy="5528766"/>
          </a:xfrm>
        </p:spPr>
        <p:txBody>
          <a:bodyPr/>
          <a:lstStyle/>
          <a:p>
            <a:pPr>
              <a:buClr>
                <a:srgbClr val="224464"/>
              </a:buClr>
            </a:pPr>
            <a:r>
              <a:rPr lang="en-US" b="1" dirty="0">
                <a:solidFill>
                  <a:schemeClr val="bg1"/>
                </a:solidFill>
              </a:rPr>
              <a:t>MS </a:t>
            </a:r>
            <a:r>
              <a:rPr lang="ru-RU" b="1" dirty="0">
                <a:solidFill>
                  <a:schemeClr val="bg1"/>
                </a:solidFill>
              </a:rPr>
              <a:t>Access </a:t>
            </a:r>
            <a:r>
              <a:rPr lang="ru-RU" dirty="0"/>
              <a:t>предоставя лесен и мощен начин за </a:t>
            </a:r>
            <a:r>
              <a:rPr lang="ru-RU" b="1" dirty="0"/>
              <a:t>работа с таблици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в </a:t>
            </a:r>
            <a:r>
              <a:rPr lang="en-US" dirty="0"/>
              <a:t>MS Access</a:t>
            </a:r>
          </a:p>
        </p:txBody>
      </p:sp>
      <p:pic>
        <p:nvPicPr>
          <p:cNvPr id="41986" name="Picture 2" descr="Access: Working with Tab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128" y="1372024"/>
            <a:ext cx="7579438" cy="52200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134AC107-2322-B6D2-607A-54FB1FF05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095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9C6C062-83C9-00C5-9924-8005F6168DF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Инсталиране на програмата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E3260E-E79E-AE66-7013-E5D85884F5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Инсталация</a:t>
            </a:r>
            <a:endParaRPr lang="en-US" dirty="0"/>
          </a:p>
        </p:txBody>
      </p:sp>
      <p:pic>
        <p:nvPicPr>
          <p:cNvPr id="7" name="Picture 6" descr="A blue and white logo with a key in the center&#10;&#10;Description automatically generated">
            <a:extLst>
              <a:ext uri="{FF2B5EF4-FFF2-40B4-BE49-F238E27FC236}">
                <a16:creationId xmlns:a16="http://schemas.microsoft.com/office/drawing/2014/main" id="{25794051-1F23-922C-2926-FFFD5739A6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8" t="14065" r="14570" b="14205"/>
          <a:stretch/>
        </p:blipFill>
        <p:spPr>
          <a:xfrm>
            <a:off x="4629757" y="1134000"/>
            <a:ext cx="2932485" cy="297978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7831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5AE485-2435-4A2C-3FE7-867484E978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381A6-9633-A6DC-F9E4-95CDD0DC7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930042" cy="5528766"/>
          </a:xfrm>
        </p:spPr>
        <p:txBody>
          <a:bodyPr/>
          <a:lstStyle/>
          <a:p>
            <a:r>
              <a:rPr lang="bg-BG" dirty="0"/>
              <a:t>Изисква се </a:t>
            </a:r>
            <a:r>
              <a:rPr lang="bg-BG" b="1" dirty="0">
                <a:solidFill>
                  <a:schemeClr val="bg1"/>
                </a:solidFill>
              </a:rPr>
              <a:t>платен акаунт </a:t>
            </a:r>
            <a:r>
              <a:rPr lang="bg-BG" dirty="0"/>
              <a:t>(например от </a:t>
            </a:r>
            <a:r>
              <a:rPr lang="bg-BG" b="1" dirty="0"/>
              <a:t>училище</a:t>
            </a:r>
            <a:r>
              <a:rPr lang="bg-BG" dirty="0"/>
              <a:t>) в </a:t>
            </a:r>
            <a:r>
              <a:rPr lang="en-US" b="1" dirty="0">
                <a:solidFill>
                  <a:schemeClr val="bg1"/>
                </a:solidFill>
              </a:rPr>
              <a:t>Microsoft 365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Office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Влезте в акаунта си: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A10AAD-77A4-EE65-7410-03EA2CDC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MS Access</a:t>
            </a:r>
            <a:r>
              <a:rPr lang="bg-BG" dirty="0"/>
              <a:t> (1)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5E112BD-EF82-204D-EF14-CB3603742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000" y="2214000"/>
            <a:ext cx="5424562" cy="409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19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451BBE-07CA-CD8A-918C-AEC30C3F0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45F43-20C9-2083-32CF-9F5094C8F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Натиснете </a:t>
            </a:r>
            <a:r>
              <a:rPr lang="en-US" dirty="0"/>
              <a:t>[</a:t>
            </a:r>
            <a:r>
              <a:rPr lang="en-US" b="1" dirty="0"/>
              <a:t>Install apps</a:t>
            </a:r>
            <a:r>
              <a:rPr lang="en-US" dirty="0"/>
              <a:t>] -&gt; </a:t>
            </a:r>
            <a:r>
              <a:rPr lang="en-US" b="1" dirty="0"/>
              <a:t>Microsoft 365 apps</a:t>
            </a:r>
            <a:endParaRPr lang="bg-BG" b="1" dirty="0"/>
          </a:p>
          <a:p>
            <a:r>
              <a:rPr lang="bg-BG" dirty="0"/>
              <a:t>Следвайте </a:t>
            </a:r>
            <a:r>
              <a:rPr lang="bg-BG" b="1" dirty="0">
                <a:solidFill>
                  <a:schemeClr val="bg1"/>
                </a:solidFill>
              </a:rPr>
              <a:t>стъпките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инсталация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1DF142-959E-5E61-B324-ACE4BFAF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MS Access</a:t>
            </a:r>
            <a:r>
              <a:rPr lang="bg-BG" dirty="0"/>
              <a:t> (2)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5AD31C-35A2-CDE2-BF6C-CBD0AE110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02" y="2799000"/>
            <a:ext cx="5468498" cy="33689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1B6ADDD-F6B8-699B-D022-5C3897E6B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000" y="2799001"/>
            <a:ext cx="5592645" cy="33689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009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4064</TotalTime>
  <Words>1622</Words>
  <Application>Microsoft Office PowerPoint</Application>
  <PresentationFormat>Widescreen</PresentationFormat>
  <Paragraphs>256</Paragraphs>
  <Slides>44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Segoe UI</vt:lpstr>
      <vt:lpstr>Wingdings</vt:lpstr>
      <vt:lpstr>SoftUni</vt:lpstr>
      <vt:lpstr>Работа с MS Access</vt:lpstr>
      <vt:lpstr>Съдържание</vt:lpstr>
      <vt:lpstr>Същност и употреба</vt:lpstr>
      <vt:lpstr>Какво е MS Access?</vt:lpstr>
      <vt:lpstr>Какво е MS Access?</vt:lpstr>
      <vt:lpstr>Таблици в MS Access</vt:lpstr>
      <vt:lpstr>Инсталация</vt:lpstr>
      <vt:lpstr>Инсталация на MS Access (1)</vt:lpstr>
      <vt:lpstr>Инсталация на MS Access (2)</vt:lpstr>
      <vt:lpstr>Инсталация на MS Access – Различен Подход</vt:lpstr>
      <vt:lpstr>Създаване на таблици и  попълване на данни</vt:lpstr>
      <vt:lpstr>Създаване на база данни (1)</vt:lpstr>
      <vt:lpstr>Създаване на база данни (2)</vt:lpstr>
      <vt:lpstr>Създаване на таблици (2)</vt:lpstr>
      <vt:lpstr>Данни в таблиците</vt:lpstr>
      <vt:lpstr>Попълване на данни в таблица (1)</vt:lpstr>
      <vt:lpstr>Попълване на данни в таблица (1)</vt:lpstr>
      <vt:lpstr>Създаване на типизирана колона в таблица</vt:lpstr>
      <vt:lpstr>Попълване на данни в таблица (2)</vt:lpstr>
      <vt:lpstr>Свързване на таблици с падащ списък</vt:lpstr>
      <vt:lpstr>Връзка между таблици (1)</vt:lpstr>
      <vt:lpstr>Връзка между таблици (2)</vt:lpstr>
      <vt:lpstr>Връзка между таблици (3)</vt:lpstr>
      <vt:lpstr>Импортиране на външни данни</vt:lpstr>
      <vt:lpstr>Импортиране на данни (1)</vt:lpstr>
      <vt:lpstr>Импортиране на данни (2)</vt:lpstr>
      <vt:lpstr>Създаване на таблица чрез импортиране</vt:lpstr>
      <vt:lpstr>Импортиране на данни от Excel (1)</vt:lpstr>
      <vt:lpstr>Импортиране на данни от Excel (2)</vt:lpstr>
      <vt:lpstr>Импортиране на данни от Excel (2)</vt:lpstr>
      <vt:lpstr>Импортиране на данни от Excel (3)</vt:lpstr>
      <vt:lpstr>Импортиране на данни от Excel (4)</vt:lpstr>
      <vt:lpstr>Импортиране на данни от Excel (5)</vt:lpstr>
      <vt:lpstr>Импортиране на данни от SQL Server (1)</vt:lpstr>
      <vt:lpstr>Импортиране на данни от SQL Server (2)</vt:lpstr>
      <vt:lpstr>Импортиране на данни от SQL Server (3)</vt:lpstr>
      <vt:lpstr>Импортиране на данни от SQL Server (4)</vt:lpstr>
      <vt:lpstr>Импортиране на данни от SQL Server (5)</vt:lpstr>
      <vt:lpstr>Импортиране на данни от SQL Server (6)</vt:lpstr>
      <vt:lpstr>Импортиране на данни от SQL Server (7)</vt:lpstr>
      <vt:lpstr>Импортиране на данни от SQL Server (8)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124</cp:revision>
  <dcterms:created xsi:type="dcterms:W3CDTF">2018-05-23T13:08:44Z</dcterms:created>
  <dcterms:modified xsi:type="dcterms:W3CDTF">2024-04-16T20:06:49Z</dcterms:modified>
  <cp:category>computer programming;programming;software development;software engineering</cp:category>
</cp:coreProperties>
</file>