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627" r:id="rId2"/>
    <p:sldId id="298" r:id="rId3"/>
    <p:sldId id="504" r:id="rId4"/>
    <p:sldId id="524" r:id="rId5"/>
    <p:sldId id="525" r:id="rId6"/>
    <p:sldId id="544" r:id="rId7"/>
    <p:sldId id="548" r:id="rId8"/>
    <p:sldId id="549" r:id="rId9"/>
    <p:sldId id="550" r:id="rId10"/>
    <p:sldId id="492" r:id="rId11"/>
    <p:sldId id="554" r:id="rId12"/>
    <p:sldId id="553" r:id="rId13"/>
    <p:sldId id="555" r:id="rId14"/>
    <p:sldId id="305" r:id="rId15"/>
    <p:sldId id="343" r:id="rId16"/>
    <p:sldId id="556" r:id="rId17"/>
    <p:sldId id="5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9ABE757-20CC-403A-8648-0CA36B7EBAE8}">
          <p14:sldIdLst>
            <p14:sldId id="627"/>
            <p14:sldId id="298"/>
          </p14:sldIdLst>
        </p14:section>
        <p14:section name="Инстанциране на клас" id="{46576661-805B-43E9-AFDD-FF7D9ED403C5}">
          <p14:sldIdLst>
            <p14:sldId id="504"/>
            <p14:sldId id="524"/>
            <p14:sldId id="525"/>
          </p14:sldIdLst>
        </p14:section>
        <p14:section name="Множество конструктори" id="{637C81D4-FD55-4EAF-B936-518ECA72CC53}">
          <p14:sldIdLst>
            <p14:sldId id="544"/>
            <p14:sldId id="548"/>
            <p14:sldId id="549"/>
          </p14:sldIdLst>
        </p14:section>
        <p14:section name="Списъци от обекти" id="{9CDE35B0-65B6-4E8C-8AED-0BFC80F33973}">
          <p14:sldIdLst>
            <p14:sldId id="550"/>
            <p14:sldId id="492"/>
            <p14:sldId id="554"/>
            <p14:sldId id="553"/>
            <p14:sldId id="555"/>
            <p14:sldId id="305"/>
          </p14:sldIdLst>
        </p14:section>
        <p14:section name="Обобщение" id="{57701A11-800D-4253-BBA1-84662227C9A3}">
          <p14:sldIdLst>
            <p14:sldId id="343"/>
            <p14:sldId id="556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117" d="100"/>
          <a:sy n="117" d="100"/>
        </p:scale>
        <p:origin x="176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2.10.23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B8A355C-57E8-DB71-7D41-7251648D61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8061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94C3349-167D-4EF9-D85C-7970C95910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2475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E79AE81-7498-036B-E303-64D7165517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661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63DD007-1527-50B4-2469-AB35357885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1977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ABE2C6A-96D0-DD00-B313-903B082E2A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981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E06057-571B-C28C-7E2A-F13E1E4D81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120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79299F-82DC-9262-C2F1-C5639301AA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7533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24D8C2A-FD12-322B-8C21-BA4FB458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3755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669A2F0-52D9-29D7-AA09-3BF014C739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33117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319C8A1-033D-ADFC-071E-6879CB6374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313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56C950-FDDF-656E-DC8D-54B36799AB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57443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604E1B8-D6A4-7795-3F24-686D2659FB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50245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95DDB6-4583-FE92-7C96-3355DCEFAC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42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Класове, обекти и списъци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Picture 2" descr="https://miro.medium.com/max/630/0*sJcCz-q5pIZbgmsK.png">
            <a:extLst>
              <a:ext uri="{FF2B5EF4-FFF2-40B4-BE49-F238E27FC236}">
                <a16:creationId xmlns:a16="http://schemas.microsoft.com/office/drawing/2014/main" id="{F4DABAB0-653F-1C88-401A-B1F47EEBF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16" y="2576912"/>
            <a:ext cx="3465000" cy="24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86D22C-6CEB-7D50-2BF7-5D3640609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Множество конструктори, списъци от обекти</a:t>
            </a:r>
          </a:p>
        </p:txBody>
      </p:sp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от обекти: </a:t>
            </a:r>
            <a:r>
              <a:rPr lang="en-US" dirty="0"/>
              <a:t>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54000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: </a:t>
            </a:r>
            <a:r>
              <a:rPr lang="bg-BG" dirty="0"/>
              <a:t>списък от обекти от даден тип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51236" y="1674000"/>
            <a:ext cx="9209764" cy="4921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using System.Collections.Generic;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9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Създаване на списък от стрингове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List&lt;string&gt;</a:t>
            </a:r>
            <a:r>
              <a:rPr lang="en-US" sz="2400" dirty="0">
                <a:solidFill>
                  <a:schemeClr val="tx1"/>
                </a:solidFill>
              </a:rPr>
              <a:t> names = </a:t>
            </a:r>
            <a:r>
              <a:rPr lang="en-US" sz="2400" dirty="0">
                <a:solidFill>
                  <a:schemeClr val="bg1"/>
                </a:solidFill>
              </a:rPr>
              <a:t>new List&lt;string&gt;()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Добавяне на няколко елемента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"Peter"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     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"Maria"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"George"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елементите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foreach (var name in names)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Console.WriteLine(name);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0F4B57-29E4-6E07-96AD-58068133AC9F}"/>
              </a:ext>
            </a:extLst>
          </p:cNvPr>
          <p:cNvGrpSpPr/>
          <p:nvPr/>
        </p:nvGrpSpPr>
        <p:grpSpPr>
          <a:xfrm>
            <a:off x="7131000" y="3609000"/>
            <a:ext cx="3997382" cy="1417732"/>
            <a:chOff x="3503612" y="2523255"/>
            <a:chExt cx="2338654" cy="14913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B31024-5146-C64A-D296-A83DF95F7971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tx1"/>
                  </a:solidFill>
                </a:rPr>
                <a:t>Peter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F2F755-1C4B-BA0F-1464-B08A8CA56F6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chemeClr val="tx1"/>
                  </a:solidFill>
                </a:rPr>
                <a:t>Maria</a:t>
              </a:r>
              <a:endParaRPr lang="en-US" sz="2799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028A8-BDE7-F05D-B0DA-2DB45FA552DF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chemeClr val="tx1"/>
                  </a:solidFill>
                </a:rPr>
                <a:t>George</a:t>
              </a:r>
              <a:endParaRPr lang="en-US" sz="2799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FA5C9-180D-090F-9CD4-9E08E1B6F1BF}"/>
                </a:ext>
              </a:extLst>
            </p:cNvPr>
            <p:cNvSpPr txBox="1"/>
            <p:nvPr/>
          </p:nvSpPr>
          <p:spPr>
            <a:xfrm>
              <a:off x="3752227" y="252325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0</a:t>
              </a:r>
              <a:endParaRPr lang="en-US" sz="2999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7ACBCE-5718-E69C-CB09-33A3835CE87F}"/>
                </a:ext>
              </a:extLst>
            </p:cNvPr>
            <p:cNvSpPr txBox="1"/>
            <p:nvPr/>
          </p:nvSpPr>
          <p:spPr>
            <a:xfrm>
              <a:off x="4497750" y="2538679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1</a:t>
              </a:r>
              <a:endParaRPr lang="en-US" sz="2999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CB8C3C-461C-77A0-8264-FA3D2CACF5F8}"/>
                </a:ext>
              </a:extLst>
            </p:cNvPr>
            <p:cNvSpPr txBox="1"/>
            <p:nvPr/>
          </p:nvSpPr>
          <p:spPr>
            <a:xfrm>
              <a:off x="5264895" y="2523255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2</a:t>
              </a:r>
              <a:endParaRPr lang="en-US" sz="2999" dirty="0"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7DBE6E53-F465-DB7B-CE75-65D47DE0D9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Отпечатване на списъка 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Отпечатване на списъка със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Отпечатване на списък на конзолата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90964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И</a:t>
            </a:r>
            <a:r>
              <a:rPr lang="bg-BG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зход</a:t>
            </a:r>
            <a:r>
              <a:rPr lang="en-US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129" y="279000"/>
            <a:ext cx="2866278" cy="2113999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101B144-8F8A-35D5-F0B2-7D60A275D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77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Примери: Списък от правоъгълници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539000"/>
            <a:ext cx="11153318" cy="486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Създаване на списък с правоъгълници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List&lt;Rectangle&gt;</a:t>
            </a:r>
            <a:r>
              <a:rPr lang="en-US" sz="2400" dirty="0">
                <a:solidFill>
                  <a:schemeClr val="tx1"/>
                </a:solidFill>
              </a:rPr>
              <a:t> rects = </a:t>
            </a:r>
            <a:r>
              <a:rPr lang="en-US" sz="2400" dirty="0">
                <a:solidFill>
                  <a:schemeClr val="bg1"/>
                </a:solidFill>
              </a:rPr>
              <a:t>new List&lt;Rectangle&gt;()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Добавяне на елементи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Rectangle(5, 3, "white")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Rectangle(12, 8, "blue")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Rectangle(6, 15, "red")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правоъгълниците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foreach (var r in rects)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Console.WriteLine($"Rect({r.width},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{r.height},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{r.color})");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07938BB-9E8F-F712-B7BA-72ED33F846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85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Примери: Списък от правоъгълници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374967"/>
            <a:ext cx="11153318" cy="52040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Премахване</a:t>
            </a:r>
            <a:r>
              <a:rPr lang="en-US" sz="2400" i="1" dirty="0">
                <a:solidFill>
                  <a:schemeClr val="accent2"/>
                </a:solidFill>
              </a:rPr>
              <a:t> / </a:t>
            </a:r>
            <a:r>
              <a:rPr lang="bg-BG" sz="2400" i="1" dirty="0">
                <a:solidFill>
                  <a:schemeClr val="accent2"/>
                </a:solidFill>
              </a:rPr>
              <a:t>вмъкване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bg-BG" sz="2400" i="1" dirty="0">
                <a:solidFill>
                  <a:schemeClr val="accent2"/>
                </a:solidFill>
              </a:rPr>
              <a:t>на няколко елемента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RemoveAt(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Insert(</a:t>
            </a:r>
            <a:r>
              <a:rPr lang="en-US" sz="2400" dirty="0">
                <a:solidFill>
                  <a:schemeClr val="tx1"/>
                </a:solidFill>
              </a:rPr>
              <a:t>0, new Rectangle(30, 20, "green")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правоъгълниците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0; i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rects.Count; i++)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Console.WriteLine($"Rect #{i}:"):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Width: {rects[i].width}");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Height: {rects[i].height}");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Color: {rects[i].color}");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440AAA1-8720-2009-7EA7-12FF76CB3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18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Сортиране на списък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1" y="1277060"/>
            <a:ext cx="11263337" cy="5378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class Person</a:t>
            </a:r>
            <a:br>
              <a:rPr lang="en-US" sz="2600" noProof="1"/>
            </a:b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 public string Name { get; set; }</a:t>
            </a:r>
            <a:br>
              <a:rPr lang="en-US" sz="2600" noProof="1"/>
            </a:br>
            <a:r>
              <a:rPr lang="en-US" sz="2600" noProof="1"/>
              <a:t>   public int Age { get; set; }</a:t>
            </a:r>
            <a:br>
              <a:rPr lang="en-US" sz="2600" noProof="1"/>
            </a:b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people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{Name="Peter", Age=17});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{Name="Maria", Age=15});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{Name="Steve", Age=11});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sortedPeople = people.</a:t>
            </a:r>
            <a:r>
              <a:rPr lang="en-US" sz="2600" noProof="1">
                <a:solidFill>
                  <a:schemeClr val="bg1"/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 =&gt; p.Age</a:t>
            </a:r>
            <a:r>
              <a:rPr lang="en-US" sz="2600" noProof="1"/>
              <a:t>).ToList();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>
                <a:solidFill>
                  <a:schemeClr val="accent2"/>
                </a:solidFill>
              </a:rPr>
              <a:t>// TODO: </a:t>
            </a:r>
            <a:r>
              <a:rPr lang="bg-BG" sz="2600" noProof="1">
                <a:solidFill>
                  <a:schemeClr val="accent2"/>
                </a:solidFill>
              </a:rPr>
              <a:t>Отпечатайте списъка</a:t>
            </a:r>
            <a:r>
              <a:rPr lang="en-US" sz="2600" noProof="1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D49E58-CC17-3E52-D4D7-B8EFF52A0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815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53276"/>
            <a:ext cx="10725084" cy="485372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При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инстанцииране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на класа се създава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референция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към обекта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Един клас може да има </a:t>
            </a:r>
            <a:r>
              <a:rPr lang="bg-BG" sz="3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множество конструктори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Списъци: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на списъци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премахване</a:t>
            </a:r>
            <a:r>
              <a:rPr lang="bg-BG" sz="3600" dirty="0">
                <a:solidFill>
                  <a:schemeClr val="bg2"/>
                </a:solidFill>
              </a:rPr>
              <a:t> на елементи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Сортиране</a:t>
            </a:r>
            <a:r>
              <a:rPr lang="bg-BG" sz="3600" dirty="0">
                <a:solidFill>
                  <a:schemeClr val="bg2"/>
                </a:solidFill>
              </a:rPr>
              <a:t> и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отпечатване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на списъци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958285F-25E3-4E97-0C82-B0149AF563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1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A108B387-A986-388D-C046-89E5B1805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84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11389234" cy="5207396"/>
          </a:xfrm>
        </p:spPr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͏</a:t>
            </a:r>
            <a:r>
              <a:rPr lang="bg-BG" sz="4000" b="1" dirty="0"/>
              <a:t>Инстанциране</a:t>
            </a:r>
            <a:r>
              <a:rPr lang="bg-BG" sz="4000" dirty="0"/>
              <a:t> на клас и </a:t>
            </a:r>
            <a:r>
              <a:rPr lang="bg-BG" sz="4000" b="1" dirty="0"/>
              <a:t>референция</a:t>
            </a:r>
            <a:r>
              <a:rPr lang="bg-BG" sz="4000" dirty="0"/>
              <a:t> към обект</a:t>
            </a:r>
          </a:p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͏</a:t>
            </a:r>
            <a:r>
              <a:rPr lang="bg-BG" sz="4000" b="1" dirty="0"/>
              <a:t>Множество конструктори </a:t>
            </a:r>
            <a:r>
              <a:rPr lang="bg-BG" sz="4000" dirty="0"/>
              <a:t>и вериги от извиквания на конструктори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͏</a:t>
            </a:r>
            <a:r>
              <a:rPr lang="bg-BG" sz="4000" b="1" dirty="0"/>
              <a:t>Списъци</a:t>
            </a:r>
            <a:r>
              <a:rPr lang="bg-BG" sz="4000" dirty="0"/>
              <a:t> от обекти</a:t>
            </a:r>
            <a:endParaRPr lang="en-GB" sz="4000" dirty="0"/>
          </a:p>
          <a:p>
            <a:pPr marL="860733" lvl="1" indent="-571500">
              <a:buClr>
                <a:schemeClr val="tx1"/>
              </a:buClr>
            </a:pPr>
            <a:r>
              <a:rPr lang="bg-BG" sz="3800" b="1" dirty="0"/>
              <a:t>Създаване</a:t>
            </a:r>
            <a:r>
              <a:rPr lang="bg-BG" sz="3800" dirty="0"/>
              <a:t> на списък</a:t>
            </a:r>
          </a:p>
          <a:p>
            <a:pPr marL="860733" lvl="1" indent="-571500">
              <a:buClr>
                <a:schemeClr val="tx1"/>
              </a:buClr>
            </a:pPr>
            <a:r>
              <a:rPr lang="bg-BG" sz="3800" b="1" dirty="0"/>
              <a:t>Добавяне</a:t>
            </a:r>
            <a:r>
              <a:rPr lang="bg-BG" sz="3800" dirty="0"/>
              <a:t> и </a:t>
            </a:r>
            <a:r>
              <a:rPr lang="bg-BG" sz="3800" b="1" dirty="0"/>
              <a:t>премахване</a:t>
            </a:r>
            <a:r>
              <a:rPr lang="bg-BG" sz="3800" dirty="0"/>
              <a:t> на елементи</a:t>
            </a:r>
          </a:p>
          <a:p>
            <a:pPr marL="860733" lvl="1" indent="-571500">
              <a:buClr>
                <a:schemeClr val="tx1"/>
              </a:buClr>
            </a:pPr>
            <a:r>
              <a:rPr lang="bg-BG" sz="3800" b="1" dirty="0"/>
              <a:t>Сортиране</a:t>
            </a:r>
            <a:r>
              <a:rPr lang="bg-BG" sz="3800" dirty="0"/>
              <a:t> и </a:t>
            </a:r>
            <a:r>
              <a:rPr lang="bg-BG" sz="3800" b="1" dirty="0"/>
              <a:t>отпечатване</a:t>
            </a:r>
            <a:r>
              <a:rPr lang="bg-BG" sz="3800" dirty="0"/>
              <a:t> на списък</a:t>
            </a:r>
            <a:endParaRPr lang="en-US" sz="3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E924AFD-670F-738A-96B0-CD5AC48595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7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38FF6A7-CF57-EF1C-CA7F-C2D9109BD4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1201111-82F2-3C78-F8B2-7E0B258E51D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Инстанциране на клас</a:t>
            </a:r>
          </a:p>
        </p:txBody>
      </p:sp>
    </p:spTree>
    <p:extLst>
      <p:ext uri="{BB962C8B-B14F-4D97-AF65-F5344CB8AC3E}">
        <p14:creationId xmlns:p14="http://schemas.microsoft.com/office/powerpoint/2010/main" val="372182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089000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При всяко инстанциране на класа се създава </a:t>
            </a:r>
            <a:r>
              <a:rPr lang="bg-BG" sz="3200" b="1" dirty="0">
                <a:solidFill>
                  <a:schemeClr val="bg1"/>
                </a:solidFill>
              </a:rPr>
              <a:t>референция</a:t>
            </a:r>
            <a:r>
              <a:rPr lang="bg-BG" sz="3200" dirty="0"/>
              <a:t> към обекта.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4291" y="2213056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11000" y="5587910"/>
            <a:ext cx="3736200" cy="919090"/>
          </a:xfrm>
          <a:prstGeom prst="wedgeRoundRectCallout">
            <a:avLst>
              <a:gd name="adj1" fmla="val -62717"/>
              <a:gd name="adj2" fmla="val -61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Променливата пази </a:t>
            </a:r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референция</a:t>
            </a:r>
            <a:r>
              <a:rPr lang="bg-BG" sz="2399" b="1" dirty="0">
                <a:solidFill>
                  <a:schemeClr val="bg2"/>
                </a:solidFill>
              </a:rPr>
              <a:t> към обекта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808896" y="3441310"/>
            <a:ext cx="349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Създаване на обект с ключовата дума </a:t>
            </a:r>
            <a:r>
              <a:rPr lang="en-US" sz="2399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bg-BG" sz="2399" b="1" dirty="0">
                <a:solidFill>
                  <a:schemeClr val="bg2"/>
                </a:solidFill>
              </a:rPr>
              <a:t>.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8385AAA-1590-509B-7739-BDEA1645D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444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Декларирането на променлива създава </a:t>
            </a:r>
            <a:r>
              <a:rPr lang="bg-BG" sz="3200" b="1" dirty="0">
                <a:solidFill>
                  <a:schemeClr val="bg1"/>
                </a:solidFill>
              </a:rPr>
              <a:t>референция</a:t>
            </a:r>
            <a:r>
              <a:rPr lang="en-GB" sz="3200" dirty="0"/>
              <a:t> </a:t>
            </a:r>
            <a:r>
              <a:rPr lang="bg-BG" sz="3200" dirty="0"/>
              <a:t>в стека</a:t>
            </a:r>
            <a:endParaRPr lang="en-GB" sz="3200" dirty="0"/>
          </a:p>
          <a:p>
            <a:r>
              <a:rPr lang="bg-BG" sz="3200" dirty="0"/>
              <a:t>Ключовата дума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sz="3200" dirty="0"/>
              <a:t> </a:t>
            </a:r>
            <a:r>
              <a:rPr lang="bg-BG" sz="3200" dirty="0"/>
              <a:t>заделя място</a:t>
            </a:r>
            <a:r>
              <a:rPr lang="en-GB" sz="3200" dirty="0"/>
              <a:t> </a:t>
            </a:r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динамичната памет </a:t>
            </a: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heap</a:t>
            </a:r>
            <a:r>
              <a:rPr lang="en-US" sz="3200" dirty="0"/>
              <a:t>)</a:t>
            </a:r>
            <a:endParaRPr lang="en-GB" sz="3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267497" y="3114041"/>
            <a:ext cx="7657005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firstRect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tx1"/>
                </a:solidFill>
              </a:rPr>
              <a:t>=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new</a:t>
            </a:r>
            <a:r>
              <a:rPr lang="en-US" sz="25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>
                <a:solidFill>
                  <a:schemeClr val="tx1"/>
                </a:solidFill>
              </a:rPr>
              <a:t>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282204" y="4055318"/>
            <a:ext cx="7627590" cy="2451682"/>
            <a:chOff x="720662" y="3505199"/>
            <a:chExt cx="6014166" cy="20559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2055414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Heap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199"/>
              <a:ext cx="3007412" cy="2055945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Stack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827285" y="4149121"/>
              <a:ext cx="5574933" cy="1231526"/>
              <a:chOff x="5972435" y="1938829"/>
              <a:chExt cx="5574933" cy="12315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407653"/>
                <a:ext cx="1952991" cy="76270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99" b="1" noProof="1">
                    <a:solidFill>
                      <a:srgbClr val="FFFFFF"/>
                    </a:solidFill>
                  </a:rPr>
                  <a:t>firstRect</a:t>
                </a:r>
              </a:p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972435" y="1938829"/>
                <a:ext cx="1120395" cy="5064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b="1" dirty="0"/>
                  <a:t>object</a:t>
                </a:r>
                <a:endParaRPr lang="en-US" sz="2399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407650"/>
                <a:ext cx="1805402" cy="762704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Width = </a:t>
                </a:r>
                <a:r>
                  <a:rPr lang="bg-BG" sz="2399" b="1" dirty="0">
                    <a:solidFill>
                      <a:srgbClr val="FFFFFF"/>
                    </a:solidFill>
                  </a:rPr>
                  <a:t>0</a:t>
                </a:r>
                <a:endParaRPr lang="en-GB" sz="2399" b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2399" b="1" dirty="0">
                    <a:solidFill>
                      <a:srgbClr val="FFFFFF"/>
                    </a:solidFill>
                  </a:rPr>
                  <a:t>Height</a:t>
                </a:r>
                <a:r>
                  <a:rPr lang="en-GB" sz="2399" b="1" dirty="0">
                    <a:solidFill>
                      <a:srgbClr val="FFFFFF"/>
                    </a:solidFill>
                  </a:rPr>
                  <a:t> = 0</a:t>
                </a:r>
                <a:endParaRPr lang="en-US" sz="23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98503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9" b="1" dirty="0"/>
              </a:p>
            </p:txBody>
          </p:sp>
        </p:grp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08F0DB72-8D41-CBBA-9506-D39006F77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48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B60985FD-E0DA-B767-4112-4C8790F5295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Вериги от извиквания на конструктори</a:t>
            </a:r>
            <a:endParaRPr lang="bg-BG" dirty="0"/>
          </a:p>
        </p:txBody>
      </p:sp>
      <p:sp>
        <p:nvSpPr>
          <p:cNvPr id="9" name="Заглавие 8">
            <a:extLst>
              <a:ext uri="{FF2B5EF4-FFF2-40B4-BE49-F238E27FC236}">
                <a16:creationId xmlns:a16="http://schemas.microsoft.com/office/drawing/2014/main" id="{95C30962-4152-ADE3-BB82-997F974C4F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Множество конструктори</a:t>
            </a:r>
          </a:p>
        </p:txBody>
      </p:sp>
    </p:spTree>
    <p:extLst>
      <p:ext uri="{BB962C8B-B14F-4D97-AF65-F5344CB8AC3E}">
        <p14:creationId xmlns:p14="http://schemas.microsoft.com/office/powerpoint/2010/main" val="41120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Един клас може да има </a:t>
            </a:r>
            <a:r>
              <a:rPr lang="bg-BG" sz="3600" b="1" dirty="0">
                <a:solidFill>
                  <a:schemeClr val="bg1"/>
                </a:solidFill>
              </a:rPr>
              <a:t>множество</a:t>
            </a:r>
            <a:r>
              <a:rPr lang="bg-BG" dirty="0"/>
              <a:t> конструктори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конструктори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99556" y="1929854"/>
            <a:ext cx="6904294" cy="4795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Rectangle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"white";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/>
              <a:t> </a:t>
            </a:r>
            <a:r>
              <a:rPr lang="en-US" sz="2499" dirty="0">
                <a:solidFill>
                  <a:schemeClr val="tx1"/>
                </a:solidFill>
              </a:rPr>
              <a:t>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</a:t>
            </a:r>
            <a:r>
              <a:rPr lang="en-US" sz="2499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63757" y="4035814"/>
            <a:ext cx="2789273" cy="1055333"/>
          </a:xfrm>
          <a:prstGeom prst="wedgeRoundRectCallout">
            <a:avLst>
              <a:gd name="adj1" fmla="val -67788"/>
              <a:gd name="adj2" fmla="val 3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97425" y="2414236"/>
            <a:ext cx="3280556" cy="1055298"/>
          </a:xfrm>
          <a:prstGeom prst="wedgeRoundRectCallout">
            <a:avLst>
              <a:gd name="adj1" fmla="val -63721"/>
              <a:gd name="adj2" fmla="val 33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без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BC3BE96-1A53-00D4-DD38-68329A441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48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/>
          <a:lstStyle/>
          <a:p>
            <a:r>
              <a:rPr lang="bg-BG" dirty="0"/>
              <a:t>Единият конструктор може да извика другия (</a:t>
            </a:r>
            <a:r>
              <a:rPr lang="en-US" b="1" dirty="0">
                <a:solidFill>
                  <a:schemeClr val="bg1"/>
                </a:solidFill>
              </a:rPr>
              <a:t>constructor chaining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3721" y="1880501"/>
            <a:ext cx="6924558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int</a:t>
            </a:r>
            <a:r>
              <a:rPr lang="en-US" sz="2499" dirty="0">
                <a:solidFill>
                  <a:schemeClr val="tx1"/>
                </a:solidFill>
              </a:rPr>
              <a:t> age;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dirty="0">
                <a:solidFill>
                  <a:schemeClr val="bg1"/>
                </a:solidFill>
              </a:rPr>
              <a:t>Person()</a:t>
            </a:r>
            <a:r>
              <a:rPr lang="en-US" sz="2499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noProof="1">
                <a:solidFill>
                  <a:schemeClr val="tx1"/>
                </a:solidFill>
              </a:rPr>
              <a:t>    this.age = 18;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Person(string name) : </a:t>
            </a:r>
            <a:r>
              <a:rPr lang="en-US" sz="2499" dirty="0">
                <a:solidFill>
                  <a:schemeClr val="bg1"/>
                </a:solidFill>
              </a:rPr>
              <a:t>this()</a:t>
            </a:r>
            <a:br>
              <a:rPr lang="bg-BG" sz="2499" dirty="0">
                <a:solidFill>
                  <a:schemeClr val="bg1"/>
                </a:solidFill>
              </a:rPr>
            </a:br>
            <a:r>
              <a:rPr lang="bg-BG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this.name =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780301" y="5221622"/>
            <a:ext cx="2895699" cy="1531882"/>
          </a:xfrm>
          <a:prstGeom prst="wedgeRoundRectCallout">
            <a:avLst>
              <a:gd name="adj1" fmla="val -50373"/>
              <a:gd name="adj2" fmla="val -61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Извиква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конструктора по подразбиране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8E92127-BCD9-4A3E-9CA5-631F0490560E}"/>
              </a:ext>
            </a:extLst>
          </p:cNvPr>
          <p:cNvSpPr/>
          <p:nvPr/>
        </p:nvSpPr>
        <p:spPr bwMode="auto">
          <a:xfrm rot="16200000">
            <a:off x="6568379" y="2417057"/>
            <a:ext cx="1484612" cy="2789273"/>
          </a:xfrm>
          <a:prstGeom prst="bentUpArrow">
            <a:avLst>
              <a:gd name="adj1" fmla="val 16393"/>
              <a:gd name="adj2" fmla="val 18379"/>
              <a:gd name="adj3" fmla="val 3360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52913-7F05-0402-99A5-90DD4536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 dirty="0"/>
              <a:t>Множество конструктори (2)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FE13CC93-193B-0C82-7B9A-D3F66689B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67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EC1072B-BEE6-06D3-3A9C-A8275C2C0EA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40CBE4-A1DA-2303-E785-8092EFCFEEA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932731-AA9F-E13C-9C4A-9EC83A657636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FB66DC-4999-60C1-0123-C5CC0CE741EC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4470A4-264A-B287-0B86-BA4A22EE0B6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1C060A-F70B-B760-E5E7-EF8A022C9E61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A047C4-E6F9-5D1F-27CE-E30A4A521899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0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75E931-CBA1-8EDA-E731-85F679CD1A5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1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9F48E8-C099-8E0F-1D5C-93B4F76A7874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2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3302D9-980E-DE98-257A-CC19A08A96BF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3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E2D2D6-7753-2095-7C37-C94ABBC9BA0B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4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</p:grp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95B323C-497F-5726-C70D-505C4EE7CA6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Как да използваме List&lt;</a:t>
            </a:r>
            <a:r>
              <a:rPr lang="ru-RU" dirty="0" err="1"/>
              <a:t>T</a:t>
            </a:r>
            <a:r>
              <a:rPr lang="ru-RU" dirty="0"/>
              <a:t>&gt;?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06B1F1C8-EBFD-0A5F-76F6-69FA73A23D1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Списъци от обекти</a:t>
            </a:r>
          </a:p>
        </p:txBody>
      </p:sp>
    </p:spTree>
    <p:extLst>
      <p:ext uri="{BB962C8B-B14F-4D97-AF65-F5344CB8AC3E}">
        <p14:creationId xmlns:p14="http://schemas.microsoft.com/office/powerpoint/2010/main" val="419428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3844</TotalTime>
  <Words>1200</Words>
  <Application>Microsoft Macintosh PowerPoint</Application>
  <PresentationFormat>Widescreen</PresentationFormat>
  <Paragraphs>206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SoftUni</vt:lpstr>
      <vt:lpstr>Класове, обекти и списъци</vt:lpstr>
      <vt:lpstr>Съдържание</vt:lpstr>
      <vt:lpstr>Инстанциране на клас</vt:lpstr>
      <vt:lpstr>Референция към обекта</vt:lpstr>
      <vt:lpstr>Референция към обекта</vt:lpstr>
      <vt:lpstr>Множество конструктори</vt:lpstr>
      <vt:lpstr>Множество конструктори (1)</vt:lpstr>
      <vt:lpstr>Множество конструктори (2)</vt:lpstr>
      <vt:lpstr>Списъци от обекти</vt:lpstr>
      <vt:lpstr>Списък от обекти: List&lt;T&gt;</vt:lpstr>
      <vt:lpstr>Отпечатване на списък на конзолата</vt:lpstr>
      <vt:lpstr>Примери: Списък от правоъгълници </vt:lpstr>
      <vt:lpstr>Примери: Списък от правоъгълници </vt:lpstr>
      <vt:lpstr>Сортиране на списък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Класове и обекти</dc:title>
  <dc:subject>Модул 1 - ООП</dc:subject>
  <dc:creator>BG-IT-Edu</dc:creator>
  <cp:keywords>C# Advanced; C#; Advanced;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Microsoft Office User</cp:lastModifiedBy>
  <cp:revision>98</cp:revision>
  <dcterms:created xsi:type="dcterms:W3CDTF">2018-05-23T13:08:44Z</dcterms:created>
  <dcterms:modified xsi:type="dcterms:W3CDTF">2023-10-02T09:45:17Z</dcterms:modified>
  <cp:category>programming;education;software engineering;software development</cp:category>
</cp:coreProperties>
</file>