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86" r:id="rId10"/>
    <p:sldId id="504" r:id="rId11"/>
    <p:sldId id="5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Типове данни и формат на представяне на данните" id="{D2AE1720-4FBD-4515-B177-0ED23AEA3E8B}">
          <p14:sldIdLst>
            <p14:sldId id="587"/>
            <p14:sldId id="588"/>
            <p14:sldId id="589"/>
            <p14:sldId id="590"/>
            <p14:sldId id="591"/>
            <p14:sldId id="59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3796" autoAdjust="0"/>
  </p:normalViewPr>
  <p:slideViewPr>
    <p:cSldViewPr showGuides="1">
      <p:cViewPr varScale="1">
        <p:scale>
          <a:sx n="108" d="100"/>
          <a:sy n="108" d="100"/>
        </p:scale>
        <p:origin x="64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Създаване на таблица по модел с данни от различен тип. Формат на представяне на данните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9" name="Picture 5" descr="Spreadsheet Illustration Concept Business Analysis And Analytical Database  Report Financial Accounting Data With Table Number Stock Illustration -  Download Image Now - iStock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8465" r="398" b="8302"/>
          <a:stretch/>
        </p:blipFill>
        <p:spPr bwMode="auto">
          <a:xfrm>
            <a:off x="6392631" y="3029508"/>
            <a:ext cx="5248260" cy="265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Типове </a:t>
            </a:r>
            <a:r>
              <a:rPr lang="bg-BG" dirty="0" smtClean="0"/>
              <a:t>данни и формат на представяне на </a:t>
            </a:r>
            <a:r>
              <a:rPr lang="bg-BG" dirty="0" smtClean="0"/>
              <a:t>данните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͏Типове данни и формат на представяне на </a:t>
            </a:r>
            <a:r>
              <a:rPr lang="bg-BG" dirty="0" smtClean="0"/>
              <a:t>данните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59000"/>
            <a:ext cx="2790000" cy="23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2001594" cy="5528766"/>
          </a:xfrm>
        </p:spPr>
        <p:txBody>
          <a:bodyPr>
            <a:normAutofit fontScale="92500"/>
          </a:bodyPr>
          <a:lstStyle/>
          <a:p>
            <a:r>
              <a:rPr lang="en-US" sz="3500" b="1" dirty="0" smtClean="0"/>
              <a:t>Excel</a:t>
            </a:r>
            <a:r>
              <a:rPr lang="en-US" sz="3500" dirty="0" smtClean="0"/>
              <a:t> </a:t>
            </a:r>
            <a:r>
              <a:rPr lang="bg-BG" dirty="0"/>
              <a:t>разпознава </a:t>
            </a:r>
            <a:r>
              <a:rPr lang="bg-BG" sz="3500" dirty="0" smtClean="0"/>
              <a:t>различните типове данни и ги </a:t>
            </a:r>
            <a:r>
              <a:rPr lang="bg-BG" sz="3500" b="1" dirty="0" smtClean="0"/>
              <a:t>интерпетира</a:t>
            </a:r>
            <a:r>
              <a:rPr lang="bg-BG" sz="3500" dirty="0" smtClean="0"/>
              <a:t> по различен начин, тъй като всеки тип има своите </a:t>
            </a:r>
            <a:r>
              <a:rPr lang="bg-BG" sz="3500" b="1" dirty="0" smtClean="0"/>
              <a:t>особености</a:t>
            </a:r>
          </a:p>
          <a:p>
            <a:r>
              <a:rPr lang="bg-BG" sz="3500" dirty="0" smtClean="0"/>
              <a:t>В програмта има различни </a:t>
            </a:r>
            <a:r>
              <a:rPr lang="bg-BG" sz="3500" b="1" dirty="0" smtClean="0"/>
              <a:t>типове данни </a:t>
            </a:r>
            <a:r>
              <a:rPr lang="bg-BG" sz="3500" dirty="0" smtClean="0"/>
              <a:t>като:</a:t>
            </a:r>
          </a:p>
          <a:p>
            <a:pPr lvl="1"/>
            <a:r>
              <a:rPr lang="bg-BG" sz="3200" b="1" dirty="0" smtClean="0"/>
              <a:t>Текст</a:t>
            </a:r>
          </a:p>
          <a:p>
            <a:pPr lvl="1"/>
            <a:r>
              <a:rPr lang="bg-BG" sz="3200" b="1" dirty="0" smtClean="0"/>
              <a:t>Числа</a:t>
            </a:r>
          </a:p>
          <a:p>
            <a:pPr lvl="1"/>
            <a:r>
              <a:rPr lang="bg-BG" sz="3200" b="1" dirty="0" smtClean="0"/>
              <a:t>Дати</a:t>
            </a:r>
          </a:p>
          <a:p>
            <a:pPr lvl="1"/>
            <a:r>
              <a:rPr lang="bg-BG" sz="3200" b="1" dirty="0"/>
              <a:t>В</a:t>
            </a:r>
            <a:r>
              <a:rPr lang="bg-BG" sz="3200" b="1" dirty="0" smtClean="0"/>
              <a:t>алутни данни </a:t>
            </a:r>
            <a:r>
              <a:rPr lang="bg-BG" sz="3200" dirty="0" smtClean="0"/>
              <a:t>и </a:t>
            </a:r>
            <a:r>
              <a:rPr lang="bg-BG" sz="3200" b="1" dirty="0" smtClean="0"/>
              <a:t>т.н.</a:t>
            </a:r>
          </a:p>
          <a:p>
            <a:r>
              <a:rPr lang="ru-RU" sz="3500" dirty="0"/>
              <a:t>Данни, комбиниращи </a:t>
            </a:r>
            <a:r>
              <a:rPr lang="ru-RU" sz="3500" b="1" dirty="0"/>
              <a:t>букви</a:t>
            </a:r>
            <a:r>
              <a:rPr lang="ru-RU" sz="3500" dirty="0"/>
              <a:t>, </a:t>
            </a:r>
            <a:r>
              <a:rPr lang="ru-RU" sz="3500" b="1" dirty="0" smtClean="0"/>
              <a:t>цифри</a:t>
            </a:r>
            <a:r>
              <a:rPr lang="ru-RU" sz="3500" dirty="0" smtClean="0"/>
              <a:t> и </a:t>
            </a:r>
            <a:r>
              <a:rPr lang="ru-RU" sz="3500" b="1" dirty="0" smtClean="0"/>
              <a:t>др.</a:t>
            </a:r>
            <a:r>
              <a:rPr lang="ru-RU" sz="3500" dirty="0" smtClean="0"/>
              <a:t>, </a:t>
            </a:r>
            <a:r>
              <a:rPr lang="ru-RU" sz="3500" dirty="0"/>
              <a:t>се третират като </a:t>
            </a:r>
            <a:r>
              <a:rPr lang="ru-RU" sz="3500" b="1" dirty="0" smtClean="0"/>
              <a:t>текст</a:t>
            </a:r>
            <a:endParaRPr lang="bg-BG" sz="3500" b="1" dirty="0" smtClean="0"/>
          </a:p>
          <a:p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</a:t>
            </a:r>
            <a:r>
              <a:rPr lang="bg-BG" dirty="0" smtClean="0"/>
              <a:t>данни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000" y="3114000"/>
            <a:ext cx="5108152" cy="23513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6347434" y="4124892"/>
            <a:ext cx="214118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 smtClean="0">
                <a:solidFill>
                  <a:schemeClr val="accent6">
                    <a:lumMod val="10000"/>
                  </a:schemeClr>
                </a:solidFill>
              </a:rPr>
              <a:t>Пъдпъдък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54775" y="4124892"/>
            <a:ext cx="1376906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 smtClean="0">
                <a:solidFill>
                  <a:schemeClr val="accent6">
                    <a:lumMod val="10000"/>
                  </a:schemeClr>
                </a:solidFill>
              </a:rPr>
              <a:t>18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75019" y="4795132"/>
            <a:ext cx="2542150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 smtClean="0">
                <a:solidFill>
                  <a:schemeClr val="accent6">
                    <a:lumMod val="10000"/>
                  </a:schemeClr>
                </a:solidFill>
              </a:rPr>
              <a:t>1.7.2022 г.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56787" y="4779000"/>
            <a:ext cx="232957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 smtClean="0">
                <a:solidFill>
                  <a:schemeClr val="accent6">
                    <a:lumMod val="10000"/>
                  </a:schemeClr>
                </a:solidFill>
              </a:rPr>
              <a:t>100,00 лв.</a:t>
            </a:r>
            <a:endParaRPr lang="en-US" sz="24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8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3373866"/>
            <a:ext cx="4667901" cy="28102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425598" cy="5528766"/>
          </a:xfrm>
        </p:spPr>
        <p:txBody>
          <a:bodyPr/>
          <a:lstStyle/>
          <a:p>
            <a:r>
              <a:rPr lang="bg-BG" dirty="0" smtClean="0"/>
              <a:t>Формата на представяне на различните типове данни се задава от </a:t>
            </a:r>
            <a:r>
              <a:rPr lang="bg-BG" b="1" dirty="0" smtClean="0"/>
              <a:t>падащото меню</a:t>
            </a:r>
            <a:r>
              <a:rPr lang="bg-BG" dirty="0" smtClean="0"/>
              <a:t> на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Number</a:t>
            </a:r>
            <a:r>
              <a:rPr lang="en-US" b="1" dirty="0" smtClean="0"/>
              <a:t> </a:t>
            </a:r>
            <a:r>
              <a:rPr lang="bg-BG" dirty="0" smtClean="0"/>
              <a:t>от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bg-BG" b="1" dirty="0" smtClean="0">
              <a:solidFill>
                <a:schemeClr val="bg1"/>
              </a:solidFill>
            </a:endParaRP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Формат </a:t>
            </a:r>
            <a:r>
              <a:rPr lang="bg-BG" dirty="0"/>
              <a:t>на представяне на данните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667" r="7473" b="-1"/>
          <a:stretch/>
        </p:blipFill>
        <p:spPr>
          <a:xfrm>
            <a:off x="9696000" y="1291733"/>
            <a:ext cx="1800000" cy="54331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3306000" y="4509000"/>
            <a:ext cx="1884186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202,29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696000" y="1989000"/>
            <a:ext cx="1800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696000" y="1558235"/>
            <a:ext cx="1800000" cy="4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696000" y="2451349"/>
            <a:ext cx="1800000" cy="418416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696000" y="286976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696000" y="329944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9696000" y="3723465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696000" y="4177410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696000" y="4641504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9696000" y="5093932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9696000" y="5532967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696000" y="5957202"/>
            <a:ext cx="1800000" cy="4242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11000" y="4509000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202,29 лв.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74957" y="4519059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20.7.1900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16000" y="4556384"/>
            <a:ext cx="3151667" cy="7327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00" b="1" dirty="0" smtClean="0">
                <a:solidFill>
                  <a:schemeClr val="accent6">
                    <a:lumMod val="10000"/>
                  </a:schemeClr>
                </a:solidFill>
              </a:rPr>
              <a:t>20 юли 1900г.</a:t>
            </a:r>
            <a:endParaRPr lang="en-US" sz="31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02240" y="4505054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6:57:36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66197" y="4512946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20229,00%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30154" y="4512946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202 2/7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29523" y="4502887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2,02Е+02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144722" y="4510084"/>
            <a:ext cx="2379186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dirty="0" smtClean="0">
                <a:solidFill>
                  <a:schemeClr val="accent6">
                    <a:lumMod val="10000"/>
                  </a:schemeClr>
                </a:solidFill>
              </a:rPr>
              <a:t>202,29</a:t>
            </a:r>
            <a:endParaRPr lang="en-US" sz="2800" b="1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39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Повече настойки за типа данни и формата им може да зададете чрез опцията </a:t>
            </a:r>
            <a:r>
              <a:rPr lang="en-US" b="1" dirty="0" smtClean="0">
                <a:solidFill>
                  <a:schemeClr val="bg1"/>
                </a:solidFill>
              </a:rPr>
              <a:t>More Number Formats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представяне на данните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7000" r="534" b="198"/>
          <a:stretch/>
        </p:blipFill>
        <p:spPr>
          <a:xfrm>
            <a:off x="786000" y="3024000"/>
            <a:ext cx="3420000" cy="22269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831000" y="4689000"/>
            <a:ext cx="3285000" cy="54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00" y="2529000"/>
            <a:ext cx="4700404" cy="4116172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334770" y="4587086"/>
            <a:ext cx="1266230" cy="3863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96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представяне на данните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554" y="1536675"/>
            <a:ext cx="5675791" cy="4970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3378244" y="2169000"/>
            <a:ext cx="1395000" cy="30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61000" y="2169000"/>
            <a:ext cx="2430000" cy="810000"/>
          </a:xfrm>
          <a:prstGeom prst="wedgeRoundRectCallout">
            <a:avLst>
              <a:gd name="adj1" fmla="val 63925"/>
              <a:gd name="adj2" fmla="val 130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Типове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86086" y="2394000"/>
            <a:ext cx="4009914" cy="279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125130" y="2574000"/>
            <a:ext cx="2627899" cy="990000"/>
          </a:xfrm>
          <a:prstGeom prst="wedgeRoundRectCallout">
            <a:avLst>
              <a:gd name="adj1" fmla="val -58705"/>
              <a:gd name="adj2" fmla="val 892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Допълнителни опции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826001" y="4756918"/>
            <a:ext cx="5927028" cy="1552082"/>
          </a:xfrm>
          <a:prstGeom prst="wedgeRoundRectCallout">
            <a:avLst>
              <a:gd name="adj1" fmla="val -40170"/>
              <a:gd name="adj2" fmla="val -1487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Когато форматирате число, може да задавате колко знака след десетичната запетая да се показват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135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типове данни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66277"/>
              </p:ext>
            </p:extLst>
          </p:nvPr>
        </p:nvGraphicFramePr>
        <p:xfrm>
          <a:off x="1078500" y="1380727"/>
          <a:ext cx="10035000" cy="51465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4118870">
                  <a:extLst>
                    <a:ext uri="{9D8B030D-6E8A-4147-A177-3AD203B41FA5}">
                      <a16:colId xmlns:a16="http://schemas.microsoft.com/office/drawing/2014/main" val="2008932669"/>
                    </a:ext>
                  </a:extLst>
                </a:gridCol>
                <a:gridCol w="5916130">
                  <a:extLst>
                    <a:ext uri="{9D8B030D-6E8A-4147-A177-3AD203B41FA5}">
                      <a16:colId xmlns:a16="http://schemas.microsoft.com/office/drawing/2014/main" val="66975301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>
                          <a:solidFill>
                            <a:schemeClr val="bg2"/>
                          </a:solidFill>
                        </a:rPr>
                        <a:t>Тип</a:t>
                      </a:r>
                      <a:r>
                        <a:rPr lang="bg-BG" sz="2800" baseline="0" dirty="0" smtClean="0">
                          <a:solidFill>
                            <a:schemeClr val="bg2"/>
                          </a:solidFill>
                        </a:rPr>
                        <a:t> данни</a:t>
                      </a:r>
                      <a:endParaRPr 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800" dirty="0" smtClean="0">
                          <a:solidFill>
                            <a:schemeClr val="bg2"/>
                          </a:solidFill>
                        </a:rPr>
                        <a:t>Формат</a:t>
                      </a:r>
                      <a:endParaRPr lang="en-US" sz="28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188326"/>
                  </a:ext>
                </a:extLst>
              </a:tr>
              <a:tr h="5784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General</a:t>
                      </a:r>
                      <a:r>
                        <a:rPr lang="en-US" baseline="0" dirty="0" smtClean="0"/>
                        <a:t> (</a:t>
                      </a:r>
                      <a:r>
                        <a:rPr lang="bg-BG" baseline="0" dirty="0" smtClean="0"/>
                        <a:t>Общ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Показва данните така, както ги</a:t>
                      </a:r>
                      <a:r>
                        <a:rPr lang="bg-BG" baseline="0" dirty="0" smtClean="0"/>
                        <a:t> въвеждате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917285"/>
                  </a:ext>
                </a:extLst>
              </a:tr>
              <a:tr h="63887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Number</a:t>
                      </a:r>
                      <a:r>
                        <a:rPr lang="bg-BG" dirty="0" smtClean="0"/>
                        <a:t> (Число)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Числов</a:t>
                      </a:r>
                      <a:r>
                        <a:rPr lang="bg-BG" baseline="0" dirty="0" smtClean="0"/>
                        <a:t> формат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148460"/>
                  </a:ext>
                </a:extLst>
              </a:tr>
              <a:tr h="59894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Currency</a:t>
                      </a:r>
                      <a:r>
                        <a:rPr lang="bg-BG" dirty="0" smtClean="0"/>
                        <a:t> (Валута)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Показва знак за валута след числотово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124410"/>
                  </a:ext>
                </a:extLst>
              </a:tr>
              <a:tr h="55901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Text</a:t>
                      </a:r>
                      <a:r>
                        <a:rPr lang="bg-BG" dirty="0" smtClean="0"/>
                        <a:t> (Текст)</a:t>
                      </a: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Текстов формат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65411"/>
                  </a:ext>
                </a:extLst>
              </a:tr>
              <a:tr h="55901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Date</a:t>
                      </a:r>
                      <a:r>
                        <a:rPr lang="bg-BG" dirty="0" smtClean="0"/>
                        <a:t> (Дата)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Формат за ден,</a:t>
                      </a:r>
                      <a:r>
                        <a:rPr lang="bg-BG" baseline="0" dirty="0" smtClean="0"/>
                        <a:t> месец и година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946026"/>
                  </a:ext>
                </a:extLst>
              </a:tr>
              <a:tr h="8191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</a:t>
                      </a:r>
                      <a:r>
                        <a:rPr lang="bg-BG" dirty="0" smtClean="0"/>
                        <a:t> (Час)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Формат за час</a:t>
                      </a:r>
                      <a:r>
                        <a:rPr lang="bg-BG" baseline="0" dirty="0" smtClean="0"/>
                        <a:t>, минута и секунда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462924"/>
                  </a:ext>
                </a:extLst>
              </a:tr>
              <a:tr h="67319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Percentage</a:t>
                      </a:r>
                      <a:r>
                        <a:rPr lang="en-US" dirty="0" smtClean="0"/>
                        <a:t> </a:t>
                      </a:r>
                      <a:r>
                        <a:rPr lang="bg-BG" dirty="0" smtClean="0"/>
                        <a:t>(Процент)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Превръща числото</a:t>
                      </a:r>
                      <a:r>
                        <a:rPr lang="bg-BG" baseline="0" dirty="0" smtClean="0"/>
                        <a:t> в проценти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68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32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ru-RU" sz="2600" b="1" dirty="0" smtClean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 smtClean="0">
                <a:solidFill>
                  <a:schemeClr val="bg2"/>
                </a:solidFill>
              </a:rPr>
              <a:t>Текст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 smtClean="0">
                <a:solidFill>
                  <a:schemeClr val="bg2"/>
                </a:solidFill>
              </a:rPr>
              <a:t>Число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 smtClean="0">
                <a:solidFill>
                  <a:schemeClr val="bg2"/>
                </a:solidFill>
              </a:rPr>
              <a:t>Дата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 smtClean="0">
                <a:solidFill>
                  <a:schemeClr val="bg2"/>
                </a:solidFill>
              </a:rPr>
              <a:t>Валутни данни </a:t>
            </a:r>
            <a:r>
              <a:rPr lang="ru-RU" sz="2400" dirty="0" smtClean="0">
                <a:solidFill>
                  <a:schemeClr val="bg2"/>
                </a:solidFill>
              </a:rPr>
              <a:t>и др.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Форматиране</a:t>
            </a:r>
            <a:r>
              <a:rPr lang="ru-RU" sz="2600" dirty="0" smtClean="0">
                <a:solidFill>
                  <a:schemeClr val="bg2"/>
                </a:solidFill>
              </a:rPr>
              <a:t> на различните типове </a:t>
            </a:r>
            <a:r>
              <a:rPr lang="ru-RU" sz="2600" b="1" dirty="0" smtClean="0">
                <a:solidFill>
                  <a:schemeClr val="bg2"/>
                </a:solidFill>
              </a:rPr>
              <a:t>данни</a:t>
            </a:r>
            <a:endParaRPr lang="ru-RU" sz="26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5130</TotalTime>
  <Words>463</Words>
  <Application>Microsoft Office PowerPoint</Application>
  <PresentationFormat>Widescreen</PresentationFormat>
  <Paragraphs>89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Wingdings</vt:lpstr>
      <vt:lpstr>SoftUni</vt:lpstr>
      <vt:lpstr>Създаване на таблица по модел с данни от различен тип. Формат на представяне на данните</vt:lpstr>
      <vt:lpstr>Съдържание</vt:lpstr>
      <vt:lpstr>͏Типове данни и формат на представяне на данните</vt:lpstr>
      <vt:lpstr>Типове данни в Excel</vt:lpstr>
      <vt:lpstr>Формат на представяне на данните</vt:lpstr>
      <vt:lpstr>Формат на представяне на данните</vt:lpstr>
      <vt:lpstr>Формат на представяне на данните</vt:lpstr>
      <vt:lpstr>Основни типове данни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таблица по модел с данни от различен тип. Формат на представяне на данните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718</cp:revision>
  <dcterms:created xsi:type="dcterms:W3CDTF">2018-05-23T13:08:44Z</dcterms:created>
  <dcterms:modified xsi:type="dcterms:W3CDTF">2024-04-27T08:48:16Z</dcterms:modified>
  <cp:category/>
</cp:coreProperties>
</file>