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91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495" r:id="rId10"/>
    <p:sldId id="301" r:id="rId11"/>
    <p:sldId id="496" r:id="rId12"/>
    <p:sldId id="306" r:id="rId13"/>
    <p:sldId id="307" r:id="rId14"/>
    <p:sldId id="499" r:id="rId15"/>
    <p:sldId id="498" r:id="rId16"/>
    <p:sldId id="501" r:id="rId17"/>
    <p:sldId id="503" r:id="rId18"/>
    <p:sldId id="502" r:id="rId19"/>
    <p:sldId id="308" r:id="rId20"/>
    <p:sldId id="309" r:id="rId21"/>
    <p:sldId id="310" r:id="rId22"/>
    <p:sldId id="311" r:id="rId23"/>
    <p:sldId id="312" r:id="rId24"/>
    <p:sldId id="319" r:id="rId25"/>
    <p:sldId id="401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DFFD998-DD8C-4528-A37B-9330D0402A4D}">
          <p14:sldIdLst>
            <p14:sldId id="291"/>
            <p14:sldId id="292"/>
          </p14:sldIdLst>
        </p14:section>
        <p14:section name="Какво е капсулация?" id="{B8F32016-7431-4DE3-B21E-2ABFDA04702D}">
          <p14:sldIdLst>
            <p14:sldId id="294"/>
            <p14:sldId id="295"/>
            <p14:sldId id="296"/>
          </p14:sldIdLst>
        </p14:section>
        <p14:section name="Модификатори за достъп" id="{0223928D-95C5-487D-B9F1-73D870003CF5}">
          <p14:sldIdLst>
            <p14:sldId id="298"/>
            <p14:sldId id="299"/>
            <p14:sldId id="300"/>
            <p14:sldId id="495"/>
            <p14:sldId id="301"/>
            <p14:sldId id="496"/>
            <p14:sldId id="306"/>
            <p14:sldId id="307"/>
          </p14:sldIdLst>
        </p14:section>
        <p14:section name="Изключения" id="{BC79C4AA-A20E-41BE-975B-BF1A0177C623}">
          <p14:sldIdLst>
            <p14:sldId id="499"/>
            <p14:sldId id="498"/>
            <p14:sldId id="501"/>
            <p14:sldId id="503"/>
            <p14:sldId id="502"/>
          </p14:sldIdLst>
        </p14:section>
        <p14:section name="Валидация" id="{C0D37F97-36DE-4C82-98CC-486838AF9947}">
          <p14:sldIdLst>
            <p14:sldId id="308"/>
            <p14:sldId id="309"/>
            <p14:sldId id="310"/>
            <p14:sldId id="311"/>
            <p14:sldId id="312"/>
          </p14:sldIdLst>
        </p14:section>
        <p14:section name="Обобщение" id="{EE2640C3-281C-4B84-9D33-030C1D092D2C}">
          <p14:sldIdLst>
            <p14:sldId id="31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60" autoAdjust="0"/>
    <p:restoredTop sz="95241" autoAdjust="0"/>
  </p:normalViewPr>
  <p:slideViewPr>
    <p:cSldViewPr showGuides="1">
      <p:cViewPr varScale="1">
        <p:scale>
          <a:sx n="71" d="100"/>
          <a:sy n="71" d="100"/>
        </p:scale>
        <p:origin x="67" y="35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2-Jul-23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FDAF2F-15EE-4826-A484-1A999E83C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494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06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882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4F9FB-696D-4B53-BBAD-DE0A9A4585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167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7898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A54F4D8-B34D-426C-8872-C14F1CB34A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75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14A544-2F3B-41FD-A739-AC3A087997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1752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D14236-4576-4105-AAD1-7C969FCF0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592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3870E2-B579-4A21-9A24-0D329EF52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1962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5944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06739-5DCA-4827-ABDF-8FCD90A02B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901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ED6970-328B-4BD1-9552-386EFB3019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8660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22A4E8-A399-4B2F-ABA9-DD7956C8C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9510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1B15B3-1C71-46D2-AF37-32827E78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6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3D695B-80D2-4F6D-86D3-6B6ED495DA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638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CE4A3F-C044-4267-8182-C4C89C6E71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489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D49A49-D785-4F17-AF39-30934A6807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22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24D6F7-190E-4935-8703-9F0E4041A5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4806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9E6E3-5248-41E2-98E8-5B580706C2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62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77A753-3CCE-44C2-ABE7-47F3D15ED7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295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822065-7631-482F-97C0-69BD80859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720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2#1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2#2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>
            <a:normAutofit/>
          </a:bodyPr>
          <a:lstStyle/>
          <a:p>
            <a:r>
              <a:rPr lang="en-US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038" y="1376288"/>
            <a:ext cx="11083925" cy="1422712"/>
          </a:xfrm>
        </p:spPr>
        <p:txBody>
          <a:bodyPr>
            <a:noAutofit/>
          </a:bodyPr>
          <a:lstStyle/>
          <a:p>
            <a:r>
              <a:rPr lang="bg-BG" dirty="0"/>
              <a:t>Ползи от капсулацията на данни в ООП,</a:t>
            </a:r>
            <a:br>
              <a:rPr lang="bg-BG" dirty="0"/>
            </a:br>
            <a:r>
              <a:rPr lang="bg-BG" dirty="0"/>
              <a:t>скриване на детайлите в </a:t>
            </a:r>
            <a:r>
              <a:rPr lang="en-US" dirty="0"/>
              <a:t>private </a:t>
            </a:r>
            <a:r>
              <a:rPr lang="bg-BG" dirty="0"/>
              <a:t>полета и методи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038" y="324000"/>
            <a:ext cx="11083925" cy="970913"/>
          </a:xfrm>
        </p:spPr>
        <p:txBody>
          <a:bodyPr>
            <a:normAutofit/>
          </a:bodyPr>
          <a:lstStyle/>
          <a:p>
            <a:r>
              <a:rPr lang="bg-BG" sz="5400" dirty="0"/>
              <a:t>Капсулация</a:t>
            </a:r>
            <a:endParaRPr lang="en-US" sz="4800" dirty="0"/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981" y="2844000"/>
            <a:ext cx="2090402" cy="20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</a:t>
            </a:r>
            <a:r>
              <a:rPr lang="bg-BG" sz="3400" dirty="0"/>
              <a:t>е модификаторът </a:t>
            </a:r>
            <a:r>
              <a:rPr lang="bg-BG" sz="3400" b="1" dirty="0">
                <a:solidFill>
                  <a:schemeClr val="bg1"/>
                </a:solidFill>
              </a:rPr>
              <a:t>по подразбиране на всеки клас</a:t>
            </a:r>
            <a:endParaRPr lang="en-US" sz="3400" dirty="0"/>
          </a:p>
          <a:p>
            <a:endParaRPr lang="en-US" sz="3400" dirty="0"/>
          </a:p>
          <a:p>
            <a:endParaRPr lang="en-US" sz="28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Достъпен</a:t>
            </a:r>
            <a:r>
              <a:rPr lang="en-US" sz="3400" dirty="0"/>
              <a:t> </a:t>
            </a:r>
            <a:r>
              <a:rPr lang="bg-BG" sz="3400" dirty="0"/>
              <a:t>от всеки друг клас </a:t>
            </a:r>
            <a:r>
              <a:rPr lang="bg-BG" sz="3400" b="1" dirty="0">
                <a:solidFill>
                  <a:schemeClr val="bg1"/>
                </a:solidFill>
              </a:rPr>
              <a:t>в същия проект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вътрешен достъп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1000" y="1809000"/>
            <a:ext cx="769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000" y="5273285"/>
            <a:ext cx="6613592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F50326-3006-46A5-8EE1-FFA89045D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967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E3F3D2-5EF2-139C-79F4-79B102B34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A129-4E61-F570-C150-2F339DB83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800" dirty="0"/>
              <a:t>За да визуализираме данните от класа, трябва да превърнем обекта в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/>
              <a:t> (</a:t>
            </a:r>
            <a:r>
              <a:rPr lang="bg-BG" sz="2800" b="1" dirty="0"/>
              <a:t>стрингосване</a:t>
            </a:r>
            <a:r>
              <a:rPr lang="bg-BG" sz="2800" dirty="0"/>
              <a:t>)</a:t>
            </a:r>
          </a:p>
          <a:p>
            <a:pPr lvl="1" algn="just"/>
            <a:r>
              <a:rPr lang="bg-BG" sz="2800" dirty="0"/>
              <a:t> За тази цел пренаписваме метода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bg-BG" sz="2800" dirty="0"/>
              <a:t>:</a:t>
            </a:r>
          </a:p>
          <a:p>
            <a:pPr marL="442912" lvl="1" indent="0" algn="just">
              <a:buNone/>
            </a:pPr>
            <a:endParaRPr lang="bg-BG" sz="2800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51719C-5F63-8363-B5BB-E8EC9948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</a:t>
            </a:r>
            <a:r>
              <a:rPr lang="en-US" dirty="0"/>
              <a:t>ToString()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30C57-7833-CAA0-78A4-D5FA27601727}"/>
              </a:ext>
            </a:extLst>
          </p:cNvPr>
          <p:cNvSpPr txBox="1">
            <a:spLocks/>
          </p:cNvSpPr>
          <p:nvPr/>
        </p:nvSpPr>
        <p:spPr>
          <a:xfrm>
            <a:off x="1033608" y="2799000"/>
            <a:ext cx="10417392" cy="3952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public class 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public override string ToString() </a:t>
            </a:r>
            <a:endParaRPr lang="bg-BG" sz="2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400" dirty="0"/>
              <a:t>  </a:t>
            </a: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  return $"The student’s name is </a:t>
            </a:r>
            <a:r>
              <a:rPr lang="en-US" sz="2400" dirty="0"/>
              <a:t>{FirstName} {LastName}.</a:t>
            </a:r>
            <a:r>
              <a:rPr lang="en-GB" sz="2400" dirty="0"/>
              <a:t>"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81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>
            <a:normAutofit/>
          </a:bodyPr>
          <a:lstStyle/>
          <a:p>
            <a:r>
              <a:rPr lang="bg-BG" sz="3100" dirty="0"/>
              <a:t>Разширете класа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100" dirty="0"/>
              <a:t> </a:t>
            </a:r>
            <a:r>
              <a:rPr lang="bg-BG" sz="3100" dirty="0"/>
              <a:t>със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 (заплата)</a:t>
            </a:r>
            <a:endParaRPr lang="en-US" sz="31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3100" dirty="0"/>
              <a:t>Добавете</a:t>
            </a:r>
            <a:r>
              <a:rPr lang="en-US" sz="3100" dirty="0"/>
              <a:t> getter </a:t>
            </a:r>
            <a:r>
              <a:rPr lang="bg-BG" sz="3100" dirty="0"/>
              <a:t>за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bg-BG" sz="3100" dirty="0"/>
              <a:t>Добавете метод</a:t>
            </a:r>
            <a:r>
              <a:rPr lang="en-US" sz="3100" dirty="0"/>
              <a:t>, </a:t>
            </a:r>
            <a:r>
              <a:rPr lang="bg-BG" sz="3100" dirty="0"/>
              <a:t>който </a:t>
            </a:r>
          </a:p>
          <a:p>
            <a:pPr marL="0" indent="0">
              <a:buNone/>
            </a:pPr>
            <a:r>
              <a:rPr lang="bg-BG" sz="3100" dirty="0"/>
              <a:t>увеличава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100" dirty="0"/>
              <a:t> </a:t>
            </a:r>
            <a:r>
              <a:rPr lang="bg-BG" sz="3100" dirty="0"/>
              <a:t>с определен </a:t>
            </a:r>
          </a:p>
          <a:p>
            <a:pPr marL="0" indent="0">
              <a:buNone/>
            </a:pPr>
            <a:r>
              <a:rPr lang="bg-BG" sz="3100" dirty="0"/>
              <a:t>процент</a:t>
            </a:r>
            <a:endParaRPr lang="en-US" sz="3100" dirty="0"/>
          </a:p>
          <a:p>
            <a:r>
              <a:rPr lang="bg-BG" sz="3100" dirty="0"/>
              <a:t>Хора, по-млади от 30, получават </a:t>
            </a:r>
          </a:p>
          <a:p>
            <a:pPr marL="0" indent="0">
              <a:buNone/>
            </a:pPr>
            <a:r>
              <a:rPr lang="bg-BG" sz="3100" dirty="0"/>
              <a:t>половината от стандартното </a:t>
            </a:r>
          </a:p>
          <a:p>
            <a:pPr marL="0" indent="0">
              <a:buNone/>
            </a:pPr>
            <a:r>
              <a:rPr lang="bg-BG" sz="3100" dirty="0"/>
              <a:t>увеличение.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04471" y="2255652"/>
            <a:ext cx="5760000" cy="3441356"/>
            <a:chOff x="-306388" y="2128097"/>
            <a:chExt cx="3137848" cy="346748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85567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1C0D8E8-BD27-4854-BB78-28383D28E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5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314000"/>
            <a:ext cx="10365284" cy="4742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800" dirty="0"/>
              <a:t>public </a:t>
            </a:r>
            <a:r>
              <a:rPr lang="en-US" sz="2800" dirty="0"/>
              <a:t>decimal</a:t>
            </a:r>
            <a:r>
              <a:rPr lang="en-GB" sz="2800" dirty="0"/>
              <a:t> Salary { get; private set; }</a:t>
            </a:r>
            <a:endParaRPr lang="en-US" sz="2800" dirty="0"/>
          </a:p>
          <a:p>
            <a:r>
              <a:rPr lang="en-US" sz="2800" dirty="0"/>
              <a:t>public void </a:t>
            </a:r>
            <a:r>
              <a:rPr lang="en-US" sz="2800" noProof="1">
                <a:solidFill>
                  <a:schemeClr val="bg1"/>
                </a:solidFill>
              </a:rPr>
              <a:t>IncreaseSalary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bg1"/>
                </a:solidFill>
              </a:rPr>
              <a:t>decimal</a:t>
            </a:r>
            <a:r>
              <a:rPr lang="en-US" sz="2800" dirty="0"/>
              <a:t> percentage)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(this.Age &gt; 30)</a:t>
            </a:r>
          </a:p>
          <a:p>
            <a:r>
              <a:rPr lang="en-US" sz="2800" dirty="0"/>
              <a:t>    this.Salary += this.Salary * percentage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noProof="1"/>
              <a:t>this.Salary += this.Salary </a:t>
            </a:r>
            <a:r>
              <a:rPr lang="en-US" sz="2800" dirty="0"/>
              <a:t>* percentage / 200;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https://judge.softuni.org/Contests/Practice/Index/4062#1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F38824-DFBF-4EC6-84F9-236A70D4B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2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56E9F13-690E-4830-B96B-3A547DD2C6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Хвърляне и хващане на изключения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Изключения в програмирането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1437" y="1249441"/>
            <a:ext cx="10126596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Изключенията</a:t>
            </a:r>
            <a:r>
              <a:rPr lang="en-US" sz="3400" b="1" dirty="0"/>
              <a:t> </a:t>
            </a:r>
            <a:r>
              <a:rPr lang="bg-BG" sz="3400" dirty="0"/>
              <a:t>представят грешки или проблеми, възникнали по време на изпълнение.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Можем да „</a:t>
            </a:r>
            <a:r>
              <a:rPr lang="bg-BG" sz="3400" b="1" dirty="0">
                <a:solidFill>
                  <a:schemeClr val="bg1"/>
                </a:solidFill>
              </a:rPr>
              <a:t>хвърлим</a:t>
            </a:r>
            <a:r>
              <a:rPr lang="bg-BG" sz="3400" dirty="0"/>
              <a:t>“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throw</a:t>
            </a:r>
            <a:r>
              <a:rPr lang="en-US" sz="3400" dirty="0"/>
              <a:t>)</a:t>
            </a:r>
            <a:r>
              <a:rPr lang="bg-BG" sz="3400" dirty="0"/>
              <a:t> изключението, за да сигнализираме за проблема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000" y="144000"/>
            <a:ext cx="8625520" cy="882654"/>
          </a:xfrm>
        </p:spPr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270" y="4374000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Изключения се </a:t>
            </a:r>
            <a:r>
              <a:rPr lang="bg-BG" sz="3599" b="1" dirty="0"/>
              <a:t>хвърлят</a:t>
            </a:r>
            <a:r>
              <a:rPr lang="bg-BG" sz="3599" dirty="0"/>
              <a:t> с ключовата дума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endParaRPr lang="en-US" sz="3599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Когато е </a:t>
            </a:r>
            <a:r>
              <a:rPr lang="bg-BG" sz="3599" b="1" dirty="0"/>
              <a:t>хвърлено</a:t>
            </a:r>
            <a:r>
              <a:rPr lang="bg-BG" sz="3599" dirty="0"/>
              <a:t> изключение</a:t>
            </a:r>
            <a:r>
              <a:rPr lang="en-US" sz="3599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Изпълнението на програмата спира (временно)</a:t>
            </a:r>
            <a:endParaRPr lang="en-US" sz="3399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Изключението се пренася по стека</a:t>
            </a:r>
            <a:endParaRPr lang="en-US" sz="3399" dirty="0"/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bg-BG" sz="3199" dirty="0"/>
              <a:t>Докато не достигне </a:t>
            </a:r>
            <a:r>
              <a:rPr lang="en-US" sz="31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dirty="0"/>
              <a:t>блок, който да предприеме действие</a:t>
            </a:r>
            <a:endParaRPr lang="en-US" sz="3199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Throw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08A1E-14F3-45D8-8960-D4546995D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363951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8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dirty="0"/>
              <a:t>Можем да „</a:t>
            </a:r>
            <a:r>
              <a:rPr lang="bg-BG" sz="3400" b="1" dirty="0">
                <a:solidFill>
                  <a:schemeClr val="bg1"/>
                </a:solidFill>
              </a:rPr>
              <a:t>хванем</a:t>
            </a:r>
            <a:r>
              <a:rPr lang="bg-BG" sz="3400" dirty="0"/>
              <a:t>“</a:t>
            </a:r>
            <a:r>
              <a:rPr lang="en-US" sz="3400" dirty="0"/>
              <a:t> </a:t>
            </a:r>
            <a:r>
              <a:rPr lang="bg-BG" sz="3400" dirty="0"/>
              <a:t>изключението с оператора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</a:p>
          <a:p>
            <a:pPr>
              <a:lnSpc>
                <a:spcPct val="100000"/>
              </a:lnSpc>
              <a:spcBef>
                <a:spcPts val="2500"/>
              </a:spcBef>
              <a:buClr>
                <a:schemeClr val="tx1"/>
              </a:buClr>
            </a:pPr>
            <a:r>
              <a:rPr lang="bg-BG" sz="3400" dirty="0"/>
              <a:t>По този начин можем да </a:t>
            </a:r>
            <a:r>
              <a:rPr lang="bg-BG" sz="3400" b="1" dirty="0">
                <a:solidFill>
                  <a:schemeClr val="bg1"/>
                </a:solidFill>
              </a:rPr>
              <a:t>реагираме</a:t>
            </a:r>
            <a:r>
              <a:rPr lang="bg-BG" sz="3400" dirty="0"/>
              <a:t> на грешката и да известим потребителя</a:t>
            </a:r>
            <a:r>
              <a:rPr lang="en-US" sz="3400" dirty="0"/>
              <a:t> </a:t>
            </a:r>
            <a:r>
              <a:rPr lang="bg-BG" sz="3400" dirty="0"/>
              <a:t>за нея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dirty="0"/>
              <a:t>?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832" y="4014000"/>
            <a:ext cx="8270336" cy="2298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Пример: Хвърляне на изключения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BEC856-B80F-4F14-9B2D-C73B208F7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8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E81687E-BEB0-D257-51AB-B99D4FA3572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Пазене на коректно </a:t>
            </a:r>
            <a:r>
              <a:rPr lang="bg-BG"/>
              <a:t>вътрешно състояние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4363" y="4795350"/>
            <a:ext cx="10963275" cy="768350"/>
          </a:xfrm>
        </p:spPr>
        <p:txBody>
          <a:bodyPr/>
          <a:lstStyle/>
          <a:p>
            <a:r>
              <a:rPr lang="bg-BG" dirty="0"/>
              <a:t>Валидация в </a:t>
            </a:r>
            <a:r>
              <a:rPr lang="en-GB" dirty="0"/>
              <a:t>getters </a:t>
            </a:r>
            <a:r>
              <a:rPr lang="bg-BG" dirty="0"/>
              <a:t>и</a:t>
            </a:r>
            <a:r>
              <a:rPr lang="en-GB" dirty="0"/>
              <a:t> setters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359000"/>
            <a:ext cx="11818096" cy="531000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bg-BG" sz="4000" dirty="0"/>
              <a:t>Какво е </a:t>
            </a:r>
            <a:r>
              <a:rPr lang="bg-BG" sz="4000" b="1" dirty="0"/>
              <a:t>капсулация</a:t>
            </a:r>
            <a:r>
              <a:rPr lang="bg-BG" sz="4000" dirty="0"/>
              <a:t> в ООП</a:t>
            </a:r>
            <a:r>
              <a:rPr lang="en-US" sz="4000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Модификатори</a:t>
            </a:r>
            <a:r>
              <a:rPr lang="en-US" sz="4000" dirty="0"/>
              <a:t> </a:t>
            </a:r>
            <a:r>
              <a:rPr lang="bg-BG" sz="4000" dirty="0"/>
              <a:t>за достъп: </a:t>
            </a:r>
            <a:r>
              <a:rPr lang="en-US" sz="4000" b="1" dirty="0"/>
              <a:t>public</a:t>
            </a:r>
            <a:r>
              <a:rPr lang="en-US" sz="4000" dirty="0"/>
              <a:t> </a:t>
            </a:r>
            <a:r>
              <a:rPr lang="bg-BG" sz="4000" dirty="0"/>
              <a:t>и </a:t>
            </a:r>
            <a:r>
              <a:rPr lang="en-US" sz="4000" b="1" dirty="0"/>
              <a:t>private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b="1" dirty="0"/>
              <a:t>Изключения</a:t>
            </a:r>
            <a:r>
              <a:rPr lang="en-US" sz="4000" dirty="0"/>
              <a:t>, </a:t>
            </a:r>
            <a:r>
              <a:rPr lang="bg-BG" sz="4000" dirty="0"/>
              <a:t>хвърляне на изключения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b="1" dirty="0"/>
              <a:t>Валидация</a:t>
            </a:r>
            <a:r>
              <a:rPr lang="bg-BG" sz="4000" dirty="0"/>
              <a:t> на данни в ООП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13CDB2-A6DC-4174-9AED-EAB79BDC0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7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Setter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са добро място за базова </a:t>
            </a:r>
            <a:r>
              <a:rPr lang="bg-BG" b="1" dirty="0">
                <a:solidFill>
                  <a:schemeClr val="bg1"/>
                </a:solidFill>
              </a:rPr>
              <a:t>валидация на 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169000"/>
            <a:ext cx="9945000" cy="4024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decimal Salary </a:t>
            </a:r>
            <a:endParaRPr lang="bg-BG" sz="26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get { return this.salary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set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bg1"/>
                </a:solidFill>
              </a:rPr>
              <a:t>value &lt; 460</a:t>
            </a:r>
            <a:r>
              <a:rPr lang="en-US" sz="2600" dirty="0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  throw new </a:t>
            </a:r>
            <a:r>
              <a:rPr lang="en-US" sz="2600" dirty="0">
                <a:solidFill>
                  <a:schemeClr val="bg1"/>
                </a:solidFill>
              </a:rPr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noProof="1"/>
              <a:t>    this.salary = value;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10228" y="3339000"/>
            <a:ext cx="3225771" cy="955839"/>
          </a:xfrm>
          <a:prstGeom prst="wedgeRoundRectCallout">
            <a:avLst>
              <a:gd name="adj1" fmla="val -62024"/>
              <a:gd name="adj2" fmla="val 588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Хвърля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изключени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exception)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C07F50-6D11-4CE9-9F8B-9EAC5C6C1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41124"/>
            <a:ext cx="11818096" cy="6147876"/>
          </a:xfrm>
        </p:spPr>
        <p:txBody>
          <a:bodyPr>
            <a:normAutofit/>
          </a:bodyPr>
          <a:lstStyle/>
          <a:p>
            <a:r>
              <a:rPr lang="bg-BG" sz="3000" dirty="0"/>
              <a:t>Конструкторите</a:t>
            </a:r>
            <a:r>
              <a:rPr lang="en-US" sz="3000" dirty="0"/>
              <a:t> </a:t>
            </a:r>
            <a:r>
              <a:rPr lang="bg-BG" sz="3000" dirty="0"/>
              <a:t>използват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частни</a:t>
            </a:r>
            <a:r>
              <a:rPr lang="en-US" sz="3000" b="1" dirty="0">
                <a:solidFill>
                  <a:schemeClr val="bg1"/>
                </a:solidFill>
              </a:rPr>
              <a:t> setter</a:t>
            </a:r>
            <a:r>
              <a:rPr lang="bg-BG" sz="3000" b="1" dirty="0">
                <a:solidFill>
                  <a:schemeClr val="bg1"/>
                </a:solidFill>
              </a:rPr>
              <a:t>-и</a:t>
            </a:r>
            <a:r>
              <a:rPr lang="en-US" sz="3000" dirty="0"/>
              <a:t> </a:t>
            </a:r>
            <a:r>
              <a:rPr lang="bg-BG" sz="3000" dirty="0"/>
              <a:t>с логика за валидация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bg-BG" sz="3000" dirty="0"/>
              <a:t>Гарантират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валидно състояние (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bg-BG" sz="3000" b="1" dirty="0">
                <a:solidFill>
                  <a:schemeClr val="bg1"/>
                </a:solidFill>
              </a:rPr>
              <a:t>) </a:t>
            </a:r>
            <a:r>
              <a:rPr lang="bg-BG" sz="3000" dirty="0"/>
              <a:t>на обекта при създаването му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1000" y="1809000"/>
            <a:ext cx="11372030" cy="3726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spc="-140" dirty="0"/>
              <a:t>public Person(string firstName, string </a:t>
            </a:r>
            <a:r>
              <a:rPr lang="en-US" sz="2400" spc="-140" noProof="1"/>
              <a:t>lastName</a:t>
            </a:r>
            <a:r>
              <a:rPr lang="en-US" sz="2400" spc="-140" dirty="0"/>
              <a:t>, </a:t>
            </a:r>
            <a:r>
              <a:rPr lang="en-US" sz="2400" spc="-140" noProof="1"/>
              <a:t>int</a:t>
            </a:r>
            <a:r>
              <a:rPr lang="en-US" sz="2400" spc="-140" dirty="0"/>
              <a:t> age, decimal salary)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this.FirstName = firstName;</a:t>
            </a:r>
          </a:p>
          <a:p>
            <a:r>
              <a:rPr lang="en-US" sz="2400" dirty="0"/>
              <a:t>  this.LastName = lastName;</a:t>
            </a:r>
          </a:p>
          <a:p>
            <a:r>
              <a:rPr lang="en-US" sz="2400" dirty="0"/>
              <a:t>  this.Age = age;</a:t>
            </a:r>
          </a:p>
          <a:p>
            <a:r>
              <a:rPr lang="en-US" sz="2400" dirty="0"/>
              <a:t>  this.Salary = salary;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66000" y="4014000"/>
            <a:ext cx="3420000" cy="990000"/>
          </a:xfrm>
          <a:prstGeom prst="wedgeRoundRectCallout">
            <a:avLst>
              <a:gd name="adj1" fmla="val -75106"/>
              <a:gd name="adj2" fmla="val 188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Валидацията се осъществява в </a:t>
            </a:r>
            <a:r>
              <a:rPr lang="en-US" sz="2400" b="1" dirty="0">
                <a:solidFill>
                  <a:srgbClr val="FFFFFF"/>
                </a:solidFill>
              </a:rPr>
              <a:t>setter-</a:t>
            </a:r>
            <a:r>
              <a:rPr lang="bg-BG" sz="2400" b="1" dirty="0">
                <a:solidFill>
                  <a:srgbClr val="FFFFFF"/>
                </a:solidFill>
              </a:rPr>
              <a:t>и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F2FEC9-B054-4219-98D6-3CE6AC8B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58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Разширете класа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</a:t>
            </a:r>
            <a:r>
              <a:rPr lang="bg-BG" sz="3400" dirty="0"/>
              <a:t>с </a:t>
            </a:r>
          </a:p>
          <a:p>
            <a:pPr marL="0" indent="0">
              <a:buNone/>
            </a:pPr>
            <a:r>
              <a:rPr lang="bg-BG" sz="3400" dirty="0"/>
              <a:t>валидация за всяко поле</a:t>
            </a:r>
            <a:endParaRPr lang="en-US" sz="3400" dirty="0"/>
          </a:p>
          <a:p>
            <a:r>
              <a:rPr lang="bg-BG" sz="3400" dirty="0"/>
              <a:t>Имената трябва да имат поне 3 </a:t>
            </a:r>
          </a:p>
          <a:p>
            <a:pPr marL="0" indent="0">
              <a:buNone/>
            </a:pPr>
            <a:r>
              <a:rPr lang="bg-BG" sz="3400" dirty="0"/>
              <a:t>символа</a:t>
            </a:r>
            <a:endParaRPr lang="en-US" sz="3400" dirty="0"/>
          </a:p>
          <a:p>
            <a:r>
              <a:rPr lang="bg-BG" sz="3400" dirty="0"/>
              <a:t>Възрастта не може да бъде 0</a:t>
            </a:r>
          </a:p>
          <a:p>
            <a:pPr marL="0" indent="0">
              <a:buNone/>
            </a:pPr>
            <a:r>
              <a:rPr lang="bg-BG" sz="3400" dirty="0"/>
              <a:t>или отрицателна</a:t>
            </a:r>
            <a:endParaRPr lang="en-US" sz="3400" dirty="0"/>
          </a:p>
          <a:p>
            <a:r>
              <a:rPr lang="bg-BG" sz="3400" dirty="0"/>
              <a:t>Заплатата не може да бъде</a:t>
            </a:r>
          </a:p>
          <a:p>
            <a:pPr marL="0" indent="0">
              <a:buNone/>
            </a:pPr>
            <a:r>
              <a:rPr lang="bg-BG" sz="3400" dirty="0"/>
              <a:t>по-малко от </a:t>
            </a:r>
            <a:r>
              <a:rPr lang="en-US" sz="3400" dirty="0"/>
              <a:t>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55514" y="1370838"/>
            <a:ext cx="5010486" cy="4636762"/>
            <a:chOff x="-306388" y="2069429"/>
            <a:chExt cx="3209558" cy="463676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69429"/>
              <a:ext cx="320955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09558" cy="18184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87591"/>
              <a:ext cx="3209558" cy="2218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A92D59-A5E4-4AB0-B49A-15B316B20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35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269000"/>
            <a:ext cx="7813828" cy="46192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public </a:t>
            </a:r>
            <a:r>
              <a:rPr lang="en-US" sz="2600" noProof="1"/>
              <a:t>int</a:t>
            </a:r>
            <a:r>
              <a:rPr lang="en-US" sz="2600" dirty="0"/>
              <a:t> Age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get =&gt; </a:t>
            </a:r>
            <a:r>
              <a:rPr lang="en-US" sz="2600" noProof="1"/>
              <a:t>this.age</a:t>
            </a:r>
            <a:r>
              <a:rPr lang="en-US" sz="260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private set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if (age &lt;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  throw new </a:t>
            </a:r>
            <a:r>
              <a:rPr lang="en-US" sz="2600" noProof="1"/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</a:t>
            </a:r>
            <a:r>
              <a:rPr lang="en-US" sz="2600" noProof="1"/>
              <a:t>this.age</a:t>
            </a:r>
            <a:r>
              <a:rPr lang="en-US" sz="2600" dirty="0"/>
              <a:t> = value;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TODO:</a:t>
            </a:r>
            <a:r>
              <a:rPr lang="en-US" sz="2600" i="1" dirty="0">
                <a:solidFill>
                  <a:schemeClr val="accent2"/>
                </a:solidFill>
              </a:rPr>
              <a:t> </a:t>
            </a:r>
            <a:r>
              <a:rPr lang="bg-BG" sz="2600" i="1" dirty="0">
                <a:solidFill>
                  <a:schemeClr val="accent2"/>
                </a:solidFill>
              </a:rPr>
              <a:t>Добавете валидация за останалите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https://judge.softuni.org/Contests/Practice/Index/4062#2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684785-B5D4-4B52-9DEA-082CC7F85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9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5970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362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3746" y="3297219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0951" y="1809000"/>
            <a:ext cx="7830049" cy="4608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Капсулация</a:t>
            </a:r>
            <a:r>
              <a:rPr lang="bg-BG" sz="3600" dirty="0">
                <a:solidFill>
                  <a:schemeClr val="bg2"/>
                </a:solidFill>
              </a:rPr>
              <a:t> на данни</a:t>
            </a:r>
            <a:r>
              <a:rPr lang="en-US" sz="3600" dirty="0">
                <a:solidFill>
                  <a:schemeClr val="bg2"/>
                </a:solidFill>
              </a:rPr>
              <a:t>: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Скрива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имплементацията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Намалява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комплексността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Гарантира, че структурните промени остават локални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Позволява контрол на вътрешното състояние на класа 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валидация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6C00CB18-F299-479F-8AA9-617A5E311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5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00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3E3A40-E077-4970-B869-59773B034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3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9D148BC-8EFE-F46E-D102-2E5A3BC4CA6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Капсулация на данните – ООП принцип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Скриване на имплементацията</a:t>
            </a:r>
            <a:endParaRPr lang="en-US" dirty="0"/>
          </a:p>
        </p:txBody>
      </p:sp>
      <p:pic>
        <p:nvPicPr>
          <p:cNvPr id="6" name="Picture 5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4431000" y="1134000"/>
            <a:ext cx="3375000" cy="26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7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Процесът на </a:t>
            </a:r>
            <a:r>
              <a:rPr lang="bg-BG" sz="3200" b="1" dirty="0"/>
              <a:t>обединяване на кода и данните </a:t>
            </a:r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едно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цяло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000" b="1" dirty="0">
                <a:solidFill>
                  <a:schemeClr val="bg1"/>
                </a:solidFill>
              </a:rPr>
              <a:t>Скриване на детайлите </a:t>
            </a:r>
            <a:r>
              <a:rPr lang="bg-BG" sz="3000" dirty="0"/>
              <a:t>и показване на </a:t>
            </a:r>
            <a:r>
              <a:rPr lang="bg-BG" sz="3000" b="1" dirty="0"/>
              <a:t>публичен интерфейс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000" dirty="0"/>
              <a:t>Позволява</a:t>
            </a:r>
            <a:r>
              <a:rPr lang="en-US" sz="3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валидация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 данните </a:t>
            </a:r>
            <a:r>
              <a:rPr lang="bg-BG" sz="3000" dirty="0"/>
              <a:t>и контрол над достъпа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endParaRPr lang="bg-BG" sz="32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Ползи: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000" dirty="0"/>
              <a:t>Структурните промени</a:t>
            </a:r>
            <a:br>
              <a:rPr lang="bg-BG" sz="3000" dirty="0"/>
            </a:br>
            <a:r>
              <a:rPr lang="bg-BG" sz="3000" dirty="0"/>
              <a:t>остават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локални</a:t>
            </a:r>
            <a:endParaRPr lang="en-US" sz="30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000" dirty="0"/>
              <a:t>Намалява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комплексността</a:t>
            </a:r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Капсулация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29" y="3068602"/>
            <a:ext cx="5876708" cy="3611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Student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string studentName;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Name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studentName;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studentName = value;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811000" y="3013179"/>
            <a:ext cx="2770183" cy="1054611"/>
          </a:xfrm>
          <a:prstGeom prst="wedgeRoundRectCallout">
            <a:avLst>
              <a:gd name="adj1" fmla="val 74029"/>
              <a:gd name="adj2" fmla="val 483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Достъпен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само за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 </a:t>
            </a:r>
            <a:r>
              <a:rPr lang="bg-BG" sz="2400" b="1" noProof="1">
                <a:solidFill>
                  <a:srgbClr val="FFFFFF"/>
                </a:solidFill>
              </a:rPr>
              <a:t>на класа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8556000" y="5949000"/>
            <a:ext cx="3445598" cy="810000"/>
          </a:xfrm>
          <a:prstGeom prst="wedgeRoundRectCallout">
            <a:avLst>
              <a:gd name="adj1" fmla="val -62271"/>
              <a:gd name="adj2" fmla="val -57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Accessor</a:t>
            </a:r>
            <a:r>
              <a:rPr lang="bg-BG" sz="2400" b="1" noProof="1">
                <a:solidFill>
                  <a:srgbClr val="FFFFFF"/>
                </a:solidFill>
              </a:rPr>
              <a:t>-и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за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достъп</a:t>
            </a:r>
            <a:r>
              <a:rPr lang="bg-BG" sz="2400" b="1" noProof="1">
                <a:solidFill>
                  <a:srgbClr val="FFFFFF"/>
                </a:solidFill>
              </a:rPr>
              <a:t> и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промяна</a:t>
            </a:r>
            <a:r>
              <a:rPr lang="bg-BG" sz="2400" b="1" noProof="1">
                <a:solidFill>
                  <a:srgbClr val="FFFFFF"/>
                </a:solidFill>
              </a:rPr>
              <a:t> на стойността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BFA7E6-FAEA-4DA2-ABC1-185C8CC77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5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Полетата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</a:t>
            </a:r>
          </a:p>
          <a:p>
            <a:r>
              <a:rPr lang="bg-BG" dirty="0"/>
              <a:t>Свойствата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публични</a:t>
            </a:r>
            <a:endParaRPr lang="en-GB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Капсулация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841604" y="2768868"/>
            <a:ext cx="6480682" cy="3516300"/>
            <a:chOff x="2478562" y="1839196"/>
            <a:chExt cx="6036284" cy="35163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57178"/>
              <a:ext cx="6036284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629338"/>
              <a:ext cx="6036284" cy="17261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070814" y="3564000"/>
            <a:ext cx="3116710" cy="882024"/>
          </a:xfrm>
          <a:prstGeom prst="wedgeRoundRectCallout">
            <a:avLst>
              <a:gd name="adj1" fmla="val -70184"/>
              <a:gd name="adj2" fmla="val -31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r>
              <a:rPr lang="bg-BG" sz="2600" b="1" noProof="1">
                <a:solidFill>
                  <a:srgbClr val="FFFFFF"/>
                </a:solidFill>
              </a:rPr>
              <a:t>Означава </a:t>
            </a:r>
            <a:br>
              <a:rPr lang="en-US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"private"</a:t>
            </a:r>
            <a:r>
              <a:rPr lang="bg-BG" sz="2600" b="1" noProof="1">
                <a:solidFill>
                  <a:srgbClr val="FFFFFF"/>
                </a:solidFill>
              </a:rPr>
              <a:t> (частно)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070814" y="5159515"/>
            <a:ext cx="3116710" cy="916977"/>
          </a:xfrm>
          <a:prstGeom prst="wedgeRoundRectCallout">
            <a:avLst>
              <a:gd name="adj1" fmla="val -71996"/>
              <a:gd name="adj2" fmla="val -201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+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r>
              <a:rPr lang="bg-BG" sz="2600" b="1" noProof="1">
                <a:solidFill>
                  <a:srgbClr val="FFFFFF"/>
                </a:solidFill>
              </a:rPr>
              <a:t>Означава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br>
              <a:rPr lang="bg-BG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"public"</a:t>
            </a:r>
            <a:r>
              <a:rPr lang="bg-BG" sz="2600" b="1" noProof="1">
                <a:solidFill>
                  <a:srgbClr val="FFFFFF"/>
                </a:solidFill>
              </a:rPr>
              <a:t> (публично)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168923A-A98F-44F4-B4A8-233DDC3B0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17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1CD9F55-E363-DDC4-7C53-9386D00DF6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Модификатори за достъп: 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private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Видимост на членовете на класа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Основният начин да осъществим </a:t>
            </a:r>
            <a:r>
              <a:rPr lang="bg-BG" sz="2800" b="1" dirty="0">
                <a:solidFill>
                  <a:schemeClr val="bg1"/>
                </a:solidFill>
              </a:rPr>
              <a:t>капсулация</a:t>
            </a:r>
            <a:r>
              <a:rPr lang="bg-BG" sz="2800" dirty="0"/>
              <a:t> и да </a:t>
            </a:r>
            <a:r>
              <a:rPr lang="bg-BG" sz="2800" b="1" dirty="0">
                <a:solidFill>
                  <a:schemeClr val="bg1"/>
                </a:solidFill>
              </a:rPr>
              <a:t>скрием данните </a:t>
            </a:r>
            <a:r>
              <a:rPr lang="bg-BG" sz="2800" dirty="0"/>
              <a:t>от външния свят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dirty="0"/>
              <a:t>Модификаторът на</a:t>
            </a:r>
            <a:r>
              <a:rPr lang="en-US" sz="2800" dirty="0"/>
              <a:t> </a:t>
            </a:r>
            <a:r>
              <a:rPr lang="bg-BG" sz="2800" b="1" dirty="0"/>
              <a:t>полето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метода </a:t>
            </a:r>
            <a:r>
              <a:rPr lang="bg-BG" sz="2800" dirty="0"/>
              <a:t>по подразбиране 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bg-BG" sz="2800" dirty="0"/>
              <a:t> (частен)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b="1" dirty="0"/>
              <a:t>Избягвайте</a:t>
            </a:r>
            <a:r>
              <a:rPr lang="en-US" sz="2800" dirty="0"/>
              <a:t> </a:t>
            </a:r>
            <a:r>
              <a:rPr lang="bg-BG" sz="2800" dirty="0"/>
              <a:t>декларирането на</a:t>
            </a:r>
            <a:r>
              <a:rPr lang="en-US" sz="2800" dirty="0"/>
              <a:t> </a:t>
            </a:r>
            <a:r>
              <a:rPr lang="bg-BG" sz="2800" b="1" dirty="0"/>
              <a:t>частни</a:t>
            </a:r>
            <a:r>
              <a:rPr lang="en-US" sz="2800" dirty="0"/>
              <a:t> </a:t>
            </a:r>
            <a:r>
              <a:rPr lang="bg-BG" sz="2800" b="1" dirty="0"/>
              <a:t>класове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интерфейси</a:t>
            </a:r>
            <a:endParaRPr lang="en-US" sz="2800" b="1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Достъпни са </a:t>
            </a:r>
            <a:r>
              <a:rPr lang="bg-BG" sz="2800" b="1" dirty="0"/>
              <a:t>само</a:t>
            </a:r>
            <a:r>
              <a:rPr lang="bg-BG" sz="2800" dirty="0"/>
              <a:t> в класа, в който са декларирани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частен достъп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2304000"/>
            <a:ext cx="4674790" cy="221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E7E89-C647-4008-8389-C95C03A9C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Модификаторът, който дава </a:t>
            </a:r>
            <a:r>
              <a:rPr lang="bg-BG" sz="3400" b="1" dirty="0">
                <a:solidFill>
                  <a:schemeClr val="bg1"/>
                </a:solidFill>
              </a:rPr>
              <a:t>най-високо ниво на достъп</a:t>
            </a:r>
            <a:endParaRPr lang="en-GB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Няма ограничения</a:t>
            </a:r>
            <a:r>
              <a:rPr lang="en-GB" sz="3400" b="1" dirty="0"/>
              <a:t> </a:t>
            </a:r>
            <a:r>
              <a:rPr lang="bg-BG" sz="3400" dirty="0"/>
              <a:t>при достъпване на публични членове</a:t>
            </a:r>
            <a:endParaRPr lang="en-GB" sz="34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3069000"/>
            <a:ext cx="724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class Person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EF13FE-369C-4C50-94F2-1671893AA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54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 да достъпите класа директно от </a:t>
            </a:r>
            <a:r>
              <a:rPr lang="en-GB" sz="3400" dirty="0"/>
              <a:t>namespace</a:t>
            </a:r>
            <a:r>
              <a:rPr lang="bg-BG" sz="3400" dirty="0"/>
              <a:t>, използвайте ключовата дума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bg-BG" sz="3400" dirty="0"/>
              <a:t>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454" y="2499518"/>
            <a:ext cx="5458546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Mathematical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Basic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double PI = 3.14;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6903" y="2499518"/>
            <a:ext cx="6189097" cy="40344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Mathematical;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Distinct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Program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Console.WriteLine(Basic.Pi);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EABA04-8187-4380-9709-9CA95E02D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1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3478</TotalTime>
  <Words>1757</Words>
  <Application>Microsoft Office PowerPoint</Application>
  <PresentationFormat>Widescreen</PresentationFormat>
  <Paragraphs>323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Капсулация</vt:lpstr>
      <vt:lpstr>Съдържание</vt:lpstr>
      <vt:lpstr>Скриване на имплементацията</vt:lpstr>
      <vt:lpstr>Капсулация</vt:lpstr>
      <vt:lpstr>Пример: Капсулация</vt:lpstr>
      <vt:lpstr>Видимост на членовете на класа</vt:lpstr>
      <vt:lpstr>Модификатор за частен достъп</vt:lpstr>
      <vt:lpstr>Модификатор за публичен достъп (1)</vt:lpstr>
      <vt:lpstr>Модификатор за публичен достъп (2)</vt:lpstr>
      <vt:lpstr>Модификатор за вътрешен достъп</vt:lpstr>
      <vt:lpstr>Метод ToString()</vt:lpstr>
      <vt:lpstr>Задача: Увеличение на заплатата</vt:lpstr>
      <vt:lpstr>Решение: Увеличение на заплатата</vt:lpstr>
      <vt:lpstr>Изключения в програмирането</vt:lpstr>
      <vt:lpstr>Какво представляват изключенията?</vt:lpstr>
      <vt:lpstr>Ключовата дума Throw</vt:lpstr>
      <vt:lpstr>Ключовата дума Catch?</vt:lpstr>
      <vt:lpstr>Пример: Хвърляне на изключения</vt:lpstr>
      <vt:lpstr>Валидация в getters и setters</vt:lpstr>
      <vt:lpstr>Валидация (1)</vt:lpstr>
      <vt:lpstr>Валидация (2)</vt:lpstr>
      <vt:lpstr>Задача: Валидиране на данни</vt:lpstr>
      <vt:lpstr>Решение: Валидиране на данни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Енкапсулация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218</cp:revision>
  <dcterms:created xsi:type="dcterms:W3CDTF">2018-05-23T13:08:44Z</dcterms:created>
  <dcterms:modified xsi:type="dcterms:W3CDTF">2023-07-02T13:24:25Z</dcterms:modified>
  <cp:category>programming;education;software engineering;software development</cp:category>
</cp:coreProperties>
</file>