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610" r:id="rId4"/>
    <p:sldId id="587" r:id="rId5"/>
    <p:sldId id="635" r:id="rId6"/>
    <p:sldId id="644" r:id="rId7"/>
    <p:sldId id="639" r:id="rId8"/>
    <p:sldId id="638" r:id="rId9"/>
    <p:sldId id="640" r:id="rId10"/>
    <p:sldId id="645" r:id="rId11"/>
    <p:sldId id="646" r:id="rId12"/>
    <p:sldId id="647" r:id="rId13"/>
    <p:sldId id="648" r:id="rId14"/>
    <p:sldId id="649" r:id="rId15"/>
    <p:sldId id="650" r:id="rId16"/>
    <p:sldId id="651" r:id="rId17"/>
    <p:sldId id="652" r:id="rId18"/>
    <p:sldId id="641" r:id="rId19"/>
    <p:sldId id="642" r:id="rId20"/>
    <p:sldId id="611" r:id="rId21"/>
    <p:sldId id="634" r:id="rId22"/>
    <p:sldId id="636" r:id="rId23"/>
    <p:sldId id="643" r:id="rId24"/>
    <p:sldId id="592" r:id="rId25"/>
    <p:sldId id="586" r:id="rId26"/>
    <p:sldId id="528" r:id="rId27"/>
    <p:sldId id="4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Файлове и папки" id="{F8F9833F-6FC8-435C-B14B-E7C733F5219D}">
          <p14:sldIdLst>
            <p14:sldId id="610"/>
            <p14:sldId id="587"/>
            <p14:sldId id="635"/>
            <p14:sldId id="644"/>
            <p14:sldId id="639"/>
            <p14:sldId id="638"/>
            <p14:sldId id="640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41"/>
            <p14:sldId id="642"/>
          </p14:sldIdLst>
        </p14:section>
        <p14:section name="Основни действия с файлове и папки" id="{ECEDB838-D858-484D-A0E5-E196B3D83A58}">
          <p14:sldIdLst>
            <p14:sldId id="611"/>
            <p14:sldId id="634"/>
            <p14:sldId id="636"/>
            <p14:sldId id="643"/>
          </p14:sldIdLst>
        </p14:section>
        <p14:section name="Изглед и визуализация на папки и файлове" id="{FF78C96D-2705-4081-93D6-FDF89C9A3D2B}">
          <p14:sldIdLst>
            <p14:sldId id="592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24" autoAdjust="0"/>
    <p:restoredTop sz="94609" autoAdjust="0"/>
  </p:normalViewPr>
  <p:slideViewPr>
    <p:cSldViewPr snapToGrid="0" showGuides="1">
      <p:cViewPr varScale="1">
        <p:scale>
          <a:sx n="68" d="100"/>
          <a:sy n="68" d="100"/>
        </p:scale>
        <p:origin x="546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2.8.2023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48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5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83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530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864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2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 smtClean="0"/>
              <a:t>Щракнете, за да редактирате стила на подзаглавието в образеца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1FDB-E0E9-4B6F-A333-CF5B4E2AFE5E}" type="datetimeFigureOut">
              <a:rPr lang="bg-BG" smtClean="0"/>
              <a:t>2.8.2023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AEA7-7717-42D6-A463-C9BC1D3623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3900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bg-BG"/>
          </a:p>
        </p:txBody>
      </p:sp>
      <p:sp>
        <p:nvSpPr>
          <p:cNvPr id="3" name="Контейнер за съдържани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 smtClean="0"/>
              <a:t>Редактиране на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61FDB-E0E9-4B6F-A333-CF5B4E2AFE5E}" type="datetimeFigureOut">
              <a:rPr lang="bg-BG" smtClean="0"/>
              <a:t>2.8.2023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CAEA7-7717-42D6-A463-C9BC1D362339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659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8/2/2023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  <p:sldLayoutId id="2147483692" r:id="rId17"/>
    <p:sldLayoutId id="2147483693" r:id="rId18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 smtClean="0"/>
              <a:t>Файлова структура на организация на данните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 smtClean="0"/>
              <a:t>Файлова система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714" y="1910709"/>
            <a:ext cx="3836501" cy="3472887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240" y="829920"/>
            <a:ext cx="70199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5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342469"/>
            <a:ext cx="8888065" cy="617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24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125" y="428206"/>
            <a:ext cx="8773749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283" y="304364"/>
            <a:ext cx="9021434" cy="624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09" y="271022"/>
            <a:ext cx="9183382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2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037" y="604837"/>
            <a:ext cx="7019925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80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271022"/>
            <a:ext cx="9640645" cy="631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362" y="337706"/>
            <a:ext cx="8783276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2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Файлова система </a:t>
            </a:r>
            <a:r>
              <a:rPr lang="en-US" sz="3400" dirty="0" smtClean="0"/>
              <a:t>–</a:t>
            </a:r>
            <a:endParaRPr lang="bg-BG" sz="3400" dirty="0" smtClean="0"/>
          </a:p>
          <a:p>
            <a:pPr>
              <a:buClr>
                <a:schemeClr val="tx1"/>
              </a:buClr>
            </a:pPr>
            <a:r>
              <a:rPr lang="bg-BG" sz="3400" b="1" dirty="0" smtClean="0"/>
              <a:t>Файлов мениджър</a:t>
            </a:r>
            <a:r>
              <a:rPr lang="en-US" sz="3400" b="1" dirty="0" smtClean="0"/>
              <a:t> </a:t>
            </a:r>
            <a:endParaRPr lang="bg-BG" sz="36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 smtClean="0"/>
              <a:t>Файлова структура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210608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Файлов мениджър 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3267028" y="4133088"/>
            <a:ext cx="4340780" cy="950976"/>
          </a:xfrm>
          <a:prstGeom prst="wedgeRoundRectCallout">
            <a:avLst>
              <a:gd name="adj1" fmla="val 9438"/>
              <a:gd name="adj2" fmla="val -270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Папки и </a:t>
            </a:r>
            <a:r>
              <a:rPr lang="bg-BG" sz="2800" b="1" dirty="0" err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подпапки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8959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930079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 smtClean="0">
                <a:solidFill>
                  <a:schemeClr val="bg1"/>
                </a:solidFill>
              </a:rPr>
              <a:t>͏</a:t>
            </a:r>
            <a:r>
              <a:rPr lang="bg-BG" sz="3400" b="1" dirty="0" smtClean="0">
                <a:solidFill>
                  <a:schemeClr val="bg1"/>
                </a:solidFill>
              </a:rPr>
              <a:t>Файлове </a:t>
            </a:r>
            <a:r>
              <a:rPr lang="bg-BG" sz="3400" dirty="0" smtClean="0"/>
              <a:t>и</a:t>
            </a:r>
            <a:r>
              <a:rPr lang="bg-BG" sz="3400" b="1" dirty="0" smtClean="0">
                <a:solidFill>
                  <a:schemeClr val="bg1"/>
                </a:solidFill>
              </a:rPr>
              <a:t> папки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Файлова система</a:t>
            </a:r>
            <a:endParaRPr lang="bg-BG" sz="3400" dirty="0" smtClean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 smtClean="0">
                <a:solidFill>
                  <a:schemeClr val="bg1"/>
                </a:solidFill>
              </a:rPr>
              <a:t>͏</a:t>
            </a:r>
            <a:r>
              <a:rPr lang="bg-BG" sz="3400" dirty="0" smtClean="0"/>
              <a:t>Основни</a:t>
            </a:r>
            <a:r>
              <a:rPr lang="bg-BG" sz="3400" b="1" dirty="0" smtClean="0">
                <a:solidFill>
                  <a:schemeClr val="bg1"/>
                </a:solidFill>
              </a:rPr>
              <a:t> действия </a:t>
            </a:r>
            <a:r>
              <a:rPr lang="bg-BG" sz="3400" dirty="0" smtClean="0"/>
              <a:t>с файлове и папки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 smtClean="0"/>
              <a:t>Работа с </a:t>
            </a:r>
            <a:r>
              <a:rPr lang="bg-BG" sz="3400" b="1" dirty="0">
                <a:solidFill>
                  <a:schemeClr val="bg1"/>
                </a:solidFill>
              </a:rPr>
              <a:t>ф</a:t>
            </a:r>
            <a:r>
              <a:rPr lang="bg-BG" sz="3400" b="1" dirty="0" smtClean="0">
                <a:solidFill>
                  <a:schemeClr val="bg1"/>
                </a:solidFill>
              </a:rPr>
              <a:t>айловия мениджър</a:t>
            </a:r>
            <a:endParaRPr lang="bg-BG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 smtClean="0"/>
              <a:t>Изглед и визуализация на файлове и папки͏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631673"/>
            <a:ext cx="10961783" cy="768084"/>
          </a:xfrm>
        </p:spPr>
        <p:txBody>
          <a:bodyPr/>
          <a:lstStyle/>
          <a:p>
            <a:r>
              <a:rPr lang="ru-RU" dirty="0" smtClean="0"/>
              <a:t>Работа </a:t>
            </a:r>
            <a:r>
              <a:rPr lang="ru-RU" dirty="0"/>
              <a:t>с </a:t>
            </a:r>
            <a:r>
              <a:rPr lang="ru-RU" dirty="0" err="1"/>
              <a:t>файлове</a:t>
            </a:r>
            <a:r>
              <a:rPr lang="ru-RU" dirty="0"/>
              <a:t> и папки</a:t>
            </a:r>
            <a:endParaRPr lang="en-US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Създаване, копиране, преместване и изтриване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789578" cy="882654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Основни действия с файлове</a:t>
            </a:r>
            <a:endParaRPr lang="bg-BG" sz="40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Създаване на файл</a:t>
            </a:r>
            <a:endParaRPr lang="bg-BG" sz="3600" dirty="0"/>
          </a:p>
          <a:p>
            <a:r>
              <a:rPr lang="bg-BG" sz="3600" dirty="0" smtClean="0"/>
              <a:t>Копиране</a:t>
            </a:r>
          </a:p>
          <a:p>
            <a:r>
              <a:rPr lang="bg-BG" sz="3600" dirty="0" smtClean="0"/>
              <a:t>Преместване</a:t>
            </a:r>
          </a:p>
          <a:p>
            <a:r>
              <a:rPr lang="bg-BG" sz="3600" dirty="0" smtClean="0"/>
              <a:t>Изтриване</a:t>
            </a:r>
            <a:endParaRPr lang="bg-BG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1500"/>
              </a:spcAft>
            </a:pP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Примери за действия с файлове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789578" cy="882654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Основни действия с папки</a:t>
            </a:r>
            <a:endParaRPr lang="bg-BG" sz="40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 smtClean="0"/>
              <a:t>Създаване </a:t>
            </a:r>
          </a:p>
          <a:p>
            <a:r>
              <a:rPr lang="bg-BG" sz="3600" dirty="0" smtClean="0"/>
              <a:t>Копиране</a:t>
            </a:r>
          </a:p>
          <a:p>
            <a:r>
              <a:rPr lang="bg-BG" sz="3600" dirty="0" smtClean="0"/>
              <a:t>Преместване</a:t>
            </a:r>
          </a:p>
          <a:p>
            <a:r>
              <a:rPr lang="bg-BG" sz="3600" dirty="0" smtClean="0"/>
              <a:t>Изтриване</a:t>
            </a:r>
            <a:endParaRPr lang="bg-BG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07982-6D23-447D-9D4D-78C23E2B4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971043"/>
            <a:ext cx="10961783" cy="768084"/>
          </a:xfrm>
        </p:spPr>
        <p:txBody>
          <a:bodyPr/>
          <a:lstStyle/>
          <a:p>
            <a:r>
              <a:rPr lang="bg-BG" dirty="0" smtClean="0"/>
              <a:t>Изглед и визуализация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B8732-F1A3-4362-921B-7817987BA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7315" y="5876247"/>
            <a:ext cx="11237367" cy="675365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E881-27C0-4FD7-8EAD-6C02DC006F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91" y="1392240"/>
            <a:ext cx="1003525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9323" y="307299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846515"/>
            <a:ext cx="10961783" cy="768084"/>
          </a:xfrm>
        </p:spPr>
        <p:txBody>
          <a:bodyPr/>
          <a:lstStyle/>
          <a:p>
            <a:r>
              <a:rPr lang="bg-BG" sz="5400" dirty="0" smtClean="0"/>
              <a:t>Файлове и папки</a:t>
            </a:r>
            <a:endParaRPr lang="bg-BG" sz="5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7" y="5788219"/>
            <a:ext cx="10961783" cy="675365"/>
          </a:xfrm>
        </p:spPr>
        <p:txBody>
          <a:bodyPr/>
          <a:lstStyle/>
          <a:p>
            <a:pPr marL="475939" lvl="1" indent="0" algn="ctr">
              <a:buNone/>
            </a:pPr>
            <a:r>
              <a:rPr lang="bg-BG" sz="4000" dirty="0" smtClean="0"/>
              <a:t>Име, разширение и тип на файл</a:t>
            </a:r>
            <a:endParaRPr lang="bg-BG" sz="4000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08" y="648837"/>
            <a:ext cx="4445380" cy="4024058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Файл</a:t>
            </a:r>
            <a:endParaRPr lang="bg-BG" sz="4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1175" y="1121144"/>
            <a:ext cx="10504061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Файл </a:t>
            </a:r>
            <a:r>
              <a:rPr lang="en-US" sz="3200" dirty="0" smtClean="0"/>
              <a:t>– </a:t>
            </a:r>
            <a:r>
              <a:rPr lang="bg-BG" sz="3200" dirty="0" smtClean="0"/>
              <a:t>съвкупност от данни, съхранени в компютъра</a:t>
            </a:r>
          </a:p>
          <a:p>
            <a:pPr>
              <a:buClr>
                <a:schemeClr val="tx1"/>
              </a:buClr>
            </a:pPr>
            <a:r>
              <a:rPr lang="bg-BG" sz="3200" dirty="0" smtClean="0"/>
              <a:t>Всеки файл има: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Име </a:t>
            </a:r>
            <a:r>
              <a:rPr lang="bg-BG" sz="3200" dirty="0" smtClean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Разширение </a:t>
            </a:r>
            <a:r>
              <a:rPr lang="bg-BG" sz="3200" dirty="0" smtClean="0"/>
              <a:t>– последователност от символи, указващи</a:t>
            </a:r>
            <a:r>
              <a:rPr lang="bg-BG" sz="3200" b="1" dirty="0" smtClean="0">
                <a:solidFill>
                  <a:schemeClr val="bg1"/>
                </a:solidFill>
              </a:rPr>
              <a:t> типа </a:t>
            </a:r>
            <a:r>
              <a:rPr lang="bg-BG" sz="3200" dirty="0" smtClean="0"/>
              <a:t>на данните във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Разделител </a:t>
            </a:r>
            <a:r>
              <a:rPr lang="bg-BG" sz="3200" dirty="0"/>
              <a:t>между името и разширението е </a:t>
            </a:r>
            <a:r>
              <a:rPr lang="bg-BG" sz="3200" b="1" dirty="0">
                <a:solidFill>
                  <a:schemeClr val="bg1"/>
                </a:solidFill>
              </a:rPr>
              <a:t>точка</a:t>
            </a:r>
            <a:r>
              <a:rPr lang="bg-BG" sz="3200" dirty="0"/>
              <a:t> „</a:t>
            </a:r>
            <a:r>
              <a:rPr lang="bg-BG" sz="3200" dirty="0">
                <a:solidFill>
                  <a:schemeClr val="bg1"/>
                </a:solidFill>
              </a:rPr>
              <a:t>.</a:t>
            </a:r>
            <a:r>
              <a:rPr lang="bg-BG" sz="3200" dirty="0"/>
              <a:t>“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Размер</a:t>
            </a:r>
            <a:r>
              <a:rPr lang="bg-BG" sz="3200" dirty="0" smtClean="0"/>
              <a:t> – указва големината на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Дата</a:t>
            </a:r>
            <a:r>
              <a:rPr lang="bg-BG" sz="3200" dirty="0" smtClean="0"/>
              <a:t> на създаване или последна промяна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 smtClean="0"/>
              <a:t>Името и разширението:</a:t>
            </a:r>
          </a:p>
          <a:p>
            <a:pPr marL="533067" lvl="2">
              <a:lnSpc>
                <a:spcPct val="125000"/>
              </a:lnSpc>
              <a:buClr>
                <a:schemeClr val="tx1"/>
              </a:buClr>
            </a:pPr>
            <a:r>
              <a:rPr lang="bg-BG" sz="3000" dirty="0" smtClean="0"/>
              <a:t> Служат за различаване на файла от останалите файлове</a:t>
            </a:r>
          </a:p>
          <a:p>
            <a:pPr marL="533067" lvl="2">
              <a:lnSpc>
                <a:spcPct val="125000"/>
              </a:lnSpc>
              <a:buClr>
                <a:schemeClr val="tx1"/>
              </a:buClr>
            </a:pPr>
            <a:r>
              <a:rPr lang="bg-BG" sz="3000" b="1" dirty="0" smtClean="0">
                <a:solidFill>
                  <a:schemeClr val="bg1"/>
                </a:solidFill>
              </a:rPr>
              <a:t>Допустими</a:t>
            </a:r>
            <a:r>
              <a:rPr lang="bg-BG" sz="3000" dirty="0" smtClean="0"/>
              <a:t> символи са: </a:t>
            </a:r>
            <a:r>
              <a:rPr lang="bg-BG" sz="3000" b="1" dirty="0" smtClean="0">
                <a:solidFill>
                  <a:schemeClr val="bg1"/>
                </a:solidFill>
              </a:rPr>
              <a:t>букви</a:t>
            </a:r>
            <a:r>
              <a:rPr lang="bg-BG" sz="3000" dirty="0" smtClean="0"/>
              <a:t>, </a:t>
            </a:r>
            <a:r>
              <a:rPr lang="bg-BG" sz="3000" b="1" dirty="0" smtClean="0">
                <a:solidFill>
                  <a:schemeClr val="bg1"/>
                </a:solidFill>
              </a:rPr>
              <a:t>цифри</a:t>
            </a:r>
            <a:r>
              <a:rPr lang="bg-BG" sz="3000" dirty="0" smtClean="0"/>
              <a:t>,  „</a:t>
            </a:r>
            <a:r>
              <a:rPr lang="bg-BG" sz="3000" b="1" dirty="0" smtClean="0">
                <a:solidFill>
                  <a:schemeClr val="bg1"/>
                </a:solidFill>
              </a:rPr>
              <a:t>-</a:t>
            </a:r>
            <a:r>
              <a:rPr lang="bg-BG" sz="3000" dirty="0" smtClean="0"/>
              <a:t>“ и „</a:t>
            </a:r>
            <a:r>
              <a:rPr lang="bg-BG" sz="3000" b="1" dirty="0" smtClean="0">
                <a:solidFill>
                  <a:schemeClr val="bg1"/>
                </a:solidFill>
              </a:rPr>
              <a:t>_</a:t>
            </a:r>
            <a:r>
              <a:rPr lang="bg-BG" sz="3000" dirty="0" smtClean="0"/>
              <a:t>“  </a:t>
            </a:r>
          </a:p>
          <a:p>
            <a:pPr marL="533067" lvl="2">
              <a:lnSpc>
                <a:spcPct val="125000"/>
              </a:lnSpc>
              <a:buClr>
                <a:schemeClr val="tx1"/>
              </a:buClr>
            </a:pPr>
            <a:r>
              <a:rPr lang="bg-BG" sz="3000" b="1" dirty="0" smtClean="0">
                <a:solidFill>
                  <a:schemeClr val="bg1"/>
                </a:solidFill>
              </a:rPr>
              <a:t>Не</a:t>
            </a:r>
            <a:r>
              <a:rPr lang="bg-BG" sz="3000" dirty="0" smtClean="0"/>
              <a:t>допустими за име са символите: </a:t>
            </a:r>
            <a:r>
              <a:rPr lang="en-US" sz="3000" b="1" dirty="0" smtClean="0">
                <a:solidFill>
                  <a:schemeClr val="bg1"/>
                </a:solidFill>
              </a:rPr>
              <a:t>\</a:t>
            </a:r>
            <a:r>
              <a:rPr lang="en-US" sz="3000" dirty="0" smtClean="0"/>
              <a:t>,</a:t>
            </a:r>
            <a:r>
              <a:rPr lang="en-US" sz="30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: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*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?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"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&lt;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&gt;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</a:rPr>
              <a:t>|</a:t>
            </a:r>
            <a:r>
              <a:rPr lang="bg-BG" sz="3000" b="1" dirty="0" smtClean="0">
                <a:solidFill>
                  <a:schemeClr val="bg1"/>
                </a:solidFill>
              </a:rPr>
              <a:t> </a:t>
            </a:r>
            <a:r>
              <a:rPr lang="bg-BG" sz="3000" dirty="0" smtClean="0"/>
              <a:t>. Те </a:t>
            </a:r>
            <a:r>
              <a:rPr lang="bg-BG" sz="3000" dirty="0"/>
              <a:t>и</a:t>
            </a:r>
            <a:r>
              <a:rPr lang="bg-BG" sz="3000" dirty="0" smtClean="0"/>
              <a:t>мат специално предназначение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 smtClean="0"/>
              <a:t>Разширението указва предназначението на данните във файла и програмите с които може да се обработва</a:t>
            </a:r>
            <a:endParaRPr lang="bg-BG" sz="3000" dirty="0" smtClean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endParaRPr lang="bg-BG" sz="3200" dirty="0" smtClean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endParaRPr lang="bg-BG" sz="3200" dirty="0" smtClean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endParaRPr lang="en-US" sz="3200" dirty="0" smtClean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Име и разширение на файл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 smtClean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 smtClean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 smtClean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1451" y="1515144"/>
            <a:ext cx="5546357" cy="661128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 smtClean="0"/>
              <a:t>Знаме на България</a:t>
            </a:r>
            <a:r>
              <a:rPr lang="en-US" sz="3200" dirty="0" smtClean="0"/>
              <a:t>.bmp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Примери за име и разширение на файл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1212676" y="2542032"/>
            <a:ext cx="3419856" cy="950976"/>
          </a:xfrm>
          <a:prstGeom prst="wedgeRoundRectCallout">
            <a:avLst>
              <a:gd name="adj1" fmla="val 27831"/>
              <a:gd name="adj2" fmla="val -913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7837334" y="2944368"/>
            <a:ext cx="4157900" cy="1097280"/>
          </a:xfrm>
          <a:prstGeom prst="wedgeRoundRectCallout">
            <a:avLst>
              <a:gd name="adj1" fmla="val -76989"/>
              <a:gd name="adj2" fmla="val -135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указва </a:t>
            </a:r>
            <a:r>
              <a:rPr lang="bg-BG" sz="2800" b="1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3267028" y="4133088"/>
            <a:ext cx="4340780" cy="1733140"/>
          </a:xfrm>
          <a:prstGeom prst="wedgeRoundRectCallout">
            <a:avLst>
              <a:gd name="adj1" fmla="val 10734"/>
              <a:gd name="adj2" fmla="val -165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chemeClr val="bg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–разделя името и разширението на файла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9" y="1350552"/>
            <a:ext cx="5546357" cy="4593048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 smtClean="0"/>
              <a:t>Знаме на България</a:t>
            </a:r>
            <a:r>
              <a:rPr lang="en-US" sz="3200" dirty="0" smtClean="0"/>
              <a:t>.bmp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Знаме на България.</a:t>
            </a:r>
            <a:r>
              <a:rPr lang="en-US" sz="3200" dirty="0"/>
              <a:t>jpg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 smtClean="0"/>
              <a:t>Himn_BG.mp3</a:t>
            </a:r>
            <a:endParaRPr lang="bg-BG" sz="3200" dirty="0" smtClean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 smtClean="0"/>
              <a:t>Himn_BG.wav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 smtClean="0"/>
              <a:t>Mila rodino.txt</a:t>
            </a:r>
            <a:endParaRPr lang="bg-BG" sz="3200" dirty="0" smtClean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 smtClean="0"/>
              <a:t>Мила родино.</a:t>
            </a:r>
            <a:r>
              <a:rPr lang="en-US" sz="3200" dirty="0" smtClean="0"/>
              <a:t>doc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Примери за различни типове файлове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5705856" y="1350552"/>
            <a:ext cx="3099068" cy="862296"/>
          </a:xfrm>
          <a:prstGeom prst="wedgeRoundRectCallout">
            <a:avLst>
              <a:gd name="adj1" fmla="val -59019"/>
              <a:gd name="adj2" fmla="val 323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Изображения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Дясна фигурна скоба 2"/>
          <p:cNvSpPr/>
          <p:nvPr/>
        </p:nvSpPr>
        <p:spPr>
          <a:xfrm>
            <a:off x="4681728" y="1350552"/>
            <a:ext cx="585216" cy="1502376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Дясна фигурна скоба 6"/>
          <p:cNvSpPr/>
          <p:nvPr/>
        </p:nvSpPr>
        <p:spPr>
          <a:xfrm>
            <a:off x="3243072" y="2970420"/>
            <a:ext cx="579120" cy="1353312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Дясна фигурна скоба 7"/>
          <p:cNvSpPr/>
          <p:nvPr/>
        </p:nvSpPr>
        <p:spPr>
          <a:xfrm>
            <a:off x="3822192" y="4630200"/>
            <a:ext cx="585216" cy="1148808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266944" y="3087912"/>
            <a:ext cx="3099068" cy="862296"/>
          </a:xfrm>
          <a:prstGeom prst="wedgeRoundRectCallout">
            <a:avLst>
              <a:gd name="adj1" fmla="val -60199"/>
              <a:gd name="adj2" fmla="val 15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Звук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5266944" y="4590288"/>
            <a:ext cx="3099068" cy="862296"/>
          </a:xfrm>
          <a:prstGeom prst="wedgeRoundRectCallout">
            <a:avLst>
              <a:gd name="adj1" fmla="val -59019"/>
              <a:gd name="adj2" fmla="val 323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15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Папка </a:t>
            </a:r>
            <a:r>
              <a:rPr lang="en-US" sz="3400" dirty="0" smtClean="0"/>
              <a:t>– </a:t>
            </a:r>
            <a:r>
              <a:rPr lang="bg-BG" sz="3400" dirty="0" smtClean="0"/>
              <a:t>съдържа в себе си съвкупност от файлове</a:t>
            </a:r>
            <a:endParaRPr lang="bg-BG" sz="3400" dirty="0"/>
          </a:p>
          <a:p>
            <a:pPr>
              <a:buClr>
                <a:schemeClr val="tx1"/>
              </a:buClr>
            </a:pPr>
            <a:r>
              <a:rPr lang="bg-BG" sz="3400" dirty="0" smtClean="0"/>
              <a:t>Всяка папка:</a:t>
            </a:r>
          </a:p>
          <a:p>
            <a:pPr lvl="1">
              <a:buClr>
                <a:schemeClr val="tx1"/>
              </a:buClr>
            </a:pPr>
            <a:r>
              <a:rPr lang="bg-BG" sz="3200" dirty="0" smtClean="0"/>
              <a:t>Има</a:t>
            </a:r>
            <a:r>
              <a:rPr lang="bg-BG" sz="3200" b="1" dirty="0" smtClean="0">
                <a:solidFill>
                  <a:schemeClr val="bg1"/>
                </a:solidFill>
              </a:rPr>
              <a:t> име </a:t>
            </a:r>
            <a:r>
              <a:rPr lang="bg-BG" sz="3200" dirty="0" smtClean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3200" dirty="0" smtClean="0"/>
              <a:t>Служи за съхранение на файлове (0 или повече)</a:t>
            </a:r>
          </a:p>
          <a:p>
            <a:pPr lvl="1">
              <a:buClr>
                <a:schemeClr val="tx1"/>
              </a:buClr>
            </a:pPr>
            <a:r>
              <a:rPr lang="bg-BG" sz="3200" dirty="0" smtClean="0"/>
              <a:t>Може да съдържа други папки (</a:t>
            </a:r>
            <a:r>
              <a:rPr lang="bg-BG" sz="3200" b="1" dirty="0" err="1" smtClean="0">
                <a:solidFill>
                  <a:schemeClr val="bg1"/>
                </a:solidFill>
              </a:rPr>
              <a:t>подпапки</a:t>
            </a:r>
            <a:r>
              <a:rPr lang="bg-BG" sz="3200" dirty="0" smtClean="0"/>
              <a:t>)</a:t>
            </a:r>
          </a:p>
          <a:p>
            <a:pPr>
              <a:buClr>
                <a:schemeClr val="tx1"/>
              </a:buClr>
            </a:pPr>
            <a:r>
              <a:rPr lang="bg-BG" sz="3600" dirty="0" smtClean="0"/>
              <a:t>Папките са подредени в дървовидна структура, наречена</a:t>
            </a:r>
            <a:r>
              <a:rPr lang="bg-BG" sz="3600" b="1" dirty="0" smtClean="0">
                <a:solidFill>
                  <a:schemeClr val="bg1"/>
                </a:solidFill>
              </a:rPr>
              <a:t> файлова система</a:t>
            </a:r>
            <a:endParaRPr lang="bg-BG" sz="36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 smtClean="0"/>
              <a:t>Папка</a:t>
            </a:r>
            <a:endParaRPr lang="bg-BG" sz="4000" dirty="0"/>
          </a:p>
        </p:txBody>
      </p:sp>
    </p:spTree>
    <p:extLst>
      <p:ext uri="{BB962C8B-B14F-4D97-AF65-F5344CB8AC3E}">
        <p14:creationId xmlns:p14="http://schemas.microsoft.com/office/powerpoint/2010/main" val="39754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 smtClean="0"/>
              <a:t>Примери за папки и </a:t>
            </a:r>
            <a:r>
              <a:rPr lang="bg-BG" sz="4000" dirty="0" err="1" smtClean="0"/>
              <a:t>подпапки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1593070"/>
            <a:ext cx="5376277" cy="43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21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6461</TotalTime>
  <Words>478</Words>
  <Application>Microsoft Office PowerPoint</Application>
  <PresentationFormat>Широк екран</PresentationFormat>
  <Paragraphs>118</Paragraphs>
  <Slides>27</Slides>
  <Notes>13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6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Wingdings 2</vt:lpstr>
      <vt:lpstr>1_SoftUni3_1</vt:lpstr>
      <vt:lpstr>Файлова система</vt:lpstr>
      <vt:lpstr>Съдържание</vt:lpstr>
      <vt:lpstr>Презентация на PowerPoint</vt:lpstr>
      <vt:lpstr>Файл</vt:lpstr>
      <vt:lpstr>Име и разширение на файл</vt:lpstr>
      <vt:lpstr>Примери за име и разширение на файл</vt:lpstr>
      <vt:lpstr>Примери за различни типове файлове</vt:lpstr>
      <vt:lpstr>Папка</vt:lpstr>
      <vt:lpstr>Примери за папки и подпапки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Файлова структура</vt:lpstr>
      <vt:lpstr>Файлов мениджър </vt:lpstr>
      <vt:lpstr>Презентация на PowerPoint</vt:lpstr>
      <vt:lpstr>Основни действия с файлове</vt:lpstr>
      <vt:lpstr>Примери за действия с файлове</vt:lpstr>
      <vt:lpstr>Основни действия с папки</vt:lpstr>
      <vt:lpstr>Презентация на PowerPoint</vt:lpstr>
      <vt:lpstr>Обобщение</vt:lpstr>
      <vt:lpstr>Презентация на PowerPoint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Muharem</cp:lastModifiedBy>
  <cp:revision>646</cp:revision>
  <dcterms:created xsi:type="dcterms:W3CDTF">2018-05-23T13:08:44Z</dcterms:created>
  <dcterms:modified xsi:type="dcterms:W3CDTF">2023-08-02T10:19:02Z</dcterms:modified>
  <cp:category>computer programming, programming</cp:category>
</cp:coreProperties>
</file>