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627" r:id="rId2"/>
    <p:sldId id="292" r:id="rId3"/>
    <p:sldId id="294" r:id="rId4"/>
    <p:sldId id="296" r:id="rId5"/>
    <p:sldId id="297" r:id="rId6"/>
    <p:sldId id="298" r:id="rId7"/>
    <p:sldId id="299" r:id="rId8"/>
    <p:sldId id="500" r:id="rId9"/>
    <p:sldId id="300" r:id="rId10"/>
    <p:sldId id="301" r:id="rId11"/>
    <p:sldId id="496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D91737-4181-467E-B534-4AD5F0BC34F1}">
          <p14:sldIdLst>
            <p14:sldId id="627"/>
            <p14:sldId id="292"/>
          </p14:sldIdLst>
        </p14:section>
        <p14:section name="Абстракция" id="{E813F538-5401-4645-82C9-680010086F25}">
          <p14:sldIdLst>
            <p14:sldId id="294"/>
            <p14:sldId id="296"/>
            <p14:sldId id="297"/>
            <p14:sldId id="298"/>
          </p14:sldIdLst>
        </p14:section>
        <p14:section name="Интерфейси" id="{2F4B3BA4-D8A2-4FDC-9A80-CE2E6FD22F8C}">
          <p14:sldIdLst>
            <p14:sldId id="299"/>
            <p14:sldId id="500"/>
            <p14:sldId id="300"/>
            <p14:sldId id="301"/>
            <p14:sldId id="496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5CD5598C-04BF-4803-A5C1-82B78306A9C9}">
          <p14:sldIdLst>
            <p14:sldId id="308"/>
            <p14:sldId id="497"/>
            <p14:sldId id="498"/>
            <p14:sldId id="310"/>
          </p14:sldIdLst>
        </p14:section>
        <p14:section name="Разлика между интерфейси и абстрактни класове" id="{BBDF750F-0D39-4FAE-BCDF-FA48C490F53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5611C7AD-FEB5-4FD3-BDEE-FF9328C6A88E}">
          <p14:sldIdLst>
            <p14:sldId id="31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4" autoAdjust="0"/>
    <p:restoredTop sz="95077" autoAdjust="0"/>
  </p:normalViewPr>
  <p:slideViewPr>
    <p:cSldViewPr showGuides="1">
      <p:cViewPr varScale="1">
        <p:scale>
          <a:sx n="62" d="100"/>
          <a:sy n="62" d="100"/>
        </p:scale>
        <p:origin x="208" y="20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F3BC56C-75E0-404F-463F-00A411ACB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0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0FC7BD-437F-DF73-5B92-7E0744A0E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47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3D7CC1F-4D85-B19D-9A56-766240387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27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6A410-61CF-E780-86AB-BACAD8F19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29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8FEB6DC-6A11-13FA-DE53-4416207754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768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4C9AD0-A826-703E-FEE0-84972515B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135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68E72E2-BE7C-FEB2-0906-456D25D1DD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4558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60BD7C2-E2C3-0330-A681-9EF7A83BB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293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32E022-AD7A-3806-DC59-03203E475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987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401194-5A7C-AEB8-E153-BF551A362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98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052268F-76A1-E277-B64A-3D57E705F2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906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370964-32BE-5813-F5EC-3E6A58AE2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76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1ED8F5-6D81-5C2C-89A3-7FCA68DA7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94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860520-8F22-2824-4423-8649052FD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896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B6BB9A7-FE8B-9145-2073-03B36577BF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222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8B42C1-7513-AAC9-2C81-9907B3DEBF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78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FFD67E-019E-357A-B468-51770DABF8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4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D3790B-08F5-8C5D-FF87-1493396BB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815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630000"/>
          </a:xfrm>
        </p:spPr>
        <p:txBody>
          <a:bodyPr>
            <a:noAutofit/>
          </a:bodyPr>
          <a:lstStyle/>
          <a:p>
            <a:r>
              <a:rPr lang="bg-BG" dirty="0"/>
              <a:t>Абстракция в ООП, интерфейси,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86407F-EA16-1226-DA7C-50E5AFFD6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42" y="2980813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r>
              <a:rPr lang="en-US" dirty="0"/>
              <a:t> </a:t>
            </a:r>
            <a:r>
              <a:rPr lang="bg-BG" dirty="0"/>
              <a:t>и имплементация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574000"/>
            <a:ext cx="2835000" cy="629527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Само сигнатурите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654476"/>
            <a:ext cx="3150000" cy="867278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654475"/>
            <a:ext cx="3487746" cy="867278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830754-0C70-7841-0FD1-F48A2EC99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5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1" y="4059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90402" y="5180810"/>
            <a:ext cx="2582083" cy="1326190"/>
          </a:xfrm>
          <a:prstGeom prst="wedgeRoundRectCallout">
            <a:avLst>
              <a:gd name="adj1" fmla="val 92839"/>
              <a:gd name="adj2" fmla="val -4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D287D5-CB11-6327-34A3-36D11D5DE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2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Множествено наследяване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07785E-47ED-6E8E-5122-B757FCE47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рисуваеми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4FC2E42-D89A-BAD1-BF79-3BB1E289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5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35854" y="1224000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54" y="492045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5854" y="306706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F405CF1-7540-D38A-284F-CBBC8B3D94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3BDA532-53E1-15D4-4679-E9789DD1F9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https://judge.softuni.org/Contests/Practice/Index/4066#0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9C6C2C-05AA-0939-7425-23208CDED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2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5D4C8B06-F3E0-E791-07E7-F81D991746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Абстрактни методи за дописване в наследник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EDC4892-B048-E674-3408-BCBA1BE76E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</a:p>
        </p:txBody>
      </p:sp>
    </p:spTree>
    <p:extLst>
      <p:ext uri="{BB962C8B-B14F-4D97-AF65-F5344CB8AC3E}">
        <p14:creationId xmlns:p14="http://schemas.microsoft.com/office/powerpoint/2010/main" val="31304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110357"/>
            <a:ext cx="2801160" cy="1470608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79"/>
            <a:ext cx="2891973" cy="592941"/>
          </a:xfrm>
          <a:prstGeom prst="wedgeRoundRectCallout">
            <a:avLst>
              <a:gd name="adj1" fmla="val -56391"/>
              <a:gd name="adj2" fmla="val 545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0FF5C-3F02-BC71-3A54-8D0EBBD07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1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/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24000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464000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Презаписване на свойството</a:t>
            </a:r>
            <a:endParaRPr lang="en-US" sz="2600" b="1" noProof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491202-9E2F-2D33-BC49-D16128079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Абстракция</a:t>
            </a:r>
            <a:r>
              <a:rPr lang="bg-BG" sz="4000" dirty="0"/>
              <a:t> в ООП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Интерфейси</a:t>
            </a:r>
            <a:r>
              <a:rPr lang="bg-BG" sz="4000" dirty="0"/>
              <a:t> (спецификация на група действия)</a:t>
            </a:r>
          </a:p>
          <a:p>
            <a:pPr marL="893763" lvl="1" indent="-450850"/>
            <a:r>
              <a:rPr lang="bg-BG" sz="3800" b="1" dirty="0"/>
              <a:t>Дефиниране</a:t>
            </a:r>
            <a:r>
              <a:rPr lang="bg-BG" sz="3800" dirty="0"/>
              <a:t> и </a:t>
            </a:r>
            <a:r>
              <a:rPr lang="bg-BG" sz="3800" b="1" dirty="0"/>
              <a:t>имплементация</a:t>
            </a:r>
            <a:r>
              <a:rPr lang="bg-BG" sz="3800" dirty="0"/>
              <a:t> на интерфейс</a:t>
            </a:r>
            <a:endParaRPr lang="fr-FR" sz="38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Абстрактни методи </a:t>
            </a:r>
            <a:r>
              <a:rPr lang="bg-BG" sz="4000" dirty="0"/>
              <a:t>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</a:t>
            </a:r>
            <a:r>
              <a:rPr lang="bg-BG" sz="4000" b="1" dirty="0"/>
              <a:t>интерфейси</a:t>
            </a:r>
            <a:r>
              <a:rPr lang="bg-BG" sz="4000" dirty="0"/>
              <a:t> 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87AA63-294E-21E0-1239-34124C4B4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</a:t>
            </a:r>
            <a:r>
              <a:rPr lang="bg-BG" sz="3400" b="1" dirty="0">
                <a:solidFill>
                  <a:schemeClr val="bg1"/>
                </a:solidFill>
              </a:rPr>
              <a:t>не се задава имплементация</a:t>
            </a:r>
            <a:r>
              <a:rPr lang="bg-BG" sz="3400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0BDAAD-7A34-BFE5-95FB-BE3C331CD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2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0BCE15A-BA62-E397-52CC-58E47D4230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Разлика между интерфейси и абстрактни класове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26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A76BD8-2FB7-5E84-C3B7-9F1848D1F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dirty="0"/>
              <a:t>осигурим</a:t>
            </a:r>
            <a:r>
              <a:rPr lang="bg-BG" sz="3000" b="1" dirty="0">
                <a:solidFill>
                  <a:schemeClr val="bg1"/>
                </a:solidFill>
              </a:rPr>
              <a:t>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</a:t>
            </a:r>
            <a:r>
              <a:rPr lang="bg-BG" sz="3200" dirty="0"/>
              <a:t>трябва да </a:t>
            </a:r>
            <a:r>
              <a:rPr lang="bg-BG" sz="3200" b="1" dirty="0">
                <a:solidFill>
                  <a:schemeClr val="bg1"/>
                </a:solidFill>
              </a:rPr>
              <a:t>дефинираме </a:t>
            </a:r>
            <a:r>
              <a:rPr lang="bg-BG" sz="3200" dirty="0"/>
              <a:t>неговата 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08CCA5-0BD3-8E84-2254-53B3EBB25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F4B22A-5C36-8876-06D9-C7A47537F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3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45C876-0D00-FE68-FCDC-5F785070B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9E3130-B171-9462-3CC6-893F5517F2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F590717-7DC4-37D2-D563-6415521CC5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38950" y="1269000"/>
            <a:ext cx="8714100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Renault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Renault(string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https://judge.softuni.org/Contests/Practice/Index/4066#1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BD56A4D-F9CA-9E7E-0CB3-ECF73440E9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141" y="1800285"/>
            <a:ext cx="889185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bg-BG" sz="3000" dirty="0">
                <a:solidFill>
                  <a:schemeClr val="bg2"/>
                </a:solidFill>
              </a:rPr>
              <a:t>Как постигаме абстракция? Чрез интерфейси или чрез абстрактни класове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 за имплементация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Абстрактни класове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абстрактните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 latinLnBrk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569321-B351-75D0-A4FB-B59E15394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8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1B20772-5F67-7535-FBF2-65221BC01B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Постигане на абстракция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205C0A7-F3CE-F9D8-29E9-EE9757DE99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dirty="0"/>
              <a:t>Принцип на абстракция в ООП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6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0AF34D2-3048-6D9D-F791-45840C8CD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8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00" y="1521000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937402" y="2059201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5725499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</a:t>
            </a:r>
            <a:r>
              <a:rPr lang="bg-BG" sz="3200" dirty="0"/>
              <a:t>"показва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"крие"</a:t>
            </a:r>
            <a:r>
              <a:rPr lang="en-US" sz="3000" dirty="0"/>
              <a:t> </a:t>
            </a:r>
            <a:r>
              <a:rPr lang="bg-BG" sz="3000" dirty="0"/>
              <a:t>ненужната информация</a:t>
            </a: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Вместо </a:t>
            </a:r>
            <a:r>
              <a:rPr lang="bg-BG" sz="3000" b="1" dirty="0">
                <a:solidFill>
                  <a:schemeClr val="bg1"/>
                </a:solidFill>
              </a:rPr>
              <a:t>как го прави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8C88F1-E2C2-B626-9BB5-804E1984C3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209B2CD-4DC7-229B-0493-2513A50E9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/>
              <a:t>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</a:p>
          <a:p>
            <a:pPr lvl="1"/>
            <a:r>
              <a:rPr lang="bg-BG" sz="3200" dirty="0"/>
              <a:t>и показване само на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функционалността</a:t>
            </a:r>
            <a:r>
              <a:rPr lang="bg-BG" sz="3200" dirty="0"/>
              <a:t>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капсулация</a:t>
            </a:r>
            <a:endParaRPr lang="en-GB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C15B10-5788-E90F-3D14-DDD2B06C37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F7B3C9A-C306-81F5-C0F9-4ABD5D44CF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на интерфейси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E42AA566-EB50-FF72-4598-7CD8A21190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Интерфейси в ООП</a:t>
            </a:r>
          </a:p>
        </p:txBody>
      </p:sp>
    </p:spTree>
    <p:extLst>
      <p:ext uri="{BB962C8B-B14F-4D97-AF65-F5344CB8AC3E}">
        <p14:creationId xmlns:p14="http://schemas.microsoft.com/office/powerpoint/2010/main" val="31704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1363-7C68-D4F8-855F-71F3CFD73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8148" cy="5528766"/>
          </a:xfrm>
        </p:spPr>
        <p:txBody>
          <a:bodyPr>
            <a:normAutofit/>
          </a:bodyPr>
          <a:lstStyle/>
          <a:p>
            <a:r>
              <a:rPr lang="bg-BG" b="1" dirty="0"/>
              <a:t>Интерфейсите</a:t>
            </a:r>
            <a:r>
              <a:rPr lang="bg-BG" dirty="0"/>
              <a:t> задават спецификация на съвкупност от действия (методи)</a:t>
            </a:r>
            <a:endParaRPr lang="en-US" dirty="0"/>
          </a:p>
          <a:p>
            <a:pPr lvl="1"/>
            <a:r>
              <a:rPr lang="bg-BG" dirty="0"/>
              <a:t>Например интерфейс </a:t>
            </a:r>
            <a:r>
              <a:rPr lang="en-US" b="1" dirty="0">
                <a:latin typeface="Consolas" panose="020B0609020204030204" pitchFamily="49" charset="0"/>
              </a:rPr>
              <a:t>IShape</a:t>
            </a:r>
            <a:r>
              <a:rPr lang="en-US" dirty="0"/>
              <a:t> </a:t>
            </a:r>
            <a:r>
              <a:rPr lang="bg-BG" dirty="0"/>
              <a:t>дефинира действието "</a:t>
            </a:r>
            <a:r>
              <a:rPr lang="bg-BG" i="1" dirty="0"/>
              <a:t>изчисли лицето на фигурата</a:t>
            </a:r>
            <a:r>
              <a:rPr lang="bg-BG" dirty="0"/>
              <a:t>"</a:t>
            </a:r>
          </a:p>
          <a:p>
            <a:r>
              <a:rPr lang="bg-BG" b="1" dirty="0"/>
              <a:t>Класът </a:t>
            </a:r>
            <a:r>
              <a:rPr lang="bg-BG" b="1" dirty="0" err="1"/>
              <a:t>имплементатор</a:t>
            </a:r>
            <a:r>
              <a:rPr lang="bg-BG" dirty="0"/>
              <a:t> е длъжен да поддържа всичките тези действия</a:t>
            </a:r>
            <a:endParaRPr lang="en-US" dirty="0"/>
          </a:p>
          <a:p>
            <a:pPr lvl="1"/>
            <a:r>
              <a:rPr lang="bg-BG" dirty="0"/>
              <a:t>Класовете 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dirty="0"/>
              <a:t> </a:t>
            </a:r>
            <a:r>
              <a:rPr lang="bg-BG" dirty="0"/>
              <a:t>смятат лицето си по различен начин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183FF-AA64-AF24-FD73-26124D5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20A73-400D-FEEA-1245-B346221AECC8}"/>
              </a:ext>
            </a:extLst>
          </p:cNvPr>
          <p:cNvSpPr/>
          <p:nvPr/>
        </p:nvSpPr>
        <p:spPr>
          <a:xfrm>
            <a:off x="8190674" y="1628999"/>
            <a:ext cx="3305326" cy="192360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IShape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------------------------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+ GetArea(): double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8EE4E-6BB2-A995-F859-1343AAECCA2B}"/>
              </a:ext>
            </a:extLst>
          </p:cNvPr>
          <p:cNvSpPr/>
          <p:nvPr/>
        </p:nvSpPr>
        <p:spPr>
          <a:xfrm>
            <a:off x="7846318" y="4688500"/>
            <a:ext cx="1930562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7" name="Arrow: Right 29">
            <a:extLst>
              <a:ext uri="{FF2B5EF4-FFF2-40B4-BE49-F238E27FC236}">
                <a16:creationId xmlns:a16="http://schemas.microsoft.com/office/drawing/2014/main" id="{B5FF26FE-ACB7-117B-2261-F9A312D37AF5}"/>
              </a:ext>
            </a:extLst>
          </p:cNvPr>
          <p:cNvSpPr/>
          <p:nvPr/>
        </p:nvSpPr>
        <p:spPr>
          <a:xfrm rot="16200000">
            <a:off x="8486998" y="3913264"/>
            <a:ext cx="661007" cy="412480"/>
          </a:xfrm>
          <a:prstGeom prst="rightArrow">
            <a:avLst>
              <a:gd name="adj1" fmla="val 34885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F5A4C-6F02-4B3D-C946-EDEB56B015E5}"/>
              </a:ext>
            </a:extLst>
          </p:cNvPr>
          <p:cNvSpPr/>
          <p:nvPr/>
        </p:nvSpPr>
        <p:spPr>
          <a:xfrm>
            <a:off x="10019322" y="4688500"/>
            <a:ext cx="1656678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Triangle</a:t>
            </a:r>
          </a:p>
        </p:txBody>
      </p:sp>
      <p:sp>
        <p:nvSpPr>
          <p:cNvPr id="9" name="Arrow: Right 29">
            <a:extLst>
              <a:ext uri="{FF2B5EF4-FFF2-40B4-BE49-F238E27FC236}">
                <a16:creationId xmlns:a16="http://schemas.microsoft.com/office/drawing/2014/main" id="{A7DB915F-29DF-7922-0230-82DAEC733CE3}"/>
              </a:ext>
            </a:extLst>
          </p:cNvPr>
          <p:cNvSpPr/>
          <p:nvPr/>
        </p:nvSpPr>
        <p:spPr>
          <a:xfrm rot="16200000">
            <a:off x="10517157" y="3913264"/>
            <a:ext cx="661007" cy="412479"/>
          </a:xfrm>
          <a:prstGeom prst="rightArrow">
            <a:avLst>
              <a:gd name="adj1" fmla="val 34885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06D1543-6F11-4B07-3A21-CFB1B167F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3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Всички методи в интерфейсите са </a:t>
            </a:r>
            <a:r>
              <a:rPr lang="bg-BG" sz="3600" b="1" dirty="0"/>
              <a:t>абстрактни</a:t>
            </a:r>
            <a:r>
              <a:rPr lang="bg-BG" sz="3600" dirty="0"/>
              <a:t> (</a:t>
            </a:r>
            <a:r>
              <a:rPr lang="en-US" sz="3600" b="1" dirty="0"/>
              <a:t>abstract</a:t>
            </a:r>
            <a:r>
              <a:rPr lang="en-US" sz="3600" dirty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интерфейси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096000" y="2799000"/>
            <a:ext cx="1972905" cy="834118"/>
          </a:xfrm>
          <a:prstGeom prst="wedgeRoundRectCallout">
            <a:avLst>
              <a:gd name="adj1" fmla="val -58612"/>
              <a:gd name="adj2" fmla="val -93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972316" y="2453500"/>
            <a:ext cx="2683477" cy="890256"/>
          </a:xfrm>
          <a:prstGeom prst="wedgeRoundRectCallout">
            <a:avLst>
              <a:gd name="adj1" fmla="val -81881"/>
              <a:gd name="adj2" fmla="val -64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34BD47-0E34-810B-4846-03B814B9E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</TotalTime>
  <Words>1931</Words>
  <Application>Microsoft Macintosh PowerPoint</Application>
  <PresentationFormat>Widescreen</PresentationFormat>
  <Paragraphs>359</Paragraphs>
  <Slides>31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Абстрактни класове и интерфейси</vt:lpstr>
      <vt:lpstr>Съдържание</vt:lpstr>
      <vt:lpstr>Принцип на абстракция в ООП</vt:lpstr>
      <vt:lpstr>Абстракция в ООП</vt:lpstr>
      <vt:lpstr>Как постигаме абстракция?</vt:lpstr>
      <vt:lpstr>Разлика между абстракция и капсулация</vt:lpstr>
      <vt:lpstr>Интерфейси в ООП</vt:lpstr>
      <vt:lpstr>Интерфейси</vt:lpstr>
      <vt:lpstr>Методи на интерфейси</vt:lpstr>
      <vt:lpstr>Пример за интерфейс и имплементация</vt:lpstr>
      <vt:lpstr>Експлицитен интерфейс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 (1)</vt:lpstr>
      <vt:lpstr>Абстрактен клас (2)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138</cp:revision>
  <dcterms:created xsi:type="dcterms:W3CDTF">2018-05-23T13:08:44Z</dcterms:created>
  <dcterms:modified xsi:type="dcterms:W3CDTF">2024-06-24T11:47:30Z</dcterms:modified>
  <cp:category>programming;education;software engineering;software development</cp:category>
</cp:coreProperties>
</file>