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588" r:id="rId4"/>
    <p:sldId id="589" r:id="rId5"/>
    <p:sldId id="587" r:id="rId6"/>
    <p:sldId id="590" r:id="rId7"/>
    <p:sldId id="592" r:id="rId8"/>
    <p:sldId id="614" r:id="rId9"/>
    <p:sldId id="591" r:id="rId10"/>
    <p:sldId id="595" r:id="rId11"/>
    <p:sldId id="593" r:id="rId12"/>
    <p:sldId id="594" r:id="rId13"/>
    <p:sldId id="596" r:id="rId14"/>
    <p:sldId id="597" r:id="rId15"/>
    <p:sldId id="598" r:id="rId16"/>
    <p:sldId id="599" r:id="rId17"/>
    <p:sldId id="600" r:id="rId18"/>
    <p:sldId id="601" r:id="rId19"/>
    <p:sldId id="603" r:id="rId20"/>
    <p:sldId id="58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тересни факти за ͏Python" id="{DB19340D-3D41-44AA-8EF4-C80C4C52B687}">
          <p14:sldIdLst>
            <p14:sldId id="588"/>
            <p14:sldId id="589"/>
          </p14:sldIdLst>
        </p14:section>
        <p14:section name="͏Първа програма с Python" id="{E703499E-E28C-4935-8D6E-FED703514B10}">
          <p14:sldIdLst>
            <p14:sldId id="587"/>
            <p14:sldId id="590"/>
            <p14:sldId id="592"/>
            <p14:sldId id="614"/>
            <p14:sldId id="591"/>
            <p14:sldId id="595"/>
            <p14:sldId id="593"/>
            <p14:sldId id="594"/>
          </p14:sldIdLst>
        </p14:section>
        <p14:section name="Променливи и типове данни" id="{923671BB-B926-47BD-BA21-41742DA497AC}">
          <p14:sldIdLst>
            <p14:sldId id="596"/>
            <p14:sldId id="597"/>
            <p14:sldId id="598"/>
          </p14:sldIdLst>
        </p14:section>
        <p14:section name="Четене на потребителски вход" id="{9DF015E1-66AF-483E-A6F0-747B79FDFA92}">
          <p14:sldIdLst>
            <p14:sldId id="599"/>
            <p14:sldId id="600"/>
            <p14:sldId id="601"/>
            <p14:sldId id="60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bg.wikipedia.org/wiki/%D0%93%D1%83%D0%B8%D0%B4%D0%BE_%D0%B2%D0%B0%D0%BD_%D0%A0%D0%BE%D1%81%D1%83%D0%BC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</a:t>
            </a:r>
            <a:r>
              <a:rPr lang="en-US" dirty="0"/>
              <a:t>Python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104" name="Picture 8" descr="Logging in Python: A Developer's Guide | Product Blog • Sentry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96" t="11928" r="3048" b="12533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F5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00" y="3699000"/>
            <a:ext cx="2341252" cy="22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</a:t>
            </a:r>
            <a:r>
              <a:rPr lang="bg-BG" sz="3600" b="1" dirty="0"/>
              <a:t>стартиране</a:t>
            </a:r>
            <a:r>
              <a:rPr lang="bg-BG" sz="3600" dirty="0"/>
              <a:t> на </a:t>
            </a:r>
            <a:r>
              <a:rPr lang="bg-BG" sz="3600" b="1" dirty="0"/>
              <a:t>програмата</a:t>
            </a:r>
            <a:r>
              <a:rPr lang="bg-BG" sz="3600" dirty="0"/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натискане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бутона</a:t>
            </a:r>
            <a:r>
              <a:rPr lang="bg-BG" sz="3400" dirty="0"/>
              <a:t> [</a:t>
            </a:r>
            <a:r>
              <a:rPr lang="en-US" sz="3400" b="1" dirty="0">
                <a:solidFill>
                  <a:schemeClr val="bg1"/>
                </a:solidFill>
              </a:rPr>
              <a:t>Run</a:t>
            </a:r>
            <a:r>
              <a:rPr lang="en-US" sz="3400" dirty="0"/>
              <a:t>]</a:t>
            </a:r>
            <a:endParaRPr lang="bg-BG" sz="3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</a:t>
            </a:r>
            <a:r>
              <a:rPr lang="bg-BG" sz="3400" b="1" dirty="0"/>
              <a:t>клашива</a:t>
            </a:r>
            <a:r>
              <a:rPr lang="bg-BG" sz="3400" dirty="0"/>
              <a:t> </a:t>
            </a:r>
            <a:r>
              <a:rPr lang="en-US" sz="3400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F5</a:t>
            </a:r>
            <a:r>
              <a:rPr lang="en-US" sz="3400" dirty="0"/>
              <a:t>]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273"/>
          <a:stretch/>
        </p:blipFill>
        <p:spPr>
          <a:xfrm>
            <a:off x="1866000" y="4142227"/>
            <a:ext cx="3928375" cy="13299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52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08" y="2620811"/>
            <a:ext cx="6931584" cy="40886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</a:t>
            </a:r>
            <a:r>
              <a:rPr lang="bg-BG" sz="3600" b="1" dirty="0"/>
              <a:t>няма грешки</a:t>
            </a:r>
            <a:r>
              <a:rPr lang="bg-BG" sz="3600" dirty="0"/>
              <a:t>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</a:t>
            </a:r>
            <a:r>
              <a:rPr lang="bg-BG" sz="3600" b="1" dirty="0"/>
              <a:t>конзолата</a:t>
            </a:r>
            <a:r>
              <a:rPr lang="bg-BG" sz="3600" dirty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61000" y="5589000"/>
            <a:ext cx="1164703" cy="40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518439" cy="5546589"/>
          </a:xfrm>
        </p:spPr>
        <p:txBody>
          <a:bodyPr>
            <a:normAutofit/>
          </a:bodyPr>
          <a:lstStyle/>
          <a:p>
            <a:r>
              <a:rPr lang="bg-BG" dirty="0"/>
              <a:t>Грешки на </a:t>
            </a:r>
            <a:r>
              <a:rPr lang="bg-BG" b="1" dirty="0"/>
              <a:t>синтаксиса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sz="3200" dirty="0"/>
              <a:t>Липсват </a:t>
            </a:r>
            <a:r>
              <a:rPr lang="bg-BG" sz="3200" b="1" dirty="0">
                <a:solidFill>
                  <a:schemeClr val="bg1"/>
                </a:solidFill>
              </a:rPr>
              <a:t>затварящите кавички </a:t>
            </a:r>
            <a:r>
              <a:rPr lang="bg-BG" sz="3200" dirty="0"/>
              <a:t>в скобите</a:t>
            </a:r>
          </a:p>
          <a:p>
            <a:r>
              <a:rPr lang="bg-BG" sz="3200" dirty="0"/>
              <a:t>Грешки при </a:t>
            </a:r>
            <a:r>
              <a:rPr lang="bg-BG" sz="3200" b="1" dirty="0"/>
              <a:t>индентацията</a:t>
            </a:r>
          </a:p>
          <a:p>
            <a:endParaRPr lang="bg-BG" sz="3400" dirty="0"/>
          </a:p>
          <a:p>
            <a:endParaRPr lang="bg-BG" sz="3400" dirty="0"/>
          </a:p>
          <a:p>
            <a:pPr lvl="1"/>
            <a:r>
              <a:rPr lang="bg-BG" sz="3400" dirty="0"/>
              <a:t>Има ненужна табулация пред </a:t>
            </a:r>
            <a:r>
              <a:rPr lang="bg-BG" sz="3400" b="1" dirty="0"/>
              <a:t>командата</a:t>
            </a:r>
            <a:r>
              <a:rPr lang="bg-BG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bg-BG" sz="34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854000"/>
            <a:ext cx="4275000" cy="127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4554000"/>
            <a:ext cx="3825000" cy="12918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5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45916"/>
            <a:ext cx="10961783" cy="768084"/>
          </a:xfrm>
        </p:spPr>
        <p:txBody>
          <a:bodyPr/>
          <a:lstStyle/>
          <a:p>
            <a:r>
              <a:rPr lang="bg-BG" dirty="0"/>
              <a:t>Променливи и типове данни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4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Компютрите са машини, които обработват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Дефиниране</a:t>
            </a:r>
            <a:r>
              <a:rPr lang="bg-BG" sz="3200" dirty="0"/>
              <a:t> на променлива и </a:t>
            </a:r>
            <a:r>
              <a:rPr lang="bg-BG" sz="3200" b="1" dirty="0">
                <a:solidFill>
                  <a:schemeClr val="bg1"/>
                </a:solidFill>
              </a:rPr>
              <a:t>присвояване</a:t>
            </a:r>
            <a:r>
              <a:rPr lang="bg-BG" sz="3200" dirty="0"/>
              <a:t> на стойност: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31000" y="4869329"/>
            <a:ext cx="2742354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11000" y="5049000"/>
            <a:ext cx="129197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28893" y="5044231"/>
            <a:ext cx="422723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54021" y="3981608"/>
            <a:ext cx="3541979" cy="675000"/>
          </a:xfrm>
          <a:prstGeom prst="wedgeRoundRectCallout">
            <a:avLst>
              <a:gd name="adj1" fmla="val 16933"/>
              <a:gd name="adj2" fmla="val 969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01616" y="5894120"/>
            <a:ext cx="4050000" cy="675000"/>
          </a:xfrm>
          <a:prstGeom prst="wedgeRoundRectCallout">
            <a:avLst>
              <a:gd name="adj1" fmla="val 38276"/>
              <a:gd name="adj2" fmla="val -940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00" y="4656608"/>
            <a:ext cx="4285375" cy="1149463"/>
          </a:xfrm>
          <a:prstGeom prst="rect">
            <a:avLst/>
          </a:prstGeom>
        </p:spPr>
      </p:pic>
      <p:sp>
        <p:nvSpPr>
          <p:cNvPr id="16" name="Equal 15"/>
          <p:cNvSpPr/>
          <p:nvPr/>
        </p:nvSpPr>
        <p:spPr bwMode="auto">
          <a:xfrm>
            <a:off x="5853920" y="4961339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41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Променливите</a:t>
            </a:r>
            <a:r>
              <a:rPr lang="bg-BG" dirty="0"/>
              <a:t>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b="1" dirty="0"/>
              <a:t>Типове данни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͏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͏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͏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bg-BG" dirty="0"/>
              <a:t>текст</a:t>
            </a:r>
            <a:r>
              <a:rPr lang="en-US" dirty="0"/>
              <a:t> </a:t>
            </a:r>
            <a:r>
              <a:rPr lang="bg-BG" dirty="0"/>
              <a:t>и символи</a:t>
            </a:r>
            <a:r>
              <a:rPr lang="en-US" dirty="0"/>
              <a:t>: </a:t>
            </a:r>
            <a:r>
              <a:rPr lang="en-US" b="1" dirty="0"/>
              <a:t>'a'</a:t>
            </a:r>
            <a:r>
              <a:rPr lang="en-US" dirty="0"/>
              <a:t>,</a:t>
            </a:r>
            <a:r>
              <a:rPr lang="en-US" b="1" dirty="0"/>
              <a:t> '</a:t>
            </a:r>
            <a:r>
              <a:rPr lang="bg-BG" b="1" dirty="0"/>
              <a:t>Здрасти'</a:t>
            </a:r>
            <a:r>
              <a:rPr lang="bg-BG" dirty="0"/>
              <a:t>,</a:t>
            </a:r>
            <a:r>
              <a:rPr lang="bg-BG" b="1" dirty="0"/>
              <a:t>'</a:t>
            </a:r>
            <a:r>
              <a:rPr lang="en-US" b="1" dirty="0"/>
              <a:t>Hi</a:t>
            </a:r>
            <a:r>
              <a:rPr lang="bg-BG" b="1" dirty="0"/>
              <a:t>'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  <a:endParaRPr lang="bg-BG" dirty="0">
              <a:cs typeface="Consolas" pitchFamily="49" charset="0"/>
            </a:endParaRPr>
          </a:p>
          <a:p>
            <a:pPr lvl="1"/>
            <a:r>
              <a:rPr lang="en-US" dirty="0">
                <a:cs typeface="Consolas" pitchFamily="49" charset="0"/>
              </a:rPr>
              <a:t>͏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bool</a:t>
            </a:r>
            <a:r>
              <a:rPr lang="en-US" dirty="0">
                <a:cs typeface="Consolas" pitchFamily="49" charset="0"/>
              </a:rPr>
              <a:t> – </a:t>
            </a:r>
            <a:r>
              <a:rPr lang="bg-BG" dirty="0">
                <a:cs typeface="Consolas" pitchFamily="49" charset="0"/>
              </a:rPr>
              <a:t>логическа стойност: </a:t>
            </a:r>
            <a:r>
              <a:rPr lang="en-US" b="1" dirty="0">
                <a:cs typeface="Consolas" pitchFamily="49" charset="0"/>
              </a:rPr>
              <a:t>True</a:t>
            </a:r>
            <a:r>
              <a:rPr lang="en-US" dirty="0">
                <a:cs typeface="Consolas" pitchFamily="49" charset="0"/>
              </a:rPr>
              <a:t>, </a:t>
            </a:r>
            <a:r>
              <a:rPr lang="en-US" b="1" dirty="0">
                <a:cs typeface="Consolas" pitchFamily="49" charset="0"/>
              </a:rPr>
              <a:t>False</a:t>
            </a:r>
          </a:p>
          <a:p>
            <a:r>
              <a:rPr lang="ru-RU" dirty="0">
                <a:cs typeface="Consolas" pitchFamily="49" charset="0"/>
              </a:rPr>
              <a:t>В езикът Python </a:t>
            </a:r>
            <a:r>
              <a:rPr lang="ru-RU" b="1" dirty="0">
                <a:cs typeface="Consolas" pitchFamily="49" charset="0"/>
              </a:rPr>
              <a:t>типът</a:t>
            </a:r>
            <a:r>
              <a:rPr lang="ru-RU" dirty="0">
                <a:cs typeface="Consolas" pitchFamily="49" charset="0"/>
              </a:rPr>
              <a:t> се </a:t>
            </a:r>
            <a:r>
              <a:rPr lang="ru-RU" b="1" dirty="0">
                <a:cs typeface="Consolas" pitchFamily="49" charset="0"/>
              </a:rPr>
              <a:t>определя</a:t>
            </a:r>
            <a:r>
              <a:rPr lang="ru-RU" dirty="0">
                <a:cs typeface="Consolas" pitchFamily="49" charset="0"/>
              </a:rPr>
              <a:t> от </a:t>
            </a:r>
            <a:r>
              <a:rPr lang="ru-RU" b="1" dirty="0">
                <a:cs typeface="Consolas" pitchFamily="49" charset="0"/>
              </a:rPr>
              <a:t>стойността</a:t>
            </a:r>
            <a:r>
              <a:rPr lang="ru-RU" dirty="0">
                <a:cs typeface="Consolas" pitchFamily="49" charset="0"/>
              </a:rPr>
              <a:t>, която се</a:t>
            </a:r>
            <a:r>
              <a:rPr lang="en-US" dirty="0">
                <a:cs typeface="Consolas" pitchFamily="49" charset="0"/>
              </a:rPr>
              <a:t> </a:t>
            </a:r>
            <a:r>
              <a:rPr lang="ru-RU" b="1" dirty="0">
                <a:cs typeface="Consolas" pitchFamily="49" charset="0"/>
              </a:rPr>
              <a:t>присвоява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r>
              <a:rPr lang="bg-BG" sz="3200" dirty="0"/>
              <a:t>идва под формата на</a:t>
            </a:r>
            <a:r>
              <a:rPr lang="bg-BG" sz="3200" b="1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 на 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 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  <a:endParaRPr lang="bg-BG" sz="3200" dirty="0"/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200" dirty="0"/>
              <a:t>Връща ни текстът, въведен от потребителя</a:t>
            </a:r>
            <a:r>
              <a:rPr lang="en-US" sz="3200" dirty="0"/>
              <a:t>​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31000" y="4194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3549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</a:t>
            </a:r>
            <a:r>
              <a:rPr lang="bg-BG" sz="3600" b="1" dirty="0"/>
              <a:t>име</a:t>
            </a:r>
            <a:r>
              <a:rPr lang="bg-BG" sz="3600" dirty="0"/>
              <a:t>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00" y="4241440"/>
            <a:ext cx="4621913" cy="1517116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011000" y="2304000"/>
            <a:ext cx="2790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input()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print(name)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216000" y="4053855"/>
            <a:ext cx="2970000" cy="561485"/>
          </a:xfrm>
          <a:prstGeom prst="wedgeRoundRectCallout">
            <a:avLst>
              <a:gd name="adj1" fmla="val 65944"/>
              <a:gd name="adj2" fmla="val 56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36000" y="4848214"/>
            <a:ext cx="1350000" cy="561485"/>
          </a:xfrm>
          <a:prstGeom prst="wedgeRoundRectCallout">
            <a:avLst>
              <a:gd name="adj1" fmla="val 77897"/>
              <a:gd name="adj2" fmla="val -22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21897"/>
            <a:ext cx="4889535" cy="998387"/>
          </a:xfrm>
          <a:prstGeom prst="rect">
            <a:avLst/>
          </a:prstGeom>
        </p:spPr>
      </p:pic>
      <p:sp>
        <p:nvSpPr>
          <p:cNvPr id="15" name="Equal 14"/>
          <p:cNvSpPr/>
          <p:nvPr/>
        </p:nvSpPr>
        <p:spPr bwMode="auto">
          <a:xfrm>
            <a:off x="3958500" y="2549320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8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</a:t>
            </a:r>
            <a:r>
              <a:rPr lang="bg-BG" sz="3600" b="1" dirty="0"/>
              <a:t>цяло число</a:t>
            </a:r>
            <a:r>
              <a:rPr lang="bg-BG" sz="3600" dirty="0"/>
              <a:t>:</a:t>
            </a:r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600" dirty="0"/>
              <a:t>Четене на </a:t>
            </a:r>
            <a:r>
              <a:rPr lang="bg-BG" sz="3600" b="1" dirty="0"/>
              <a:t>дробно число</a:t>
            </a:r>
            <a:r>
              <a:rPr lang="bg-BG" sz="3600" dirty="0"/>
              <a:t>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71000" y="1963033"/>
            <a:ext cx="3240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9906" y="4149000"/>
            <a:ext cx="324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data = input()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Интересни факти </a:t>
            </a:r>
            <a:r>
              <a:rPr lang="bg-BG" dirty="0"/>
              <a:t>за ͏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͏Първа програма с </a:t>
            </a:r>
            <a:r>
              <a:rPr lang="en-US" dirty="0"/>
              <a:t>Python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Променливи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типове данни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͏</a:t>
            </a:r>
            <a:r>
              <a:rPr lang="bg-BG" b="1" dirty="0"/>
              <a:t>Четене</a:t>
            </a:r>
            <a:r>
              <a:rPr lang="bg-BG" dirty="0"/>
              <a:t> на </a:t>
            </a:r>
            <a:r>
              <a:rPr lang="bg-BG" b="1" dirty="0"/>
              <a:t>потребителски вход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Основни</a:t>
            </a:r>
            <a:r>
              <a:rPr lang="bg-BG" sz="3200" b="1" dirty="0">
                <a:solidFill>
                  <a:schemeClr val="bg2"/>
                </a:solidFill>
              </a:rPr>
              <a:t> типове данни: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bool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Четене </a:t>
            </a:r>
            <a:r>
              <a:rPr lang="bg-BG" sz="3200" dirty="0">
                <a:solidFill>
                  <a:schemeClr val="bg2"/>
                </a:solidFill>
              </a:rPr>
              <a:t>на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потребителски вход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input()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Печатане</a:t>
            </a:r>
            <a:r>
              <a:rPr lang="bg-BG" sz="3200" dirty="0">
                <a:solidFill>
                  <a:schemeClr val="bg2"/>
                </a:solidFill>
              </a:rPr>
              <a:t> на конзолата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print()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Интересни факти за ͏</a:t>
            </a:r>
            <a:r>
              <a:rPr lang="en-US" dirty="0"/>
              <a:t>Python</a:t>
            </a: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" b="14042"/>
          <a:stretch/>
        </p:blipFill>
        <p:spPr bwMode="auto">
          <a:xfrm>
            <a:off x="5106000" y="1630172"/>
            <a:ext cx="198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3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Python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език за програмиране от </a:t>
            </a:r>
            <a:r>
              <a:rPr lang="ru-RU" b="1" dirty="0"/>
              <a:t>високо ниво</a:t>
            </a:r>
            <a:endParaRPr lang="en-US" b="1" dirty="0"/>
          </a:p>
          <a:p>
            <a:pPr lvl="1"/>
            <a:r>
              <a:rPr lang="bg-BG" dirty="0"/>
              <a:t>Създаден от </a:t>
            </a:r>
            <a:r>
              <a:rPr lang="bg-BG" dirty="0">
                <a:hlinkClick r:id="rId2"/>
              </a:rPr>
              <a:t>Гуидо ван Росум</a:t>
            </a:r>
            <a:r>
              <a:rPr lang="en-US" dirty="0"/>
              <a:t> </a:t>
            </a:r>
            <a:r>
              <a:rPr lang="ru-RU" dirty="0"/>
              <a:t>в началото на </a:t>
            </a:r>
            <a:r>
              <a:rPr lang="ru-RU" b="1" dirty="0"/>
              <a:t>90-те</a:t>
            </a:r>
            <a:r>
              <a:rPr lang="ru-RU" dirty="0"/>
              <a:t> години</a:t>
            </a:r>
            <a:endParaRPr lang="en-US" dirty="0"/>
          </a:p>
          <a:p>
            <a:r>
              <a:rPr lang="ru-RU" sz="3200" dirty="0">
                <a:cs typeface="Consolas" panose="020B0609020204030204" pitchFamily="49" charset="0"/>
              </a:rPr>
              <a:t>Синтаксис</a:t>
            </a:r>
            <a:r>
              <a:rPr lang="bg-BG" sz="3200" dirty="0">
                <a:cs typeface="Consolas" panose="020B0609020204030204" pitchFamily="49" charset="0"/>
              </a:rPr>
              <a:t>ът е </a:t>
            </a:r>
            <a:r>
              <a:rPr lang="en-US" sz="3200" dirty="0">
                <a:cs typeface="Consolas" panose="020B0609020204030204" pitchFamily="49" charset="0"/>
              </a:rPr>
              <a:t>близък</a:t>
            </a:r>
            <a:r>
              <a:rPr lang="ru-RU" sz="3200" dirty="0">
                <a:cs typeface="Consolas" panose="020B0609020204030204" pitchFamily="49" charset="0"/>
              </a:rPr>
              <a:t> до обикновения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cs typeface="Consolas" panose="020B0609020204030204" pitchFamily="49" charset="0"/>
              </a:rPr>
              <a:t>английски език</a:t>
            </a:r>
          </a:p>
          <a:p>
            <a:r>
              <a:rPr lang="bg-BG" sz="3200" dirty="0">
                <a:cs typeface="Consolas" panose="020B0609020204030204" pitchFamily="49" charset="0"/>
              </a:rPr>
              <a:t>Един от 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програмиране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pic>
        <p:nvPicPr>
          <p:cNvPr id="2052" name="Picture 4" descr="Гуидо ван Росум на O'Reilly Open Source Convention през 2006 г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8" y="1603258"/>
            <a:ext cx="3107063" cy="46605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͏Първа програма с </a:t>
            </a:r>
            <a:r>
              <a:rPr lang="en-US" dirty="0"/>
              <a:t>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14000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 обучението ни с </a:t>
            </a:r>
            <a:r>
              <a:rPr lang="en-US" sz="3200" b="1" dirty="0"/>
              <a:t>Python</a:t>
            </a:r>
            <a:r>
              <a:rPr lang="bg-BG" sz="3200" dirty="0"/>
              <a:t> ще използваме </a:t>
            </a:r>
            <a:r>
              <a:rPr lang="bg-BG" sz="3200" b="1" dirty="0"/>
              <a:t>средата за разработка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Thonny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Линк за</a:t>
            </a:r>
            <a:r>
              <a:rPr lang="en-US" sz="3200" dirty="0"/>
              <a:t> </a:t>
            </a:r>
            <a:r>
              <a:rPr lang="bg-BG" sz="3200" b="1" dirty="0"/>
              <a:t>сваляне </a:t>
            </a:r>
            <a:r>
              <a:rPr lang="bg-BG" sz="3200" dirty="0"/>
              <a:t>на</a:t>
            </a:r>
            <a:r>
              <a:rPr lang="en-US" sz="3200" b="1" dirty="0"/>
              <a:t> Thonny</a:t>
            </a:r>
            <a:r>
              <a:rPr lang="bg-BG" sz="3200" b="1" dirty="0"/>
              <a:t> </a:t>
            </a:r>
            <a:r>
              <a:rPr lang="en-US" sz="3200" b="1" dirty="0"/>
              <a:t>IDE </a:t>
            </a:r>
            <a:r>
              <a:rPr lang="en-US" sz="3200" dirty="0"/>
              <a:t>– </a:t>
            </a:r>
            <a:r>
              <a:rPr lang="en-US" sz="3200" dirty="0">
                <a:hlinkClick r:id="rId2"/>
              </a:rPr>
              <a:t>https://thonny.org</a:t>
            </a:r>
            <a:endParaRPr lang="bg-BG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25" y="3187761"/>
            <a:ext cx="4609050" cy="35336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7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84" y="1359000"/>
            <a:ext cx="6573167" cy="50394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</a:t>
            </a:r>
            <a:r>
              <a:rPr lang="en-US" dirty="0"/>
              <a:t> IDE</a:t>
            </a:r>
            <a:r>
              <a:rPr lang="bg-BG" dirty="0"/>
              <a:t> </a:t>
            </a:r>
            <a:r>
              <a:rPr lang="en-US" dirty="0"/>
              <a:t>Thonny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867887" y="1479388"/>
            <a:ext cx="3513244" cy="638084"/>
          </a:xfrm>
          <a:prstGeom prst="wedgeRoundRectCallout">
            <a:avLst>
              <a:gd name="adj1" fmla="val 63756"/>
              <a:gd name="adj2" fmla="val 29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с инструменти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4819" y="2439000"/>
            <a:ext cx="3766312" cy="1170000"/>
          </a:xfrm>
          <a:prstGeom prst="wedgeRoundRectCallout">
            <a:avLst>
              <a:gd name="adj1" fmla="val 79249"/>
              <a:gd name="adj2" fmla="val 12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е полето, където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пишем нашия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57270" y="4301921"/>
            <a:ext cx="4060594" cy="2353579"/>
          </a:xfrm>
          <a:prstGeom prst="wedgeRoundRectCallout">
            <a:avLst>
              <a:gd name="adj1" fmla="val 66525"/>
              <a:gd name="adj2" fmla="val -5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конзолата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която ще въвеждаме и отпечатваме нашия резултат от написаната програма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46000" y="3744000"/>
            <a:ext cx="3960000" cy="623700"/>
          </a:xfrm>
          <a:prstGeom prst="wedgeRoundRectCallout">
            <a:avLst>
              <a:gd name="adj1" fmla="val 60387"/>
              <a:gd name="adj2" fmla="val -948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Помощник при грешки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0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15" y="3301709"/>
            <a:ext cx="5926170" cy="6837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</a:t>
            </a:r>
            <a:r>
              <a:rPr lang="en-US" dirty="0"/>
              <a:t> IDE</a:t>
            </a:r>
            <a:r>
              <a:rPr lang="bg-BG" dirty="0"/>
              <a:t> </a:t>
            </a:r>
            <a:r>
              <a:rPr lang="en-US" dirty="0"/>
              <a:t>Thonny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81000" y="1965158"/>
            <a:ext cx="2295000" cy="945000"/>
          </a:xfrm>
          <a:prstGeom prst="wedgeRoundRectCallout">
            <a:avLst>
              <a:gd name="adj1" fmla="val 48893"/>
              <a:gd name="adj2" fmla="val 1098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Отваряне на нов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01000" y="1484850"/>
            <a:ext cx="3312600" cy="972600"/>
          </a:xfrm>
          <a:prstGeom prst="wedgeRoundRectCallout">
            <a:avLst>
              <a:gd name="adj1" fmla="val -33197"/>
              <a:gd name="adj2" fmla="val 142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Отваряне на съществуващ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476000" y="4599000"/>
            <a:ext cx="2765160" cy="972600"/>
          </a:xfrm>
          <a:prstGeom prst="wedgeRoundRectCallout">
            <a:avLst>
              <a:gd name="adj1" fmla="val -11937"/>
              <a:gd name="adj2" fmla="val -117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Изпълнение на кода (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438560" y="4224943"/>
            <a:ext cx="3493687" cy="972600"/>
          </a:xfrm>
          <a:prstGeom prst="wedgeRoundRectCallout">
            <a:avLst>
              <a:gd name="adj1" fmla="val -83812"/>
              <a:gd name="adj2" fmla="val -8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 за грешки в кода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7421160" y="1894713"/>
            <a:ext cx="3849840" cy="972600"/>
          </a:xfrm>
          <a:prstGeom prst="wedgeRoundRectCallout">
            <a:avLst>
              <a:gd name="adj1" fmla="val -11431"/>
              <a:gd name="adj2" fmla="val 97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Спиране на изпълнението на кода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181000" y="4340079"/>
            <a:ext cx="2097600" cy="945000"/>
          </a:xfrm>
          <a:prstGeom prst="wedgeRoundRectCallout">
            <a:avLst>
              <a:gd name="adj1" fmla="val 65909"/>
              <a:gd name="adj2" fmla="val -97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Запазване на кода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52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1" r="44704" b="52928"/>
          <a:stretch/>
        </p:blipFill>
        <p:spPr>
          <a:xfrm>
            <a:off x="1130708" y="4592025"/>
            <a:ext cx="3634707" cy="1825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След като отворите </a:t>
            </a:r>
            <a:r>
              <a:rPr lang="en-US" b="1" dirty="0"/>
              <a:t>IDE</a:t>
            </a:r>
            <a:r>
              <a:rPr lang="bg-BG" dirty="0"/>
              <a:t>-то, е време да напишем първата ни </a:t>
            </a:r>
            <a:r>
              <a:rPr lang="bg-BG" b="1" dirty="0"/>
              <a:t>програма</a:t>
            </a:r>
            <a:endParaRPr lang="en-US" b="1" dirty="0"/>
          </a:p>
          <a:p>
            <a:r>
              <a:rPr lang="ru-RU" dirty="0"/>
              <a:t>В полето за писане на код </a:t>
            </a:r>
            <a:r>
              <a:rPr lang="ru-RU" b="1" dirty="0"/>
              <a:t>въведете</a:t>
            </a:r>
            <a:r>
              <a:rPr lang="ru-RU" dirty="0"/>
              <a:t> </a:t>
            </a:r>
            <a:r>
              <a:rPr lang="ru-RU" b="1" dirty="0"/>
              <a:t>следния код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</a:t>
            </a:r>
            <a:r>
              <a:rPr lang="en-US" dirty="0"/>
              <a:t> </a:t>
            </a:r>
            <a:r>
              <a:rPr lang="bg-BG" dirty="0"/>
              <a:t>програмен код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562" y="3175443"/>
            <a:ext cx="373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print("Hello world")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8062" y="3858601"/>
            <a:ext cx="0" cy="4562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76" y="3715222"/>
            <a:ext cx="3589255" cy="1587555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 bwMode="auto">
          <a:xfrm>
            <a:off x="5646000" y="4239000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55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</TotalTime>
  <Words>784</Words>
  <Application>Microsoft Office PowerPoint</Application>
  <PresentationFormat>Widescreen</PresentationFormat>
  <Paragraphs>132</Paragraphs>
  <Slides>22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SoftUni</vt:lpstr>
      <vt:lpstr>Въведение в Python</vt:lpstr>
      <vt:lpstr>Съдържание</vt:lpstr>
      <vt:lpstr>Интересни факти за ͏Python</vt:lpstr>
      <vt:lpstr>Интересно за Python</vt:lpstr>
      <vt:lpstr>͏Първа програма с Python</vt:lpstr>
      <vt:lpstr>Среда за разработка</vt:lpstr>
      <vt:lpstr>Елементи на IDE Thonny (1)</vt:lpstr>
      <vt:lpstr>Елементи на IDE Thonny (2)</vt:lpstr>
      <vt:lpstr>Писане на програмен код</vt:lpstr>
      <vt:lpstr>Стартиране на програмата</vt:lpstr>
      <vt:lpstr>Резултат от стартиране на програмата</vt:lpstr>
      <vt:lpstr>Типични грешки в Python програмите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Python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1441</cp:revision>
  <dcterms:created xsi:type="dcterms:W3CDTF">2018-05-23T13:08:44Z</dcterms:created>
  <dcterms:modified xsi:type="dcterms:W3CDTF">2025-09-06T09:52:27Z</dcterms:modified>
  <cp:category/>
</cp:coreProperties>
</file>