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586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рости операции" id="{36B072EC-AD3E-4402-9E1A-06E6AEB30D3E}">
          <p14:sldIdLst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Печатане на конзолата" id="{EC45F985-1FF0-4534-99C0-990C7CBEDF1F}">
          <p14:sldIdLst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</a:t>
            </a:r>
            <a:r>
              <a:rPr lang="en-US" dirty="0"/>
              <a:t>Python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Можем да</a:t>
            </a:r>
            <a:r>
              <a:rPr lang="en-US" sz="3600" dirty="0"/>
              <a:t> </a:t>
            </a:r>
            <a:r>
              <a:rPr lang="bg-BG" sz="3600" dirty="0"/>
              <a:t>форматираме изхода чрез </a:t>
            </a:r>
            <a:r>
              <a:rPr lang="bg-BG" sz="3600" b="1" dirty="0">
                <a:solidFill>
                  <a:schemeClr val="bg1"/>
                </a:solidFill>
              </a:rPr>
              <a:t>интерполация</a:t>
            </a:r>
            <a:r>
              <a:rPr lang="en-US" sz="3600" dirty="0"/>
              <a:t>,</a:t>
            </a:r>
            <a:r>
              <a:rPr lang="bg-BG" sz="3600" dirty="0"/>
              <a:t> която се означава със символа '</a:t>
            </a: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bg-BG" sz="3600" dirty="0"/>
              <a:t>'</a:t>
            </a:r>
            <a:r>
              <a:rPr lang="en-US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565" y="2723973"/>
            <a:ext cx="10210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bg-BG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Здравей,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first_name} {last_name}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Ти си на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age}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години и живееш в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.")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2066" y="2979093"/>
            <a:ext cx="3550365" cy="1387183"/>
          </a:xfrm>
          <a:prstGeom prst="wedgeRoundRectCallout">
            <a:avLst>
              <a:gd name="adj1" fmla="val -5273"/>
              <a:gd name="adj2" fmla="val 15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42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</a:t>
            </a:r>
            <a:r>
              <a:rPr lang="ru-RU" b="1" dirty="0"/>
              <a:t>използваме</a:t>
            </a:r>
            <a:r>
              <a:rPr lang="ru-RU" dirty="0"/>
              <a:t> вече </a:t>
            </a:r>
            <a:r>
              <a:rPr lang="ru-RU" b="1" dirty="0"/>
              <a:t>готови програми</a:t>
            </a:r>
            <a:r>
              <a:rPr lang="ru-RU" dirty="0"/>
              <a:t>, за</a:t>
            </a:r>
            <a:r>
              <a:rPr lang="en-US" dirty="0"/>
              <a:t> </a:t>
            </a:r>
            <a:r>
              <a:rPr lang="ru-RU" dirty="0"/>
              <a:t>да ни е </a:t>
            </a:r>
            <a:r>
              <a:rPr lang="ru-RU" b="1" dirty="0"/>
              <a:t>по-лесно</a:t>
            </a:r>
            <a:r>
              <a:rPr lang="ru-RU" dirty="0"/>
              <a:t> да напишем нашата:</a:t>
            </a:r>
          </a:p>
          <a:p>
            <a:pPr lvl="1"/>
            <a:r>
              <a:rPr lang="ru-RU" dirty="0"/>
              <a:t>За целта трябва да ги "</a:t>
            </a:r>
            <a:r>
              <a:rPr lang="ru-RU" b="1" dirty="0"/>
              <a:t>заредим</a:t>
            </a:r>
            <a:r>
              <a:rPr lang="ru-RU" dirty="0"/>
              <a:t>":</a:t>
            </a:r>
          </a:p>
          <a:p>
            <a:pPr lvl="1"/>
            <a:endParaRPr lang="ru-RU" dirty="0"/>
          </a:p>
          <a:p>
            <a:pPr lvl="1"/>
            <a:r>
              <a:rPr lang="bg-BG" dirty="0"/>
              <a:t>Пример: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114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Аритметичните операции </a:t>
            </a:r>
            <a:r>
              <a:rPr lang="bg-BG" sz="3200" dirty="0">
                <a:solidFill>
                  <a:schemeClr val="bg2"/>
                </a:solidFill>
              </a:rPr>
              <a:t>с числа: </a:t>
            </a: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͏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Зареждане на </a:t>
            </a:r>
            <a:r>
              <a:rPr lang="bg-BG" sz="3000" b="1" dirty="0">
                <a:solidFill>
                  <a:schemeClr val="bg2"/>
                </a:solidFill>
              </a:rPr>
              <a:t>библиотеки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Печатане</a:t>
            </a:r>
            <a:r>
              <a:rPr lang="bg-BG" dirty="0"/>
              <a:t> на конзолата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4AC2-4AE6-4B50-B40C-A345D7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2" y="4585082"/>
            <a:ext cx="14260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Petar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42DDA5-0C08-4B68-914C-772E8D7F4961}"/>
              </a:ext>
            </a:extLst>
          </p:cNvPr>
          <p:cNvSpPr/>
          <p:nvPr/>
        </p:nvSpPr>
        <p:spPr>
          <a:xfrm>
            <a:off x="2651897" y="4691300"/>
            <a:ext cx="402630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F45730-95E9-4323-BA16-F9056F43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099" y="4572001"/>
            <a:ext cx="29009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Petar!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56C4-C2A2-4744-A0F3-01D47AB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48" y="5449598"/>
            <a:ext cx="144527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Viktor</a:t>
            </a:r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67CAE03-E619-4A3F-8240-196488EB65FB}"/>
              </a:ext>
            </a:extLst>
          </p:cNvPr>
          <p:cNvSpPr/>
          <p:nvPr/>
        </p:nvSpPr>
        <p:spPr>
          <a:xfrm>
            <a:off x="2638892" y="5562439"/>
            <a:ext cx="396883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7EC7A80-F465-4206-944C-905C43E2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85" y="5449597"/>
            <a:ext cx="29310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Viktor!</a:t>
            </a:r>
          </a:p>
        </p:txBody>
      </p: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000" y="1764000"/>
            <a:ext cx="5715000" cy="2150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end=''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(name)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000" y="4695542"/>
            <a:ext cx="5445000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latin typeface="Consolas" panose="020B0609020204030204" pitchFamily="49" charset="0"/>
              </a:rPr>
              <a:t> name)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1000" y="1989000"/>
            <a:ext cx="2964671" cy="1017027"/>
          </a:xfrm>
          <a:prstGeom prst="wedgeRoundRectCallout">
            <a:avLst>
              <a:gd name="adj1" fmla="val -81612"/>
              <a:gd name="adj2" fmla="val 3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803009"/>
            <a:ext cx="4095000" cy="1086548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 bwMode="auto">
          <a:xfrm>
            <a:off x="6478500" y="507628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754776"/>
            <a:ext cx="4416600" cy="95422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6"/>
            <a:ext cx="4326600" cy="929633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6000" y="1894621"/>
            <a:ext cx="364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86000" y="2617896"/>
            <a:ext cx="907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1510" y="3932989"/>
            <a:ext cx="400949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75160" y="3468162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510" y="185400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6 </a:t>
            </a:r>
            <a:r>
              <a:rPr lang="en-US" i="1" noProof="1">
                <a:solidFill>
                  <a:schemeClr val="accent2"/>
                </a:solidFill>
              </a:rPr>
              <a:t>-</a:t>
            </a:r>
            <a:r>
              <a:rPr lang="bg-BG" i="1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59235" y="2577275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Модул</a:t>
            </a:r>
            <a:r>
              <a:rPr lang="en-US" sz="3600" dirty="0"/>
              <a:t>/</a:t>
            </a:r>
            <a:r>
              <a:rPr lang="bg-BG" sz="3600" dirty="0"/>
              <a:t>остатък от целочислено деление на числа</a:t>
            </a:r>
            <a:r>
              <a:rPr lang="en-US" sz="3600" dirty="0"/>
              <a:t> (</a:t>
            </a:r>
            <a:r>
              <a:rPr lang="bg-BG" sz="3600" b="1" dirty="0"/>
              <a:t>оператор</a:t>
            </a:r>
            <a:r>
              <a:rPr lang="bg-BG" sz="3600" b="1" dirty="0">
                <a:solidFill>
                  <a:schemeClr val="bg1"/>
                </a:solidFill>
              </a:rPr>
              <a:t> %</a:t>
            </a:r>
            <a:r>
              <a:rPr lang="en-US" sz="3600" dirty="0"/>
              <a:t>)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126" y="3219910"/>
            <a:ext cx="782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900" b="1" i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900" b="1" i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1 </a:t>
            </a:r>
            <a:r>
              <a:rPr lang="bg-BG" i="1" noProof="1">
                <a:solidFill>
                  <a:schemeClr val="accent2"/>
                </a:solidFill>
              </a:rPr>
              <a:t>–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r>
              <a:rPr lang="bg-BG" i="1" noProof="1">
                <a:solidFill>
                  <a:schemeClr val="accent2"/>
                </a:solidFill>
              </a:rPr>
              <a:t>числото</a:t>
            </a:r>
            <a:r>
              <a:rPr lang="en-US" i="1" noProof="1">
                <a:solidFill>
                  <a:schemeClr val="accent2"/>
                </a:solidFill>
              </a:rPr>
              <a:t> 3</a:t>
            </a:r>
            <a:r>
              <a:rPr lang="bg-BG" i="1" noProof="1">
                <a:solidFill>
                  <a:schemeClr val="accent2"/>
                </a:solidFill>
              </a:rPr>
              <a:t> е нечетно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0 – числото</a:t>
            </a:r>
            <a:r>
              <a:rPr lang="en-US" i="1" noProof="1">
                <a:solidFill>
                  <a:schemeClr val="accent2"/>
                </a:solidFill>
              </a:rPr>
              <a:t> 4</a:t>
            </a:r>
            <a:r>
              <a:rPr lang="bg-BG" i="1" noProof="1">
                <a:solidFill>
                  <a:schemeClr val="accent2"/>
                </a:solidFill>
              </a:rPr>
              <a:t> е четно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nn-NO" i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793</Words>
  <Application>Microsoft Office PowerPoint</Application>
  <PresentationFormat>Widescreen</PresentationFormat>
  <Paragraphs>134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1441</cp:revision>
  <dcterms:created xsi:type="dcterms:W3CDTF">2018-05-23T13:08:44Z</dcterms:created>
  <dcterms:modified xsi:type="dcterms:W3CDTF">2025-09-06T09:52:47Z</dcterms:modified>
  <cp:category/>
</cp:coreProperties>
</file>