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2E3_568CD61.xml" ContentType="application/vnd.ms-powerpoint.comments+xml"/>
  <Override PartName="/ppt/notesSlides/notesSlide4.xml" ContentType="application/vnd.openxmlformats-officedocument.presentationml.notesSlide+xml"/>
  <Override PartName="/ppt/comments/modernComment_2E1_DD64BA85.xml" ContentType="application/vnd.ms-powerpoint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2D0_C266D877.xml" ContentType="application/vnd.ms-powerpoint.comments+xml"/>
  <Override PartName="/ppt/comments/modernComment_2D6_990945AD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4"/>
  </p:notesMasterIdLst>
  <p:handoutMasterIdLst>
    <p:handoutMasterId r:id="rId35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649" r:id="rId14"/>
    <p:sldId id="707" r:id="rId15"/>
    <p:sldId id="741" r:id="rId16"/>
    <p:sldId id="708" r:id="rId17"/>
    <p:sldId id="710" r:id="rId18"/>
    <p:sldId id="714" r:id="rId19"/>
    <p:sldId id="720" r:id="rId20"/>
    <p:sldId id="721" r:id="rId21"/>
    <p:sldId id="726" r:id="rId22"/>
    <p:sldId id="723" r:id="rId23"/>
    <p:sldId id="724" r:id="rId24"/>
    <p:sldId id="740" r:id="rId25"/>
    <p:sldId id="725" r:id="rId26"/>
    <p:sldId id="731" r:id="rId27"/>
    <p:sldId id="729" r:id="rId28"/>
    <p:sldId id="728" r:id="rId29"/>
    <p:sldId id="722" r:id="rId30"/>
    <p:sldId id="633" r:id="rId31"/>
    <p:sldId id="504" r:id="rId32"/>
    <p:sldId id="505" r:id="rId3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1"/>
            <p14:sldId id="708"/>
            <p14:sldId id="710"/>
            <p14:sldId id="714"/>
            <p14:sldId id="720"/>
            <p14:sldId id="721"/>
            <p14:sldId id="726"/>
            <p14:sldId id="723"/>
            <p14:sldId id="724"/>
            <p14:sldId id="740"/>
            <p14:sldId id="725"/>
            <p14:sldId id="731"/>
            <p14:sldId id="729"/>
            <p14:sldId id="728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24AAD53-8AA6-8321-73F3-FE25FD6B3B5A}" name="Mirela Damyanova" initials="MD" userId="Mirela Damyanova" providerId="None"/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51" autoAdjust="0"/>
    <p:restoredTop sz="96327" autoAdjust="0"/>
  </p:normalViewPr>
  <p:slideViewPr>
    <p:cSldViewPr showGuides="1">
      <p:cViewPr varScale="1">
        <p:scale>
          <a:sx n="108" d="100"/>
          <a:sy n="108" d="100"/>
        </p:scale>
        <p:origin x="216" y="3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2D0_C266D8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90F825-849F-B34B-8A7F-0733C134D3DC}" authorId="{61328A60-1351-1658-BC09-0F9214BEF0FD}" created="2024-05-27T11:44:35.5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61519991" sldId="720"/>
      <ac:spMk id="3" creationId="{70810851-4790-2FC0-3F9D-A1CF7D2C9A2E}"/>
      <ac:txMk cp="57" len="52">
        <ac:context len="110" hash="3623045640"/>
      </ac:txMk>
    </ac:txMkLst>
    <p188:pos x="7162898" y="1762975"/>
    <p188:replyLst>
      <p188:reply id="{0B1A9695-0033-904C-8E31-BCA69A6C1B6C}" authorId="{B24AAD53-8AA6-8321-73F3-FE25FD6B3B5A}" created="2024-06-12T07:04:59.083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TODO: да се добави скрийншот с обновеното заглавие (с анимация)</a:t>
        </a:r>
      </a:p>
    </p188:txBody>
  </p188:cm>
</p188:cmLst>
</file>

<file path=ppt/comments/modernComment_2D6_990945AD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0849A10-F07A-5641-BFC5-1E2739713D97}" authorId="{61328A60-1351-1658-BC09-0F9214BEF0FD}" created="2024-06-18T09:51:21.73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567521709" sldId="726"/>
      <ac:picMk id="5" creationId="{1DC22179-341D-F5D9-D839-AA8EC5ED988F}"/>
    </ac:deMkLst>
    <p188:replyLst>
      <p188:reply id="{C69FD7EA-5B6D-3B4A-A2C2-100163281CE2}" authorId="{B24AAD53-8AA6-8321-73F3-FE25FD6B3B5A}" created="2024-06-19T11:47:27.901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Това също може да се анимира, за да се виждат по-ясно отделните стъпки</a:t>
        </a:r>
      </a:p>
    </p188:txBody>
  </p188:cm>
</p188:cmLst>
</file>

<file path=ppt/comments/modernComment_2E1_DD64BA85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92E6DE8-5AFB-904A-B9DC-B79CC5A99581}" authorId="{61328A60-1351-1658-BC09-0F9214BEF0FD}" created="2024-06-18T09:42:44.22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3714366085" sldId="737"/>
      <ac:picMk id="6" creationId="{FF204932-6255-376F-6310-18B4D4461BB6}"/>
    </ac:deMkLst>
    <p188:replyLst>
      <p188:reply id="{DE53B0D2-4C99-1946-9978-D0D8EDD7D00C}" authorId="{B24AAD53-8AA6-8321-73F3-FE25FD6B3B5A}" created="2024-06-19T11:17:59.74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анимира това изображение</a:t>
        </a:r>
      </a:p>
    </p188:txBody>
  </p188:cm>
</p188:cmLst>
</file>

<file path=ppt/comments/modernComment_2E3_568CD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703912-1320-FC44-A737-6F2449F4F063}" authorId="{61328A60-1351-1658-BC09-0F9214BEF0FD}" created="2024-05-27T11:35:22.6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picMk id="6" creationId="{ED5D60A6-0690-7D20-9A2E-60F26F6905E0}"/>
    </ac:deMkLst>
    <p188:replyLst>
      <p188:reply id="{37DA1E3A-EB66-CF4F-A050-E2FED7C49796}" authorId="{B24AAD53-8AA6-8321-73F3-FE25FD6B3B5A}" created="2024-06-12T06:56:01.974">
        <p188:txBody>
          <a:bodyPr/>
          <a:lstStyle/>
          <a:p>
            <a:r>
              <a:rPr lang="en-BG"/>
              <a:t>Done
</a:t>
            </a:r>
          </a:p>
        </p188:txBody>
      </p188:reply>
    </p188:replyLst>
    <p188:txBody>
      <a:bodyPr/>
      <a:lstStyle/>
      <a:p>
        <a:r>
          <a:rPr lang="bg-BG"/>
          <a:t>TODO: update screenshot</a:t>
        </a:r>
      </a:p>
    </p188:txBody>
  </p188:cm>
  <p188:cm id="{351D8F2F-77AF-6A4A-9F0C-785576FFF2D8}" authorId="{61328A60-1351-1658-BC09-0F9214BEF0FD}" created="2024-06-18T09:15:28.554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spMk id="7" creationId="{AE33DC17-E194-3CF4-0140-D6B38246823E}"/>
      <ac:txMk cp="0" len="25">
        <ac:context len="26" hash="2945733635"/>
      </ac:txMk>
    </ac:txMkLst>
    <p188:pos x="4677651" y="2088000"/>
    <p188:replyLst>
      <p188:reply id="{1CC75F5C-B6F0-314B-900A-54160FF7F530}" authorId="{B24AAD53-8AA6-8321-73F3-FE25FD6B3B5A}" created="2024-06-19T11:47:52.628">
        <p188:txBody>
          <a:bodyPr/>
          <a:lstStyle/>
          <a:p>
            <a:r>
              <a:rPr lang="en-BG"/>
              <a:t>Done</a:t>
            </a:r>
          </a:p>
        </p188:txBody>
      </p188:reply>
    </p188:replyLst>
    <p188:txBody>
      <a:bodyPr/>
      <a:lstStyle/>
      <a:p>
        <a:r>
          <a:rPr lang="bg-BG"/>
          <a:t>Да се уточни как разбираме къде имаме просто и къде сложно свързване - какви са тези контроли?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microsoft.com/office/2018/10/relationships/comments" Target="../comments/modernComment_2E1_DD64BA8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microsoft.com/office/2018/10/relationships/comments" Target="../comments/modernComment_2D0_C266D8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microsoft.com/office/2018/10/relationships/comments" Target="../comments/modernComment_2D6_990945AD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2E3_568CD6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70787"/>
            <a:ext cx="1827780" cy="81975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b="1" dirty="0"/>
              <a:t> </a:t>
            </a:r>
            <a:r>
              <a:rPr lang="en-US" sz="3000" dirty="0"/>
              <a:t>/ 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335598" cy="5528766"/>
          </a:xfrm>
        </p:spPr>
        <p:txBody>
          <a:bodyPr/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2800" dirty="0"/>
              <a:t>С натискане на </a:t>
            </a:r>
            <a:r>
              <a:rPr lang="en-US" sz="2800" b="1" dirty="0">
                <a:solidFill>
                  <a:schemeClr val="bg1"/>
                </a:solidFill>
              </a:rPr>
              <a:t>action </a:t>
            </a:r>
            <a:r>
              <a:rPr lang="bg-BG" sz="2800" b="1" dirty="0">
                <a:solidFill>
                  <a:schemeClr val="bg1"/>
                </a:solidFill>
              </a:rPr>
              <a:t>бутона</a:t>
            </a:r>
            <a:r>
              <a:rPr lang="bg-BG" sz="2800" dirty="0"/>
              <a:t> на </a:t>
            </a:r>
            <a:r>
              <a:rPr lang="bg-BG" sz="2800" b="1" dirty="0"/>
              <a:t>контролата</a:t>
            </a:r>
            <a:endParaRPr lang="en-US" sz="2800" b="1" dirty="0"/>
          </a:p>
          <a:p>
            <a:pPr lvl="1"/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[Choose Data Source]</a:t>
            </a:r>
          </a:p>
          <a:p>
            <a:pPr lvl="1"/>
            <a:r>
              <a:rPr lang="bg-BG" sz="2800" dirty="0"/>
              <a:t>Натискаме върху </a:t>
            </a:r>
            <a:r>
              <a:rPr lang="en-US" sz="2800" b="1" dirty="0">
                <a:solidFill>
                  <a:schemeClr val="bg1"/>
                </a:solidFill>
              </a:rPr>
              <a:t>[Add new Object]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/>
              <a:t>Задаваме </a:t>
            </a:r>
            <a:r>
              <a:rPr lang="bg-BG" sz="30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2600" dirty="0"/>
              <a:t>С </a:t>
            </a:r>
            <a:r>
              <a:rPr lang="bg-BG" sz="2600" b="1" dirty="0"/>
              <a:t>десен бутон </a:t>
            </a:r>
            <a:r>
              <a:rPr lang="bg-BG" sz="2600" dirty="0"/>
              <a:t>върху </a:t>
            </a:r>
            <a:r>
              <a:rPr lang="bg-BG" sz="2600" b="1" dirty="0"/>
              <a:t>контролата</a:t>
            </a:r>
            <a:r>
              <a:rPr lang="bg-BG" sz="2600" dirty="0"/>
              <a:t> </a:t>
            </a:r>
            <a:r>
              <a:rPr lang="en-US" sz="2600" dirty="0">
                <a:sym typeface="Wingdings" panose="05000000000000000000" pitchFamily="2" charset="2"/>
              </a:rPr>
              <a:t></a:t>
            </a:r>
            <a:r>
              <a:rPr lang="en-US" sz="2600" dirty="0"/>
              <a:t> </a:t>
            </a:r>
            <a:r>
              <a:rPr lang="en-US" sz="2600" b="1" dirty="0">
                <a:solidFill>
                  <a:schemeClr val="bg1"/>
                </a:solidFill>
              </a:rPr>
              <a:t>[Edit Columns]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255641" y="4469989"/>
            <a:ext cx="3681096" cy="20370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9" name="Rounded Rectangular Callout 18">
            <a:extLst>
              <a:ext uri="{FF2B5EF4-FFF2-40B4-BE49-F238E27FC236}">
                <a16:creationId xmlns:a16="http://schemas.microsoft.com/office/drawing/2014/main" id="{3AD7EB05-73AD-0A7B-CA6A-BAB2259B14C0}"/>
              </a:ext>
            </a:extLst>
          </p:cNvPr>
          <p:cNvSpPr/>
          <p:nvPr/>
        </p:nvSpPr>
        <p:spPr bwMode="auto">
          <a:xfrm>
            <a:off x="5951701" y="1233577"/>
            <a:ext cx="2154703" cy="577574"/>
          </a:xfrm>
          <a:prstGeom prst="wedgeRoundRectCallout">
            <a:avLst>
              <a:gd name="adj1" fmla="val 73965"/>
              <a:gd name="adj2" fmla="val -277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A21121FE-EB2C-6E19-3CDB-E4BAC4C0E9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6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DA0BE97-35C0-27EC-5B7E-CE682D2D3E3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609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69B1620-CB41-E261-F566-99EA8B8C0A2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305" y="1288580"/>
            <a:ext cx="3319431" cy="30532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36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47455" y="465400"/>
            <a:ext cx="7097090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29E95B3-D741-1862-3B4C-AA3CB57905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E79C03-04AA-924B-6D38-E3780D99351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Избираме </a:t>
            </a:r>
            <a:r>
              <a:rPr lang="en-US" b="1" dirty="0">
                <a:solidFill>
                  <a:schemeClr val="bg1"/>
                </a:solidFill>
              </a:rPr>
              <a:t>.NET 8 </a:t>
            </a:r>
            <a:r>
              <a:rPr lang="bg-BG" dirty="0"/>
              <a:t>и натискаме </a:t>
            </a:r>
            <a:r>
              <a:rPr lang="en-US" b="1" dirty="0">
                <a:solidFill>
                  <a:schemeClr val="bg1"/>
                </a:solidFill>
              </a:rPr>
              <a:t>[Create]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C85298B-0676-8EA6-C9B6-884623F45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.NET </a:t>
            </a:r>
            <a:r>
              <a:rPr lang="bg-BG" dirty="0"/>
              <a:t>версия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FA947A-07B7-D0E2-A7BB-433FDD2B8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284" y="2326979"/>
            <a:ext cx="4905431" cy="294821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53909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</a:t>
            </a:r>
            <a:r>
              <a:rPr lang="en-US" sz="2800" b="1" dirty="0">
                <a:solidFill>
                  <a:schemeClr val="bg1"/>
                </a:solidFill>
              </a:rPr>
              <a:t>[Connect to Database]</a:t>
            </a: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”</a:t>
            </a:r>
            <a:endParaRPr lang="en-US" sz="2800" dirty="0"/>
          </a:p>
          <a:p>
            <a:r>
              <a:rPr lang="bg-BG" sz="3000" dirty="0"/>
              <a:t>Тестваме връзката с </a:t>
            </a:r>
            <a:r>
              <a:rPr lang="en-US" sz="3000" b="1" dirty="0">
                <a:solidFill>
                  <a:schemeClr val="bg1"/>
                </a:solidFill>
              </a:rPr>
              <a:t>[Test Connection] </a:t>
            </a:r>
            <a:r>
              <a:rPr lang="bg-BG" sz="3000" dirty="0"/>
              <a:t>и натискаме </a:t>
            </a:r>
            <a:r>
              <a:rPr lang="en-US" sz="3000" b="1" dirty="0">
                <a:solidFill>
                  <a:schemeClr val="bg1"/>
                </a:solidFill>
              </a:rPr>
              <a:t>[OK]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[New Query]</a:t>
            </a:r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    (1, 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Лаптоп',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Електроника’),</a:t>
            </a:r>
          </a:p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(2,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Смартфон',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Електроника'),</a:t>
            </a:r>
          </a:p>
          <a:p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(3,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Бюро',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N'</a:t>
            </a:r>
            <a:r>
              <a:rPr lang="bg-BG" b="1" dirty="0">
                <a:latin typeface="Consolas" panose="020B0609020204030204" pitchFamily="49" charset="0"/>
                <a:cs typeface="Consolas" panose="020B0609020204030204" pitchFamily="49" charset="0"/>
              </a:rPr>
              <a:t>Мебели'),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82958" y="1269000"/>
            <a:ext cx="3307229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Core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Core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28096" y="4547432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"Server=(localdb)\MSSQLLocalDB;Database=StoreDb;Integrated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49A842-4594-9B88-46EC-1B8A990E71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1000" y="4023463"/>
            <a:ext cx="5071600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458D44D-8FB1-B9AC-4BD2-B014BCFECF9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29399" y="4014934"/>
            <a:ext cx="5071601" cy="24205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37BE1655-7A86-C9DE-468F-86B2D76EB6DB}"/>
              </a:ext>
            </a:extLst>
          </p:cNvPr>
          <p:cNvSpPr/>
          <p:nvPr/>
        </p:nvSpPr>
        <p:spPr>
          <a:xfrm>
            <a:off x="5716715" y="4919432"/>
            <a:ext cx="848568" cy="62859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27" b="37337"/>
          <a:stretch/>
        </p:blipFill>
        <p:spPr>
          <a:xfrm>
            <a:off x="5326759" y="1192474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24" t="48628" b="5030"/>
          <a:stretch/>
        </p:blipFill>
        <p:spPr>
          <a:xfrm>
            <a:off x="741000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b="1" dirty="0">
                <a:solidFill>
                  <a:schemeClr val="bg1"/>
                </a:solidFill>
              </a:rPr>
              <a:t>Билдваме</a:t>
            </a:r>
            <a:r>
              <a:rPr lang="bg-BG" sz="2800" dirty="0"/>
              <a:t> проекта</a:t>
            </a:r>
            <a:r>
              <a:rPr lang="en-US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[Ctrl + Shift + B]</a:t>
            </a:r>
            <a:r>
              <a:rPr lang="en-US" sz="2800" dirty="0"/>
              <a:t>,</a:t>
            </a:r>
            <a:r>
              <a:rPr lang="en-US" sz="2800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 да заредим моделите</a:t>
            </a:r>
            <a:endParaRPr lang="bg-BG" sz="2800" b="1" dirty="0"/>
          </a:p>
          <a:p>
            <a:r>
              <a:rPr lang="bg-BG" sz="2800" dirty="0"/>
              <a:t>Кликаме на </a:t>
            </a:r>
            <a:r>
              <a:rPr lang="en-US" sz="2800" b="1" dirty="0">
                <a:solidFill>
                  <a:schemeClr val="bg1"/>
                </a:solidFill>
              </a:rPr>
              <a:t>action</a:t>
            </a:r>
            <a:r>
              <a:rPr lang="en-US" sz="2800" dirty="0"/>
              <a:t> </a:t>
            </a:r>
            <a:r>
              <a:rPr lang="bg-BG" sz="2800" dirty="0"/>
              <a:t>бутона в </a:t>
            </a:r>
            <a:r>
              <a:rPr lang="bg-BG" sz="2800" b="1" dirty="0"/>
              <a:t>горния десен ъгъл </a:t>
            </a:r>
            <a:r>
              <a:rPr lang="bg-BG" sz="2800" dirty="0"/>
              <a:t>на </a:t>
            </a:r>
            <a:r>
              <a:rPr lang="bg-BG" sz="2800" b="1" dirty="0"/>
              <a:t>контролата</a:t>
            </a:r>
          </a:p>
          <a:p>
            <a:r>
              <a:rPr lang="bg-BG" sz="2800" dirty="0"/>
              <a:t>Избираме</a:t>
            </a:r>
            <a:r>
              <a:rPr lang="bg-BG" sz="2800" b="1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[Choose Data Source]</a:t>
            </a:r>
          </a:p>
          <a:p>
            <a:r>
              <a:rPr lang="bg-BG" sz="2800" dirty="0"/>
              <a:t>Натискаме върху </a:t>
            </a:r>
            <a:r>
              <a:rPr lang="en-US" sz="2800" b="1" dirty="0">
                <a:solidFill>
                  <a:schemeClr val="bg1"/>
                </a:solidFill>
              </a:rPr>
              <a:t>[Add new Object]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4954AD-8104-E09F-5C7E-557D524DB8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9" y="3626787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AB67CC9-CA1D-D647-8D4E-2E9297DABF9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8" y="3626786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5B5BF69-6E08-59F7-4364-F60793377F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E3DEABE5-E21F-C168-E15D-1BCD1386B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287" y="3626785"/>
            <a:ext cx="6139283" cy="30287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6726000" y="2600100"/>
            <a:ext cx="2925000" cy="587358"/>
          </a:xfrm>
          <a:prstGeom prst="wedgeRoundRectCallout">
            <a:avLst>
              <a:gd name="adj1" fmla="val -61187"/>
              <a:gd name="adj2" fmla="val 17799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кликаме </a:t>
            </a:r>
            <a:r>
              <a:rPr lang="en-US" sz="3000" b="1" dirty="0">
                <a:solidFill>
                  <a:schemeClr val="bg1"/>
                </a:solidFill>
              </a:rPr>
              <a:t>[OK]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</a:t>
            </a:r>
            <a:r>
              <a:rPr lang="en-US" sz="3000" dirty="0"/>
              <a:t> </a:t>
            </a:r>
            <a:r>
              <a:rPr lang="bg-BG" sz="3000" dirty="0"/>
              <a:t>да изберем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[Edit Columns]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r>
              <a:rPr lang="bg-BG" sz="3200" dirty="0"/>
              <a:t> на </a:t>
            </a:r>
            <a:r>
              <a:rPr lang="bg-BG" sz="3200" b="1" dirty="0"/>
              <a:t>колоните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Преименуване на колони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36443" y="1946003"/>
            <a:ext cx="5259647" cy="357532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000" y="1944000"/>
            <a:ext cx="5259559" cy="35752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04167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Навигираме до </a:t>
            </a:r>
            <a:r>
              <a:rPr lang="bg-BG" sz="3000" b="1" dirty="0"/>
              <a:t>кода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US" sz="3000" b="1" dirty="0"/>
          </a:p>
          <a:p>
            <a:pPr lvl="1"/>
            <a:r>
              <a:rPr lang="bg-BG" sz="3000" dirty="0"/>
              <a:t>С десен бутон на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FormStoreProducts</a:t>
            </a:r>
            <a:r>
              <a:rPr lang="en-US" sz="3000" dirty="0"/>
              <a:t> → </a:t>
            </a:r>
            <a:r>
              <a:rPr lang="en-US" sz="3000" b="1" dirty="0">
                <a:solidFill>
                  <a:schemeClr val="bg1"/>
                </a:solidFill>
              </a:rPr>
              <a:t>[View Code]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Добавяме</a:t>
            </a:r>
            <a:r>
              <a:rPr lang="en-US" sz="3000" dirty="0"/>
              <a:t> </a:t>
            </a:r>
            <a:r>
              <a:rPr lang="en-US" sz="3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</a:t>
            </a:r>
            <a:r>
              <a:rPr lang="bg-BG" sz="3000" dirty="0"/>
              <a:t> </a:t>
            </a:r>
            <a:r>
              <a:rPr lang="bg-BG" sz="3000" b="1" dirty="0"/>
              <a:t>поле</a:t>
            </a:r>
            <a:r>
              <a:rPr lang="bg-BG" sz="3000" dirty="0"/>
              <a:t> за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3000" dirty="0"/>
              <a:t>Пренаписваме </a:t>
            </a:r>
            <a:r>
              <a:rPr lang="en-US" sz="3000" dirty="0"/>
              <a:t>(</a:t>
            </a:r>
            <a:r>
              <a:rPr lang="en-US" sz="3000" b="1" dirty="0"/>
              <a:t>override-</a:t>
            </a:r>
            <a:r>
              <a:rPr lang="bg-BG" sz="3000" dirty="0"/>
              <a:t>ваме</a:t>
            </a:r>
            <a:r>
              <a:rPr lang="en-US" sz="3000" dirty="0"/>
              <a:t>)</a:t>
            </a:r>
            <a:r>
              <a:rPr lang="bg-BG" sz="3000" dirty="0"/>
              <a:t> методите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3000" dirty="0"/>
              <a:t> 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69137" y="3213556"/>
            <a:ext cx="1108389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StoreDbContext? dbContext;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B98DEF-3747-3C37-7A1B-9A350C492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7" y="4597754"/>
            <a:ext cx="7653357" cy="11990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(1)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При </a:t>
            </a:r>
            <a:r>
              <a:rPr lang="bg-BG" sz="3000" b="1" dirty="0"/>
              <a:t>зареждането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се извиква </a:t>
            </a:r>
            <a:r>
              <a:rPr lang="bg-BG" sz="3000" b="1" dirty="0"/>
              <a:t>методът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bg-BG" sz="3000" dirty="0"/>
              <a:t> на нашият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Методът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EnsureCreated()</a:t>
            </a:r>
            <a:r>
              <a:rPr lang="bg-BG" sz="3000" dirty="0"/>
              <a:t> </a:t>
            </a:r>
            <a:r>
              <a:rPr lang="bg-BG" sz="3000" b="1" dirty="0"/>
              <a:t>проверява</a:t>
            </a:r>
            <a:r>
              <a:rPr lang="bg-BG" sz="3000" dirty="0"/>
              <a:t> дали има такава </a:t>
            </a:r>
            <a:r>
              <a:rPr lang="bg-BG" sz="3000" b="1" dirty="0"/>
              <a:t>БД</a:t>
            </a:r>
          </a:p>
          <a:p>
            <a:pPr lvl="1"/>
            <a:r>
              <a:rPr lang="bg-BG" sz="2800" dirty="0"/>
              <a:t>Ако няма, създава </a:t>
            </a:r>
            <a:r>
              <a:rPr lang="bg-BG" sz="2800" b="1" dirty="0"/>
              <a:t>нова</a:t>
            </a:r>
            <a:endParaRPr lang="en-US" sz="2800" b="1" dirty="0"/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74262" y="1902267"/>
            <a:ext cx="245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base.OnLoad(e);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674262" y="3125593"/>
            <a:ext cx="560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 = new StoreDbContext();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B241276-0C11-530B-FAE1-AE002141E120}"/>
              </a:ext>
            </a:extLst>
          </p:cNvPr>
          <p:cNvSpPr txBox="1">
            <a:spLocks/>
          </p:cNvSpPr>
          <p:nvPr/>
        </p:nvSpPr>
        <p:spPr>
          <a:xfrm>
            <a:off x="674262" y="4933010"/>
            <a:ext cx="6006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this.dbContext.Database.EnsureCreated();</a:t>
            </a:r>
          </a:p>
        </p:txBody>
      </p:sp>
    </p:spTree>
    <p:extLst>
      <p:ext uri="{BB962C8B-B14F-4D97-AF65-F5344CB8AC3E}">
        <p14:creationId xmlns:p14="http://schemas.microsoft.com/office/powerpoint/2010/main" val="244527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(2)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Методът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Load()</a:t>
            </a:r>
            <a:r>
              <a:rPr lang="en-US" sz="2800" dirty="0"/>
              <a:t> </a:t>
            </a:r>
            <a:r>
              <a:rPr lang="bg-BG" sz="2800" b="1" dirty="0"/>
              <a:t>зарежда</a:t>
            </a:r>
            <a:r>
              <a:rPr lang="bg-BG" sz="2800" dirty="0"/>
              <a:t> </a:t>
            </a:r>
            <a:r>
              <a:rPr lang="bg-BG" sz="2800" b="1" dirty="0"/>
              <a:t>данните</a:t>
            </a:r>
            <a:r>
              <a:rPr lang="bg-BG" sz="2800" dirty="0"/>
              <a:t> от БД и </a:t>
            </a:r>
            <a:r>
              <a:rPr lang="bg-BG" sz="2800" b="1" dirty="0"/>
              <a:t>следи</a:t>
            </a:r>
            <a:r>
              <a:rPr lang="bg-BG" sz="2800" dirty="0"/>
              <a:t> за </a:t>
            </a:r>
            <a:r>
              <a:rPr lang="bg-BG" sz="2800" b="1" dirty="0"/>
              <a:t>промени</a:t>
            </a:r>
            <a:endParaRPr lang="en-US" sz="2800" b="1" dirty="0"/>
          </a:p>
          <a:p>
            <a:endParaRPr lang="bg-BG" sz="2800" b="1" dirty="0"/>
          </a:p>
          <a:p>
            <a:r>
              <a:rPr lang="bg-BG" sz="2800" dirty="0"/>
              <a:t>Свойството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productBindingSource</a:t>
            </a:r>
            <a:r>
              <a:rPr lang="bg-BG" sz="2800" dirty="0"/>
              <a:t> пази </a:t>
            </a:r>
            <a:r>
              <a:rPr lang="bg-BG" sz="2800" b="1" dirty="0"/>
              <a:t>локалните промени </a:t>
            </a:r>
            <a:r>
              <a:rPr lang="bg-BG" sz="2800" dirty="0"/>
              <a:t>и гарантира, че данните са </a:t>
            </a:r>
            <a:r>
              <a:rPr lang="bg-BG" sz="2800" b="1" dirty="0"/>
              <a:t>съгласувани</a:t>
            </a:r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51000" y="1839158"/>
            <a:ext cx="4230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this.dbContext.Products.Load();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583500" y="3429000"/>
            <a:ext cx="1102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this.productBindingSource.DataSource = dbContext.Products.Local.ToBindingList();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CB5B1F8-BC66-C03C-02E9-A565548E9AEE}"/>
              </a:ext>
            </a:extLst>
          </p:cNvPr>
          <p:cNvSpPr txBox="1">
            <a:spLocks/>
          </p:cNvSpPr>
          <p:nvPr/>
        </p:nvSpPr>
        <p:spPr>
          <a:xfrm>
            <a:off x="572953" y="3894687"/>
            <a:ext cx="110250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protected override void OnLoad(EventArgs e)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base.OnLoad(e);</a:t>
            </a:r>
            <a:br>
              <a:rPr lang="en-US" b="1" noProof="1">
                <a:latin typeface="Consolas" panose="020B0609020204030204" pitchFamily="49" charset="0"/>
              </a:rPr>
            </a:b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new StoreDbContext()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this.dbContext.Database.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EnsureCreated()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this.dbContext.Products.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this.productBindingSource.DataSource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dbContext.Products.Local.ToBindingList()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24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OnClosing()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A60DF-6890-4609-78B2-933416A22B72}"/>
              </a:ext>
            </a:extLst>
          </p:cNvPr>
          <p:cNvSpPr txBox="1">
            <a:spLocks/>
          </p:cNvSpPr>
          <p:nvPr/>
        </p:nvSpPr>
        <p:spPr>
          <a:xfrm>
            <a:off x="471000" y="3237463"/>
            <a:ext cx="11290528" cy="267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protected override void OnClosing(CancelEventArgs e)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base.OnClosing(e);</a:t>
            </a:r>
          </a:p>
          <a:p>
            <a:pPr>
              <a:lnSpc>
                <a:spcPct val="100000"/>
              </a:lnSpc>
            </a:pPr>
            <a:endParaRPr lang="en-US" sz="2399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this.dbContext?.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Dispose()</a:t>
            </a:r>
            <a:r>
              <a:rPr lang="en-US" sz="2399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 =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399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При </a:t>
            </a:r>
            <a:r>
              <a:rPr lang="bg-BG" sz="2800" b="1" dirty="0"/>
              <a:t>затварянето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bg-BG" sz="2800" dirty="0"/>
              <a:t> се извиква </a:t>
            </a: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bg-BG" sz="2800" dirty="0"/>
              <a:t> се </a:t>
            </a:r>
            <a:r>
              <a:rPr lang="bg-BG" sz="2800" b="1" dirty="0"/>
              <a:t>унищожава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се задава на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bg-BG" sz="2800" dirty="0"/>
              <a:t>, което позволява </a:t>
            </a:r>
            <a:r>
              <a:rPr lang="bg-BG" sz="2800" b="1" dirty="0"/>
              <a:t>повторно</a:t>
            </a:r>
            <a:r>
              <a:rPr lang="bg-BG" sz="2800" dirty="0"/>
              <a:t> </a:t>
            </a:r>
            <a:r>
              <a:rPr lang="bg-BG" sz="2800" b="1" dirty="0"/>
              <a:t>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23590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b="1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01000" y="1245143"/>
            <a:ext cx="3098620" cy="5252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7963" y="1976844"/>
            <a:ext cx="6643489" cy="41753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435869" y="3883056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123" b="23720"/>
          <a:stretch/>
        </p:blipFill>
        <p:spPr>
          <a:xfrm>
            <a:off x="1789500" y="3744000"/>
            <a:ext cx="8613000" cy="21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DataValueField</a:t>
            </a:r>
          </a:p>
          <a:p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14A21-7C6B-D1E6-DADD-A6C396FAFB8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54"/>
          <a:stretch/>
        </p:blipFill>
        <p:spPr>
          <a:xfrm>
            <a:off x="3816980" y="3004776"/>
            <a:ext cx="4676886" cy="37201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63EF485A-9EFC-882C-010D-D8919F91168A}"/>
              </a:ext>
            </a:extLst>
          </p:cNvPr>
          <p:cNvSpPr/>
          <p:nvPr/>
        </p:nvSpPr>
        <p:spPr bwMode="auto">
          <a:xfrm>
            <a:off x="8651537" y="4591286"/>
            <a:ext cx="2938607" cy="547094"/>
          </a:xfrm>
          <a:prstGeom prst="wedgeRoundRectCallout">
            <a:avLst>
              <a:gd name="adj1" fmla="val -66418"/>
              <a:gd name="adj2" fmla="val 18845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E7FC860F-59F4-1C9F-C807-60400F582088}"/>
              </a:ext>
            </a:extLst>
          </p:cNvPr>
          <p:cNvSpPr/>
          <p:nvPr/>
        </p:nvSpPr>
        <p:spPr bwMode="auto">
          <a:xfrm>
            <a:off x="2046000" y="4927634"/>
            <a:ext cx="3015000" cy="543541"/>
          </a:xfrm>
          <a:prstGeom prst="wedgeRoundRectCallout">
            <a:avLst>
              <a:gd name="adj1" fmla="val 71333"/>
              <a:gd name="adj2" fmla="val -163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1FB6DAC9-93E6-F915-E199-7EFF23347F5E}"/>
              </a:ext>
            </a:extLst>
          </p:cNvPr>
          <p:cNvSpPr/>
          <p:nvPr/>
        </p:nvSpPr>
        <p:spPr bwMode="auto">
          <a:xfrm>
            <a:off x="1363722" y="6090731"/>
            <a:ext cx="4133925" cy="547094"/>
          </a:xfrm>
          <a:prstGeom prst="wedgeRoundRectCallout">
            <a:avLst>
              <a:gd name="adj1" fmla="val 60883"/>
              <a:gd name="adj2" fmla="val -2088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DataSource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1DFFA3D1-AD4B-200B-91BD-E0B085D73007}"/>
              </a:ext>
            </a:extLst>
          </p:cNvPr>
          <p:cNvSpPr/>
          <p:nvPr/>
        </p:nvSpPr>
        <p:spPr bwMode="auto">
          <a:xfrm>
            <a:off x="400829" y="2940339"/>
            <a:ext cx="4419784" cy="842161"/>
          </a:xfrm>
          <a:prstGeom prst="wedgeRoundRectCallout">
            <a:avLst>
              <a:gd name="adj1" fmla="val 74644"/>
              <a:gd name="adj2" fmla="val 474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</a:t>
            </a:r>
            <a:r>
              <a:rPr lang="en-US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DataTextField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DataValueField</a:t>
            </a:r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17446092-3166-4E94-7EE9-D3AA44325A49}"/>
              </a:ext>
            </a:extLst>
          </p:cNvPr>
          <p:cNvSpPr/>
          <p:nvPr/>
        </p:nvSpPr>
        <p:spPr bwMode="auto">
          <a:xfrm>
            <a:off x="7915995" y="2925106"/>
            <a:ext cx="3255624" cy="543541"/>
          </a:xfrm>
          <a:prstGeom prst="wedgeRoundRectCallout">
            <a:avLst>
              <a:gd name="adj1" fmla="val -42040"/>
              <a:gd name="adj2" fmla="val 981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ComboBox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564FD96B-23ED-6A22-A393-0E47BEBB9BC5}"/>
              </a:ext>
            </a:extLst>
          </p:cNvPr>
          <p:cNvSpPr/>
          <p:nvPr/>
        </p:nvSpPr>
        <p:spPr bwMode="auto">
          <a:xfrm>
            <a:off x="8756811" y="5959906"/>
            <a:ext cx="3153206" cy="547094"/>
          </a:xfrm>
          <a:prstGeom prst="wedgeRoundRectCallout">
            <a:avLst>
              <a:gd name="adj1" fmla="val -73559"/>
              <a:gd name="adj2" fmla="val -334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Задаване чрез </a:t>
            </a:r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между </a:t>
            </a:r>
            <a:r>
              <a:rPr lang="bg-BG" sz="2800" b="1" dirty="0"/>
              <a:t>единично свойство </a:t>
            </a:r>
            <a:r>
              <a:rPr lang="bg-BG" sz="2800" dirty="0"/>
              <a:t>на</a:t>
            </a:r>
            <a:r>
              <a:rPr lang="bg-BG" sz="2800" b="1" dirty="0"/>
              <a:t> контрола и единична стойност </a:t>
            </a:r>
            <a:r>
              <a:rPr lang="bg-BG" sz="2800" dirty="0"/>
              <a:t>на</a:t>
            </a:r>
            <a:r>
              <a:rPr lang="bg-BG" sz="2800" b="1" dirty="0"/>
              <a:t> данни</a:t>
            </a:r>
            <a:endParaRPr lang="bg-BG" sz="2800" dirty="0"/>
          </a:p>
          <a:p>
            <a:pPr lvl="1"/>
            <a:r>
              <a:rPr lang="bg-BG" sz="2800" dirty="0"/>
              <a:t>Задейства се при </a:t>
            </a:r>
            <a:r>
              <a:rPr lang="bg-BG" sz="2800" b="1" dirty="0"/>
              <a:t>извикване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метод</a:t>
            </a:r>
            <a:r>
              <a:rPr lang="bg-BG" sz="2800" dirty="0"/>
              <a:t> на </a:t>
            </a:r>
            <a:r>
              <a:rPr lang="bg-BG" sz="2800" b="1" dirty="0"/>
              <a:t>форма</a:t>
            </a:r>
            <a:r>
              <a:rPr lang="bg-BG" sz="2800" dirty="0"/>
              <a:t> или </a:t>
            </a:r>
            <a:r>
              <a:rPr lang="bg-BG" sz="2800" b="1" dirty="0"/>
              <a:t>контрола</a:t>
            </a:r>
          </a:p>
          <a:p>
            <a:pPr lvl="1"/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en-US" sz="2800" dirty="0"/>
              <a:t>, </a:t>
            </a:r>
            <a:r>
              <a:rPr lang="en-US" sz="2800" b="1" dirty="0">
                <a:latin typeface="Consolas" panose="020B0609020204030204" pitchFamily="49" charset="0"/>
                <a:cs typeface="Consolas" panose="020B0609020204030204" pitchFamily="49" charset="0"/>
              </a:rPr>
              <a:t>CheckBox</a:t>
            </a:r>
            <a:r>
              <a:rPr lang="en-US" sz="2800" dirty="0"/>
              <a:t> </a:t>
            </a:r>
            <a:r>
              <a:rPr lang="bg-BG" sz="2800" dirty="0"/>
              <a:t>и други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sz="2800" dirty="0"/>
              <a:t>Указва </a:t>
            </a:r>
            <a:r>
              <a:rPr lang="bg-BG" sz="2800" b="1" dirty="0">
                <a:solidFill>
                  <a:schemeClr val="bg1"/>
                </a:solidFill>
              </a:rPr>
              <a:t>връзка</a:t>
            </a:r>
            <a:r>
              <a:rPr lang="bg-BG" sz="2800" dirty="0"/>
              <a:t> на </a:t>
            </a:r>
            <a:r>
              <a:rPr lang="bg-BG" sz="2800" b="1" dirty="0"/>
              <a:t>една контрола </a:t>
            </a:r>
            <a:r>
              <a:rPr lang="bg-BG" sz="2800" dirty="0"/>
              <a:t>с</a:t>
            </a:r>
            <a:r>
              <a:rPr lang="bg-BG" sz="2800" b="1" dirty="0"/>
              <a:t> колекция от данни</a:t>
            </a:r>
          </a:p>
          <a:p>
            <a:pPr lvl="1"/>
            <a:r>
              <a:rPr lang="bg-BG" sz="2800" dirty="0"/>
              <a:t>Използва се в </a:t>
            </a:r>
            <a:r>
              <a:rPr lang="bg-BG" sz="2800" b="1" dirty="0">
                <a:solidFill>
                  <a:schemeClr val="bg1"/>
                </a:solidFill>
              </a:rPr>
              <a:t>списъчни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итериращи</a:t>
            </a:r>
            <a:r>
              <a:rPr lang="bg-BG" sz="2800" dirty="0"/>
              <a:t> контроли</a:t>
            </a:r>
          </a:p>
          <a:p>
            <a:pPr lvl="2"/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, </a:t>
            </a:r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bg-BG" sz="2400" b="1" dirty="0"/>
              <a:t> </a:t>
            </a:r>
            <a:r>
              <a:rPr lang="bg-BG" sz="2400" dirty="0"/>
              <a:t>и други</a:t>
            </a:r>
            <a:endParaRPr lang="en-US" sz="2400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14"/>
          <a:stretch/>
        </p:blipFill>
        <p:spPr>
          <a:xfrm>
            <a:off x="2926715" y="1765306"/>
            <a:ext cx="6274286" cy="391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7255601" y="2529000"/>
            <a:ext cx="4510845" cy="530182"/>
          </a:xfrm>
          <a:prstGeom prst="wedgeRoundRectCallout">
            <a:avLst>
              <a:gd name="adj1" fmla="val -49062"/>
              <a:gd name="adj2" fmla="val 1387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6771000" y="5973352"/>
            <a:ext cx="4396551" cy="533648"/>
          </a:xfrm>
          <a:prstGeom prst="wedgeRoundRectCallout">
            <a:avLst>
              <a:gd name="adj1" fmla="val -32988"/>
              <a:gd name="adj2" fmla="val -15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0F2FE8D7-4DF0-85C7-E269-8744CA0BDDF0}"/>
              </a:ext>
            </a:extLst>
          </p:cNvPr>
          <p:cNvSpPr/>
          <p:nvPr/>
        </p:nvSpPr>
        <p:spPr bwMode="auto">
          <a:xfrm>
            <a:off x="929152" y="5999968"/>
            <a:ext cx="4396551" cy="533648"/>
          </a:xfrm>
          <a:prstGeom prst="wedgeRoundRectCallout">
            <a:avLst>
              <a:gd name="adj1" fmla="val 59070"/>
              <a:gd name="adj2" fmla="val -1841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TextBox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76A058E2-7153-FE2D-1D8F-009F61B40A1F}"/>
              </a:ext>
            </a:extLst>
          </p:cNvPr>
          <p:cNvSpPr/>
          <p:nvPr/>
        </p:nvSpPr>
        <p:spPr bwMode="auto">
          <a:xfrm>
            <a:off x="1056000" y="3192624"/>
            <a:ext cx="4510845" cy="530182"/>
          </a:xfrm>
          <a:prstGeom prst="wedgeRoundRectCallout">
            <a:avLst>
              <a:gd name="adj1" fmla="val 57611"/>
              <a:gd name="adj2" fmla="val 1443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ListBox </a:t>
            </a:r>
            <a:r>
              <a:rPr lang="bg-BG" sz="2600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контрола</a:t>
            </a:r>
            <a:endParaRPr lang="en-BG" sz="2600" b="1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5" grpId="0" animBg="1"/>
      <p:bldP spid="8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4971" y="3667294"/>
            <a:ext cx="6762057" cy="28332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30319</TotalTime>
  <Words>1352</Words>
  <Application>Microsoft Macintosh PowerPoint</Application>
  <PresentationFormat>Widescreen</PresentationFormat>
  <Paragraphs>251</Paragraphs>
  <Slides>32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Примерно приложение</vt:lpstr>
      <vt:lpstr>Създаване на WinForms приложение</vt:lpstr>
      <vt:lpstr>Избиране на .NET версия</vt:lpstr>
      <vt:lpstr>Свързване на сървър и конфигурация на връзка</vt:lpstr>
      <vt:lpstr>Създаване и попълване на база данни</vt:lpstr>
      <vt:lpstr>Инсталиране на EF Core пакети и Scaffold</vt:lpstr>
      <vt:lpstr>Структура на проекта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Преименуване на колони</vt:lpstr>
      <vt:lpstr>Свързване с EF Core</vt:lpstr>
      <vt:lpstr>Методът OnLoad() (1)</vt:lpstr>
      <vt:lpstr>Методът OnLoad() (2)</vt:lpstr>
      <vt:lpstr>Методът OnClosing()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388</cp:revision>
  <dcterms:created xsi:type="dcterms:W3CDTF">2018-05-23T13:08:44Z</dcterms:created>
  <dcterms:modified xsi:type="dcterms:W3CDTF">2024-06-21T07:53:57Z</dcterms:modified>
  <cp:category/>
</cp:coreProperties>
</file>