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31" r:id="rId4"/>
    <p:sldId id="518" r:id="rId5"/>
    <p:sldId id="519" r:id="rId6"/>
    <p:sldId id="458" r:id="rId7"/>
    <p:sldId id="520" r:id="rId8"/>
    <p:sldId id="521" r:id="rId9"/>
    <p:sldId id="522" r:id="rId10"/>
    <p:sldId id="523" r:id="rId11"/>
    <p:sldId id="524" r:id="rId12"/>
    <p:sldId id="464" r:id="rId13"/>
    <p:sldId id="525" r:id="rId14"/>
    <p:sldId id="526" r:id="rId15"/>
    <p:sldId id="527" r:id="rId16"/>
    <p:sldId id="528" r:id="rId17"/>
    <p:sldId id="484" r:id="rId18"/>
    <p:sldId id="432" r:id="rId19"/>
    <p:sldId id="530" r:id="rId20"/>
    <p:sldId id="531" r:id="rId21"/>
    <p:sldId id="529" r:id="rId22"/>
    <p:sldId id="447" r:id="rId23"/>
    <p:sldId id="475" r:id="rId24"/>
    <p:sldId id="476" r:id="rId25"/>
    <p:sldId id="532" r:id="rId26"/>
    <p:sldId id="477" r:id="rId27"/>
    <p:sldId id="478" r:id="rId28"/>
    <p:sldId id="322" r:id="rId29"/>
    <p:sldId id="573" r:id="rId30"/>
    <p:sldId id="5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A4427AD-0E82-4EE8-AE60-361D360D1780}">
          <p14:sldIdLst>
            <p14:sldId id="256"/>
            <p14:sldId id="257"/>
          </p14:sldIdLst>
        </p14:section>
        <p14:section name="Избор на структура от данни" id="{CA894E9C-755A-428C-BF4B-C60205EA5F9E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Комбиниране на структури от данни" id="{2408F8E1-45FE-45F0-BD0B-F2810C31EBA9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Обобщение" id="{7CAF8B52-F85B-4423-B861-67B0603FF0DF}">
          <p14:sldIdLst>
            <p14:sldId id="32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5DD"/>
    <a:srgbClr val="E9E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F4E7-0FB2-C7DA-A1CA-2B04D3D718DD}" v="261" dt="2023-02-09T18:32:45.841"/>
    <p1510:client id="{17C65F9E-712E-8C95-D37E-ED196ADFFC42}" v="332" dt="2023-02-15T20:50:48.879"/>
    <p1510:client id="{2B43FD71-6224-EA17-38C6-FC808A712E15}" v="644" dt="2023-02-02T20:22:34.163"/>
    <p1510:client id="{B27D90A8-4B51-0129-B5CC-68A7E17CD54E}" v="61" dt="2023-02-07T20:46:25.318"/>
    <p1510:client id="{C1947081-0DA1-A3B4-1681-C0D4F33ABC40}" v="112" dt="2023-02-08T19:37:08.891"/>
    <p1510:client id="{CB68C0B6-54F7-3853-F68E-D91CE9BF7059}" v="1068" dt="2023-02-06T16:00:21.987"/>
    <p1510:client id="{D9FBF6CD-C8B0-E3D3-A465-8A5C938EB64A}" v="29" dt="2023-02-14T18:51:51.294"/>
    <p1510:client id="{F0B3F74A-CEDF-DBEE-6AA7-25381B5806CB}" v="169" dt="2023-02-09T17:16:57.3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8" autoAdjust="0"/>
    <p:restoredTop sz="94719"/>
  </p:normalViewPr>
  <p:slideViewPr>
    <p:cSldViewPr snapToGrid="0">
      <p:cViewPr varScale="1">
        <p:scale>
          <a:sx n="121" d="100"/>
          <a:sy n="121" d="100"/>
        </p:scale>
        <p:origin x="168" y="83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429" y="4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09A618D-7438-4C11-B3B5-EDA055841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3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6D58E1-FD03-48AD-9036-10C74EF66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062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185A-FFC5-891A-0A6E-8036D4616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4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8BCF0DE-2781-4DE1-B0CB-36088E49C7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714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2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0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1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182" y="1066761"/>
            <a:ext cx="11083636" cy="1315728"/>
          </a:xfrm>
        </p:spPr>
        <p:txBody>
          <a:bodyPr/>
          <a:lstStyle/>
          <a:p>
            <a:r>
              <a:rPr lang="bg-BG" dirty="0"/>
              <a:t>Избор на подходяща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>
          <a:xfrm>
            <a:off x="554182" y="369114"/>
            <a:ext cx="11083636" cy="650483"/>
          </a:xfrm>
        </p:spPr>
        <p:txBody>
          <a:bodyPr>
            <a:noAutofit/>
          </a:bodyPr>
          <a:lstStyle/>
          <a:p>
            <a:r>
              <a:rPr lang="bg-BG" sz="4400" dirty="0"/>
              <a:t>Комбиниране на структури от данни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2561" y="5368178"/>
            <a:ext cx="3173575" cy="444793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2561" y="4876551"/>
            <a:ext cx="2950749" cy="506408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70D63F-E7C1-ABE9-BDAD-C074A819E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22" y="1763888"/>
            <a:ext cx="2980756" cy="3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9933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sz="3000" dirty="0"/>
              <a:t>Мап, базиран на балансирано дърво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Елементите са </a:t>
            </a:r>
            <a:r>
              <a:rPr lang="bg-BG" sz="3000" b="1" dirty="0">
                <a:solidFill>
                  <a:schemeClr val="bg1"/>
                </a:solidFill>
              </a:rPr>
              <a:t>сортирани по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 добавяне</a:t>
            </a:r>
            <a:r>
              <a:rPr lang="bg-BG" sz="3000" dirty="0"/>
              <a:t> на двойки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</a:t>
            </a:r>
            <a:r>
              <a:rPr lang="bg-BG" sz="3000" dirty="0"/>
              <a:t>по ключ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Ключовете трябва да бъдат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Балансирано дърво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по-бавно </a:t>
            </a:r>
            <a:r>
              <a:rPr lang="bg-BG" sz="3000" dirty="0"/>
              <a:t>от хеш таблицата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36" y="100750"/>
            <a:ext cx="9792489" cy="882654"/>
          </a:xfrm>
        </p:spPr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070D3E-228A-787E-A32B-336FEC695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8261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40840"/>
              </p:ext>
            </p:extLst>
          </p:nvPr>
        </p:nvGraphicFramePr>
        <p:xfrm>
          <a:off x="974605" y="4617131"/>
          <a:ext cx="10242790" cy="20894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4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4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96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Мап,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Мулти 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 </a:t>
            </a:r>
            <a:r>
              <a:rPr lang="bg-BG" sz="3000" dirty="0"/>
              <a:t>на</a:t>
            </a:r>
            <a:r>
              <a:rPr lang="en-US" sz="3000" dirty="0"/>
              <a:t> </a:t>
            </a:r>
            <a:r>
              <a:rPr lang="bg-BG" sz="3000" dirty="0"/>
              <a:t>двойки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множество стойности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ключ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Добавяне на</a:t>
            </a:r>
            <a:r>
              <a:rPr lang="bg-BG" sz="3000" b="1" dirty="0">
                <a:solidFill>
                  <a:schemeClr val="bg1"/>
                </a:solidFill>
              </a:rPr>
              <a:t> нова стойност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същия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Ключовете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Multi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BA421-2D2B-C8DD-2286-A4FF0E497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262933"/>
              </p:ext>
            </p:extLst>
          </p:nvPr>
        </p:nvGraphicFramePr>
        <p:xfrm>
          <a:off x="669474" y="4176661"/>
          <a:ext cx="10853051" cy="2153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9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11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6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хеш таблица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1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Мулти речник, базиран на дърво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dirty="0"/>
              <a:t>Стойностите са </a:t>
            </a:r>
            <a:r>
              <a:rPr lang="bg-BG" sz="3200" b="1" dirty="0">
                <a:solidFill>
                  <a:schemeClr val="bg1"/>
                </a:solidFill>
              </a:rPr>
              <a:t>сортирани по ключ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 </a:t>
            </a:r>
            <a:r>
              <a:rPr lang="bg-BG" sz="3200" dirty="0"/>
              <a:t>на ключ-стойност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търсене </a:t>
            </a:r>
            <a:r>
              <a:rPr lang="bg-BG" sz="3200" dirty="0"/>
              <a:t>по ключ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bg-BG" sz="3200" dirty="0"/>
              <a:t>Добавя </a:t>
            </a:r>
            <a:r>
              <a:rPr lang="bg-BG" sz="3200" b="1" dirty="0">
                <a:solidFill>
                  <a:schemeClr val="bg1"/>
                </a:solidFill>
              </a:rPr>
              <a:t>нова 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съществуващ ключ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мулти мап дърво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997879-2BB0-3F94-4EE6-3B8D2A5E4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862541"/>
              </p:ext>
            </p:extLst>
          </p:nvPr>
        </p:nvGraphicFramePr>
        <p:xfrm>
          <a:off x="494688" y="4314513"/>
          <a:ext cx="11202624" cy="1885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53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1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432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4592"/>
            <a:ext cx="11818096" cy="55287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dirty="0"/>
              <a:t>Сет,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000" dirty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dirty="0"/>
              <a:t>Елементите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noProof="1"/>
              <a:t>Елементите трябва да бъдат имплементирани 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хеш сет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4D426A-9E23-24B6-D616-60CD2A7D5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479243"/>
              </p:ext>
            </p:extLst>
          </p:nvPr>
        </p:nvGraphicFramePr>
        <p:xfrm>
          <a:off x="704023" y="4253188"/>
          <a:ext cx="10783953" cy="2253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344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000" dirty="0"/>
              <a:t>Сет, базиран на балансирано дърво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 сортиране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Елементите трябва да бъдат имплементирани с 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Set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76CD0B-8CE2-B419-DE04-07DE091CE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223239"/>
              </p:ext>
            </p:extLst>
          </p:nvPr>
        </p:nvGraphicFramePr>
        <p:xfrm>
          <a:off x="635000" y="4421254"/>
          <a:ext cx="11373498" cy="1873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2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93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Bag</a:t>
            </a:r>
            <a:r>
              <a:rPr lang="bg-BG" sz="3400" dirty="0"/>
              <a:t>, базиран на хеш таблица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</a:t>
            </a:r>
            <a:r>
              <a:rPr lang="bg-BG" sz="3200" dirty="0"/>
              <a:t>позволяват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>
                <a:solidFill>
                  <a:schemeClr val="bg1"/>
                </a:solidFill>
              </a:rPr>
              <a:t>нямат подредба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Hash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475B6D8-10E2-DEBB-133C-B5D462DFA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14730"/>
              </p:ext>
            </p:extLst>
          </p:nvPr>
        </p:nvGraphicFramePr>
        <p:xfrm>
          <a:off x="635000" y="4419600"/>
          <a:ext cx="11373498" cy="18746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46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04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базирана на хеш таблица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lang="bg-BG" sz="2000" b="0" i="0" u="none" strike="noStrike" cap="none" dirty="0">
                        <a:solidFill>
                          <a:srgbClr val="1F3D5A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Bag</a:t>
            </a:r>
            <a:r>
              <a:rPr lang="bg-BG" sz="3400" dirty="0"/>
              <a:t>, базиран на балансирано дърво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bg-BG" sz="3200" dirty="0"/>
              <a:t>Позволява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сортиране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Достъп до </a:t>
            </a:r>
            <a:r>
              <a:rPr lang="bg-BG" sz="3200" b="1" dirty="0">
                <a:solidFill>
                  <a:schemeClr val="bg1"/>
                </a:solidFill>
              </a:rPr>
              <a:t>сортиран индекс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dirty="0"/>
              <a:t>извличане на </a:t>
            </a:r>
            <a:r>
              <a:rPr lang="bg-BG" b="1" dirty="0">
                <a:solidFill>
                  <a:schemeClr val="bg1"/>
                </a:solidFill>
              </a:rPr>
              <a:t>поддиапазон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5DE972-6315-C09F-4885-4D311B6FC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28348"/>
              </p:ext>
            </p:extLst>
          </p:nvPr>
        </p:nvGraphicFramePr>
        <p:xfrm>
          <a:off x="400162" y="4438266"/>
          <a:ext cx="11366598" cy="1895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77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0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базирано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 – </a:t>
            </a:r>
            <a:r>
              <a:rPr lang="bg-BG" sz="3200" dirty="0"/>
              <a:t>бързо връщане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максимален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минимален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елемент</a:t>
            </a:r>
            <a:endParaRPr lang="en-US" sz="32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Rope</a:t>
            </a:r>
            <a:r>
              <a:rPr lang="en-US" sz="3200" dirty="0"/>
              <a:t> </a:t>
            </a:r>
            <a:r>
              <a:rPr lang="bg-BG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въже</a:t>
            </a:r>
            <a:r>
              <a:rPr lang="bg-BG" sz="3200" dirty="0"/>
              <a:t>)</a:t>
            </a:r>
            <a:r>
              <a:rPr lang="en-US" sz="3200" dirty="0"/>
              <a:t>–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индекс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Trie</a:t>
            </a:r>
            <a:r>
              <a:rPr lang="en-US" sz="3600" noProof="1"/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префиксно</a:t>
            </a:r>
            <a:r>
              <a:rPr lang="bg-BG" sz="3200" dirty="0"/>
              <a:t> дърво</a:t>
            </a:r>
            <a:r>
              <a:rPr lang="en-US" sz="2800" dirty="0"/>
              <a:t> </a:t>
            </a:r>
            <a:r>
              <a:rPr lang="en-US" sz="3200" dirty="0"/>
              <a:t>) – </a:t>
            </a:r>
            <a:r>
              <a:rPr lang="bg-BG" sz="3200" dirty="0"/>
              <a:t>бързо </a:t>
            </a:r>
            <a:r>
              <a:rPr lang="bg-BG" sz="3200" b="1" dirty="0">
                <a:solidFill>
                  <a:schemeClr val="bg1"/>
                </a:solidFill>
              </a:rPr>
              <a:t>търсене на префикс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Специални СД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4FF312-3D50-A885-42EC-BDB56D3F9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959077"/>
            <a:ext cx="3168604" cy="2844923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3808966" y="4163196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7587116" y="3959077"/>
            <a:ext cx="4266217" cy="2501173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2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(1)</a:t>
            </a:r>
            <a:endParaRPr lang="en-US" sz="31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411117"/>
              </p:ext>
            </p:extLst>
          </p:nvPr>
        </p:nvGraphicFramePr>
        <p:xfrm>
          <a:off x="171402" y="1174523"/>
          <a:ext cx="11849195" cy="55827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8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Списък, базиран на масив, с променлива дължина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 свързан списък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(2)</a:t>
            </a:r>
            <a:endParaRPr lang="en-US" sz="31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646157"/>
              </p:ext>
            </p:extLst>
          </p:nvPr>
        </p:nvGraphicFramePr>
        <p:xfrm>
          <a:off x="190406" y="1178560"/>
          <a:ext cx="11931627" cy="5456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9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4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96">
                <a:tc rowSpan="2"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29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Опашка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</a:t>
                      </a:r>
                      <a:b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0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1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5361" y="1314451"/>
            <a:ext cx="11680731" cy="53549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200" dirty="0"/>
              <a:t>1</a:t>
            </a:r>
            <a:r>
              <a:rPr lang="en-US" sz="32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Избор</a:t>
            </a:r>
            <a:r>
              <a:rPr lang="en-US" sz="3400" dirty="0"/>
              <a:t> </a:t>
            </a:r>
            <a:r>
              <a:rPr lang="bg-BG" sz="3400" dirty="0"/>
              <a:t>на структура от данни</a:t>
            </a:r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/>
              <a:t>Ефективност на СД</a:t>
            </a:r>
            <a:r>
              <a:rPr lang="bg-BG" sz="3000" dirty="0"/>
              <a:t> в зависимост от извършваната </a:t>
            </a:r>
            <a:r>
              <a:rPr lang="bg-BG" sz="3000" b="1" dirty="0"/>
              <a:t>операция</a:t>
            </a:r>
            <a:endParaRPr lang="en-US" sz="3000" b="1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400" dirty="0"/>
              <a:t>2</a:t>
            </a:r>
            <a:r>
              <a:rPr lang="en-US" sz="34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Комбиниране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Set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Multi Map</a:t>
            </a:r>
            <a:endParaRPr lang="bg-BG" sz="2798" dirty="0"/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Rope</a:t>
            </a:r>
            <a:endParaRPr lang="bg-BG" sz="2798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129C71-E2E8-4363-BD79-7CEE349C4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(3)</a:t>
            </a:r>
            <a:endParaRPr lang="en-US" sz="31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455721"/>
              </p:ext>
            </p:extLst>
          </p:nvPr>
        </p:nvGraphicFramePr>
        <p:xfrm>
          <a:off x="201293" y="1271600"/>
          <a:ext cx="11789414" cy="52636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29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3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хеш таблица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базирана на хеш таблица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1005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базирано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0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7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67" y="3148336"/>
            <a:ext cx="1603466" cy="11138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637D09-CBAF-A56D-D9B5-589F42AAB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600" dirty="0">
                <a:solidFill>
                  <a:schemeClr val="tx1"/>
                </a:solidFill>
              </a:rPr>
              <a:t>Използване на комбинирани структури от данни за най-добър резултат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C2A599-FE87-ED94-7A13-21283822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4581129"/>
            <a:ext cx="12097344" cy="780383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Комбиниране на структури от данни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88968"/>
            <a:ext cx="12188825" cy="56628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Много възможности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/>
              <a:t>комбиниране на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няколко</a:t>
            </a:r>
            <a:r>
              <a:rPr lang="en-US" sz="3100" dirty="0"/>
              <a:t> </a:t>
            </a:r>
            <a:r>
              <a:rPr lang="bg-BG" sz="3100" dirty="0"/>
              <a:t>структури от данни</a:t>
            </a:r>
            <a:endParaRPr lang="en-US" sz="31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Няма</a:t>
            </a:r>
            <a:r>
              <a:rPr lang="bg-BG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идеална</a:t>
            </a:r>
            <a:r>
              <a:rPr lang="bg-BG" sz="2900" dirty="0"/>
              <a:t> СД</a:t>
            </a:r>
            <a:r>
              <a:rPr lang="en-US" sz="2900" dirty="0">
                <a:sym typeface="Wingdings" panose="05000000000000000000" pitchFamily="2" charset="2"/>
              </a:rPr>
              <a:t> </a:t>
            </a:r>
            <a:r>
              <a:rPr lang="bg-BG" sz="2900" dirty="0">
                <a:sym typeface="Wingdings" panose="05000000000000000000" pitchFamily="2" charset="2"/>
              </a:rPr>
              <a:t>избиране между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памет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dirty="0">
                <a:sym typeface="Wingdings" panose="05000000000000000000" pitchFamily="2" charset="2"/>
              </a:rPr>
              <a:t>или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време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100" dirty="0"/>
              <a:t>Например</a:t>
            </a:r>
            <a:r>
              <a:rPr lang="en-US" sz="3100" dirty="0"/>
              <a:t>, </a:t>
            </a:r>
            <a:r>
              <a:rPr lang="bg-BG" sz="3100" dirty="0"/>
              <a:t>препоръчително е да използвате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ключ</a:t>
            </a:r>
            <a:r>
              <a:rPr lang="en-US" sz="29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900" b="1" dirty="0"/>
              <a:t> </a:t>
            </a:r>
            <a:r>
              <a:rPr lang="bg-BG" sz="2900" dirty="0"/>
              <a:t>(примерно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br>
              <a:rPr lang="bg-BG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900" dirty="0"/>
              <a:t>(</a:t>
            </a:r>
            <a:r>
              <a:rPr lang="bg-BG" sz="2900" dirty="0"/>
              <a:t>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i="1" dirty="0"/>
              <a:t> + </a:t>
            </a:r>
            <a:r>
              <a:rPr lang="bg-BG" sz="2900" i="1" dirty="0"/>
              <a:t>град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Балансиращо търсещо дърво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извличане на диапазон</a:t>
            </a:r>
            <a:r>
              <a:rPr lang="bg-BG" sz="2900" dirty="0"/>
              <a:t> или достъп по </a:t>
            </a:r>
            <a:r>
              <a:rPr lang="bg-BG" sz="2900" b="1" dirty="0">
                <a:solidFill>
                  <a:schemeClr val="bg1"/>
                </a:solidFill>
              </a:rPr>
              <a:t>сортиран индекс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Rope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 достъп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индекс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Комбиниране на структури от данни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0286CD-97F4-E5F9-7566-8A5D7F857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7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Трябва да направите клас </a:t>
            </a:r>
            <a:r>
              <a:rPr lang="en-US" sz="3100" b="1" dirty="0">
                <a:solidFill>
                  <a:schemeClr val="bg1"/>
                </a:solidFill>
              </a:rPr>
              <a:t>Person</a:t>
            </a:r>
            <a:endParaRPr lang="en-US" sz="3100" dirty="0"/>
          </a:p>
          <a:p>
            <a:pPr>
              <a:lnSpc>
                <a:spcPct val="110000"/>
              </a:lnSpc>
            </a:pPr>
            <a:r>
              <a:rPr lang="bg-BG" sz="3100" dirty="0"/>
              <a:t>Направете </a:t>
            </a:r>
            <a:r>
              <a:rPr lang="bg-BG" sz="3100" b="1" dirty="0">
                <a:solidFill>
                  <a:schemeClr val="bg1"/>
                </a:solidFill>
              </a:rPr>
              <a:t>структура от данни</a:t>
            </a:r>
            <a:r>
              <a:rPr lang="bg-BG" sz="3100" dirty="0"/>
              <a:t>,</a:t>
            </a:r>
            <a:br>
              <a:rPr lang="bg-BG" sz="3100" dirty="0"/>
            </a:br>
            <a:r>
              <a:rPr lang="bg-BG" sz="3100" dirty="0"/>
              <a:t>която имплементира: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Колекция от хора</a:t>
            </a:r>
            <a:endParaRPr lang="en-US" sz="3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0128"/>
              </p:ext>
            </p:extLst>
          </p:nvPr>
        </p:nvGraphicFramePr>
        <p:xfrm>
          <a:off x="360164" y="3212978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bg-BG" sz="2300" b="1" noProof="1">
                          <a:solidFill>
                            <a:schemeClr val="tx1"/>
                          </a:solidFill>
                        </a:rPr>
                        <a:t>Операции</a:t>
                      </a:r>
                      <a:endParaRPr lang="en-GB" sz="2300" b="1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4373459-A357-9581-A2AF-87B49B8C2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32" y="1845733"/>
            <a:ext cx="5873493" cy="48097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50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Решението</a:t>
            </a:r>
            <a:r>
              <a:rPr lang="bg-BG" sz="3400" dirty="0"/>
              <a:t>,</a:t>
            </a:r>
            <a:r>
              <a:rPr lang="bg-BG" sz="3400" b="1" dirty="0">
                <a:solidFill>
                  <a:schemeClr val="bg1"/>
                </a:solidFill>
              </a:rPr>
              <a:t> базирано на речници</a:t>
            </a:r>
            <a:r>
              <a:rPr lang="bg-BG" sz="3400" dirty="0"/>
              <a:t>, е най-добрият начин да постигнем </a:t>
            </a:r>
            <a:r>
              <a:rPr lang="bg-BG" sz="3400" b="1" dirty="0">
                <a:solidFill>
                  <a:schemeClr val="bg1"/>
                </a:solidFill>
              </a:rPr>
              <a:t>добра производителност</a:t>
            </a:r>
            <a:endParaRPr lang="en-US" sz="34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bg-BG" sz="3200" dirty="0"/>
              <a:t>Речниците имат </a:t>
            </a: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времева сложност за </a:t>
            </a:r>
            <a:r>
              <a:rPr lang="bg-BG" sz="3200" b="1" dirty="0">
                <a:solidFill>
                  <a:schemeClr val="bg1"/>
                </a:solidFill>
              </a:rPr>
              <a:t>търсене</a:t>
            </a:r>
            <a:r>
              <a:rPr lang="bg-BG" sz="3200" dirty="0"/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200" dirty="0"/>
              <a:t>Трябва да използвате </a:t>
            </a:r>
            <a:r>
              <a:rPr lang="bg-BG" sz="3200" b="1" dirty="0">
                <a:solidFill>
                  <a:schemeClr val="bg1"/>
                </a:solidFill>
              </a:rPr>
              <a:t>мулти речници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всички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Решение, базирано на речници</a:t>
            </a:r>
            <a:endParaRPr lang="en-US" sz="39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16C251-7AE9-45C3-817E-05B367EF5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4976242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97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1340769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Добавяне на</a:t>
            </a:r>
            <a:r>
              <a:rPr lang="en-US" sz="3900" dirty="0"/>
              <a:t> Person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FE2E617-E8CE-D0F0-96B1-8B3E6FC3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5350" y="2377368"/>
            <a:ext cx="4325227" cy="1327952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Създава обект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bg-BG" sz="2400" b="1" noProof="1">
                <a:solidFill>
                  <a:schemeClr val="bg2"/>
                </a:solidFill>
              </a:rPr>
              <a:t>, който има</a:t>
            </a:r>
            <a:r>
              <a:rPr lang="en-US" sz="2400" b="1" noProof="1">
                <a:solidFill>
                  <a:schemeClr val="bg2"/>
                </a:solidFill>
              </a:rPr>
              <a:t>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1589" y="3345279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нов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към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3 колекции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52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61200" y="1196753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Намиране на</a:t>
            </a:r>
            <a:r>
              <a:rPr lang="en-US" sz="3900" dirty="0"/>
              <a:t> Person / People </a:t>
            </a:r>
            <a:r>
              <a:rPr lang="bg-BG" sz="3900" dirty="0"/>
              <a:t>по</a:t>
            </a:r>
            <a:r>
              <a:rPr lang="en-US" sz="3900" dirty="0"/>
              <a:t> </a:t>
            </a:r>
            <a:r>
              <a:rPr lang="bg-BG" sz="3900" dirty="0"/>
              <a:t>имейл</a:t>
            </a:r>
            <a:endParaRPr lang="en-US" sz="39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4A95EA1-A8E2-897F-FC84-5EBF8C8CD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0" y="2420889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6" y="3717424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67758"/>
              <a:gd name="adj2" fmla="val 5154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870" y="2216115"/>
            <a:ext cx="3888432" cy="919329"/>
          </a:xfrm>
          <a:prstGeom prst="wedgeRoundRectCallout">
            <a:avLst>
              <a:gd name="adj1" fmla="val -36563"/>
              <a:gd name="adj2" fmla="val 1885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Изтриване</a:t>
            </a:r>
            <a:endParaRPr lang="en-US" sz="39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6673AD-7B6B-0E68-63C1-171EA4ED1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6" y="1311580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6581955" y="1623597"/>
            <a:ext cx="3888432" cy="919329"/>
          </a:xfrm>
          <a:prstGeom prst="wedgeRoundRectCallout">
            <a:avLst>
              <a:gd name="adj1" fmla="val -61946"/>
              <a:gd name="adj2" fmla="val 1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с предишния метод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216461" y="3058459"/>
            <a:ext cx="2366399" cy="919329"/>
          </a:xfrm>
          <a:prstGeom prst="wedgeRoundRectCallout">
            <a:avLst>
              <a:gd name="adj1" fmla="val -164028"/>
              <a:gd name="adj2" fmla="val 6714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Google Shape;404;p12">
            <a:extLst>
              <a:ext uri="{FF2B5EF4-FFF2-40B4-BE49-F238E27FC236}">
                <a16:creationId xmlns:a16="http://schemas.microsoft.com/office/drawing/2014/main" id="{6D4FE1B1-3DEE-CBB6-D725-F750700EC769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73688"/>
              <a:gd name="adj2" fmla="val 17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3" name="Google Shape;404;p12">
            <a:extLst>
              <a:ext uri="{FF2B5EF4-FFF2-40B4-BE49-F238E27FC236}">
                <a16:creationId xmlns:a16="http://schemas.microsoft.com/office/drawing/2014/main" id="{56F322C5-454A-8E4B-28DF-6F026503A883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5297"/>
              <a:gd name="adj2" fmla="val 2065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7658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8008" y="1447269"/>
            <a:ext cx="11293590" cy="492813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Избор</a:t>
            </a:r>
            <a:r>
              <a:rPr lang="bg-BG" sz="32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на структура от данни</a:t>
            </a:r>
            <a:endParaRPr lang="en-US" sz="32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структури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имат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различна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производителност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Избираме структура в зависимост от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операцията</a:t>
            </a: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, която </a:t>
            </a:r>
            <a:b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искаме да извършим</a:t>
            </a:r>
            <a:endParaRPr lang="en-US" sz="30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</a:t>
            </a:r>
            <a:r>
              <a:rPr lang="bg-BG" sz="32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 структури от данни</a:t>
            </a:r>
            <a:endParaRPr lang="en-US" sz="32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Комбинираме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 структури от данни, за да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постигнем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по-добър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резултат</a:t>
            </a:r>
            <a:endParaRPr lang="en-US" sz="30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Няма идеална структура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от данни: трябва да избирате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памет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време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E056BDC-920D-4F2A-BB6B-9774C7BAD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5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Въпроси?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58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672D-E2E1-7BF7-FEFC-37216CED7C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6" y="5505527"/>
            <a:ext cx="10958928" cy="731785"/>
          </a:xfrm>
        </p:spPr>
        <p:txBody>
          <a:bodyPr/>
          <a:lstStyle/>
          <a:p>
            <a:r>
              <a:rPr lang="bg-BG" sz="3600" dirty="0">
                <a:solidFill>
                  <a:schemeClr val="tx1"/>
                </a:solidFill>
              </a:rPr>
              <a:t>Списък, хеш таблица и балансирано дърво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" y="4725144"/>
            <a:ext cx="12188825" cy="780383"/>
          </a:xfrm>
        </p:spPr>
        <p:txBody>
          <a:bodyPr/>
          <a:lstStyle/>
          <a:p>
            <a:r>
              <a:rPr lang="bg-BG" sz="4400" dirty="0">
                <a:solidFill>
                  <a:schemeClr val="tx1"/>
                </a:solidFill>
              </a:rPr>
              <a:t>Избор на структура от данни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11" y="1133365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9608" y="2328449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41" y="3227562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204187"/>
            <a:ext cx="1694115" cy="11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61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Масив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Използваме, когато имаме </a:t>
            </a:r>
            <a:r>
              <a:rPr lang="bg-BG" b="1" dirty="0">
                <a:solidFill>
                  <a:schemeClr val="bg1"/>
                </a:solidFill>
              </a:rPr>
              <a:t>фиксиран</a:t>
            </a:r>
            <a:r>
              <a:rPr lang="bg-BG" dirty="0"/>
              <a:t> размер и трябва да достъпваме елементите чрез</a:t>
            </a:r>
            <a:r>
              <a:rPr lang="bg-BG" b="1" dirty="0">
                <a:solidFill>
                  <a:schemeClr val="bg1"/>
                </a:solidFill>
              </a:rPr>
              <a:t> индекс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</a:t>
            </a:r>
            <a:r>
              <a:rPr lang="bg-BG" dirty="0"/>
              <a:t> преоразмеряване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само за фиксиран брой 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След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добавянето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/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премахването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трябва да се създаде нов масив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bg-BG" dirty="0">
                <a:sym typeface="Wingdings" panose="05000000000000000000" pitchFamily="2" charset="2"/>
              </a:rPr>
              <a:t>преместване на</a:t>
            </a:r>
            <a:r>
              <a:rPr lang="en-US" dirty="0">
                <a:sym typeface="Wingdings" panose="05000000000000000000" pitchFamily="2" charset="2"/>
              </a:rPr>
              <a:t> O(n) </a:t>
            </a:r>
            <a:r>
              <a:rPr lang="bg-BG" dirty="0">
                <a:sym typeface="Wingdings" panose="05000000000000000000" pitchFamily="2" charset="2"/>
              </a:rPr>
              <a:t>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Компактен и лек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масив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BA20FB-99AB-70C3-47F0-E3C4BA33D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149781"/>
              </p:ext>
            </p:extLst>
          </p:nvPr>
        </p:nvGraphicFramePr>
        <p:xfrm>
          <a:off x="716994" y="5610333"/>
          <a:ext cx="10512573" cy="11469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8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6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Списък, базиран на масив, с </a:t>
            </a:r>
            <a:r>
              <a:rPr lang="bg-BG" sz="3000" b="1" dirty="0">
                <a:solidFill>
                  <a:schemeClr val="bg1"/>
                </a:solidFill>
              </a:rPr>
              <a:t>променлива дължина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Използваме, когато трябва да </a:t>
            </a:r>
            <a:r>
              <a:rPr lang="bg-BG" sz="3000" b="1" dirty="0">
                <a:solidFill>
                  <a:schemeClr val="bg1"/>
                </a:solidFill>
              </a:rPr>
              <a:t>добавяме </a:t>
            </a:r>
            <a:r>
              <a:rPr lang="bg-BG" sz="3000" dirty="0"/>
              <a:t>или</a:t>
            </a:r>
            <a:r>
              <a:rPr lang="bg-BG" sz="3000" b="1" dirty="0">
                <a:solidFill>
                  <a:schemeClr val="bg1"/>
                </a:solidFill>
              </a:rPr>
              <a:t> премахваме елементи </a:t>
            </a:r>
            <a:r>
              <a:rPr lang="bg-BG" sz="3000" dirty="0"/>
              <a:t>и да ги достъпим чрез</a:t>
            </a:r>
            <a:r>
              <a:rPr lang="bg-BG" sz="3000" b="1" dirty="0">
                <a:solidFill>
                  <a:schemeClr val="bg1"/>
                </a:solidFill>
              </a:rPr>
              <a:t> индекс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/>
              <a:t>Добавянето</a:t>
            </a:r>
            <a:r>
              <a:rPr lang="en-US" sz="3000" dirty="0"/>
              <a:t> (</a:t>
            </a:r>
            <a:r>
              <a:rPr lang="bg-BG" sz="3000" dirty="0"/>
              <a:t>добавя в края</a:t>
            </a:r>
            <a:r>
              <a:rPr lang="en-US" sz="3000" dirty="0"/>
              <a:t>) </a:t>
            </a:r>
            <a:r>
              <a:rPr lang="bg-BG" sz="3000" dirty="0"/>
              <a:t>се извършва за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sz="3000" dirty="0"/>
              <a:t> </a:t>
            </a:r>
            <a:r>
              <a:rPr lang="bg-BG" sz="3000" dirty="0"/>
              <a:t>с амортизирана сложност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Най-използваната колекция в програмирането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E30A14-8374-8CE3-51BD-D3B482D0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960396"/>
              </p:ext>
            </p:extLst>
          </p:nvPr>
        </p:nvGraphicFramePr>
        <p:xfrm>
          <a:off x="687236" y="4795912"/>
          <a:ext cx="10336365" cy="1859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5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9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Списък, базиран на масив, с </a:t>
                      </a:r>
                      <a:br>
                        <a:rPr lang="bg-BG" sz="1800" dirty="0"/>
                      </a:br>
                      <a:r>
                        <a:rPr lang="bg-BG" sz="1800" dirty="0"/>
                        <a:t>променлива дължина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18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Двойно свързан списък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добавяме </a:t>
            </a:r>
            <a:r>
              <a:rPr lang="bg-BG" sz="2900" b="1" dirty="0">
                <a:solidFill>
                  <a:schemeClr val="bg1"/>
                </a:solidFill>
              </a:rPr>
              <a:t>елементи от двете страни </a:t>
            </a:r>
            <a:r>
              <a:rPr lang="bg-BG" sz="2900" dirty="0"/>
              <a:t>в списъка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</a:t>
            </a:r>
            <a:r>
              <a:rPr lang="bg-BG" sz="2900" b="1" dirty="0">
                <a:solidFill>
                  <a:schemeClr val="bg1"/>
                </a:solidFill>
              </a:rPr>
              <a:t>премахваме</a:t>
            </a:r>
            <a:r>
              <a:rPr lang="bg-BG" sz="2900" dirty="0"/>
              <a:t> чрез препратка към </a:t>
            </a:r>
            <a:r>
              <a:rPr lang="en-US" sz="2900" dirty="0"/>
              <a:t>node</a:t>
            </a:r>
            <a:endParaRPr lang="en-US" sz="29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900" dirty="0"/>
              <a:t>В противен случай използваме списъка, базиран на масив</a:t>
            </a:r>
            <a:r>
              <a:rPr lang="en-US" sz="2900" dirty="0"/>
              <a:t>(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свързан списък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F7DD9A-BCA1-E676-AB4D-75D2F3E0A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210372"/>
              </p:ext>
            </p:extLst>
          </p:nvPr>
        </p:nvGraphicFramePr>
        <p:xfrm>
          <a:off x="626533" y="4741334"/>
          <a:ext cx="10670294" cy="15853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8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6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9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38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900" dirty="0"/>
                        <a:t>Двойно свързан списък</a:t>
                      </a: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9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1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9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0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Стек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се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  <a:endParaRPr lang="bg-BG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използва 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bg-BG" sz="3200" dirty="0"/>
              <a:t>, но той заема </a:t>
            </a:r>
            <a:r>
              <a:rPr lang="bg-BG" sz="3200" b="1" dirty="0">
                <a:solidFill>
                  <a:schemeClr val="bg1"/>
                </a:solidFill>
              </a:rPr>
              <a:t>повече памет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стек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29E0A3-FE0E-0597-1393-90DAADBC4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658023"/>
              </p:ext>
            </p:extLst>
          </p:nvPr>
        </p:nvGraphicFramePr>
        <p:xfrm>
          <a:off x="335361" y="3943399"/>
          <a:ext cx="11233249" cy="19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5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398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Стек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6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Опашка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се използва и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bg-BG" sz="3200" dirty="0"/>
              <a:t>, но опашката е </a:t>
            </a:r>
            <a:r>
              <a:rPr lang="bg-BG" sz="3200" b="1" dirty="0">
                <a:solidFill>
                  <a:schemeClr val="bg1"/>
                </a:solidFill>
              </a:rPr>
              <a:t>по-рестриктивна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опашка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DB7BFE-8634-08B3-7688-A3B87F15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63870"/>
              </p:ext>
            </p:extLst>
          </p:nvPr>
        </p:nvGraphicFramePr>
        <p:xfrm>
          <a:off x="263650" y="4009416"/>
          <a:ext cx="11664700" cy="19978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74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Опашка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4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1526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Мап,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Бързо добавяне </a:t>
            </a:r>
            <a:r>
              <a:rPr lang="bg-BG" sz="2900" dirty="0"/>
              <a:t>на двойки </a:t>
            </a:r>
            <a:r>
              <a:rPr lang="bg-BG" sz="2900" b="1" dirty="0">
                <a:solidFill>
                  <a:schemeClr val="bg1"/>
                </a:solidFill>
              </a:rPr>
              <a:t>ключ-стойност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dirty="0"/>
              <a:t>+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ключ</a:t>
            </a:r>
            <a:r>
              <a:rPr lang="en-US" sz="2900" b="1" dirty="0"/>
              <a:t> </a:t>
            </a:r>
            <a:r>
              <a:rPr lang="en-US" sz="2900" dirty="0"/>
              <a:t>– O(1)</a:t>
            </a: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</a:t>
            </a:r>
            <a:r>
              <a:rPr lang="bg-BG" sz="2900" b="1" dirty="0">
                <a:solidFill>
                  <a:schemeClr val="bg1"/>
                </a:solidFill>
              </a:rPr>
              <a:t>нямат определен ред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трябва да бъдат имплементирани с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dirty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мап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EADB8A-CE66-5ED9-F7BB-F235902ED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565608"/>
              </p:ext>
            </p:extLst>
          </p:nvPr>
        </p:nvGraphicFramePr>
        <p:xfrm>
          <a:off x="459953" y="4699224"/>
          <a:ext cx="11161240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6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2159</Words>
  <Application>Microsoft Macintosh PowerPoint</Application>
  <PresentationFormat>Widescreen</PresentationFormat>
  <Paragraphs>425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Комбиниране на структури от данни</vt:lpstr>
      <vt:lpstr>Съдържание</vt:lpstr>
      <vt:lpstr>Избор на структура от данни</vt:lpstr>
      <vt:lpstr>Избиране на колекция – масив</vt:lpstr>
      <vt:lpstr>Избиране на колекция – списък</vt:lpstr>
      <vt:lpstr>Избиране на колекция – свързан списък</vt:lpstr>
      <vt:lpstr>Избиране на колекция – стек</vt:lpstr>
      <vt:lpstr>Избиране на колекция – опашка</vt:lpstr>
      <vt:lpstr>Избиране на колекция – мап</vt:lpstr>
      <vt:lpstr>Избиране на колекция – Tree Map</vt:lpstr>
      <vt:lpstr>Избиране на колекция – Multi Map</vt:lpstr>
      <vt:lpstr>Избиране на колекция – мулти мап дърво</vt:lpstr>
      <vt:lpstr>Избиране на колекция – хеш сет</vt:lpstr>
      <vt:lpstr>Избиране на колекция – Tree Set</vt:lpstr>
      <vt:lpstr>Избиране на колекция – Hash Bag</vt:lpstr>
      <vt:lpstr>Избиране на колекция – Tree Bag</vt:lpstr>
      <vt:lpstr>Избиране на колекция – Специални СД</vt:lpstr>
      <vt:lpstr>Ефективност на структурите от данни – сравнение (1)</vt:lpstr>
      <vt:lpstr>Ефективност на структурите от данни – сравнение (2)</vt:lpstr>
      <vt:lpstr>Ефективност на структурите от данни – сравнение (3)</vt:lpstr>
      <vt:lpstr>Комбиниране на структури от данни</vt:lpstr>
      <vt:lpstr>Комбиниране на структури от данни</vt:lpstr>
      <vt:lpstr>Задача: Колекция от хора</vt:lpstr>
      <vt:lpstr>Решение, базирано на речници</vt:lpstr>
      <vt:lpstr>Решение: Добавяне на Person</vt:lpstr>
      <vt:lpstr>Решение: Намиране на Person / People по имейл</vt:lpstr>
      <vt:lpstr>Решение: Изтриване</vt:lpstr>
      <vt:lpstr>Какво научихме днес?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Комбиниране на структури от данни</dc:title>
  <dc:subject>Модул 2: Структури от данни и алгоритми</dc:subject>
  <dc:creator>Software University</dc:creator>
  <cp:keywords>SoftUni Foundation;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458</cp:revision>
  <dcterms:created xsi:type="dcterms:W3CDTF">2018-05-23T13:08:44Z</dcterms:created>
  <dcterms:modified xsi:type="dcterms:W3CDTF">2023-08-28T11:10:28Z</dcterms:modified>
  <cp:category>programming;computer programming;software development;web development</cp:category>
</cp:coreProperties>
</file>