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76" r:id="rId11"/>
    <p:sldId id="1247" r:id="rId12"/>
    <p:sldId id="1275" r:id="rId13"/>
    <p:sldId id="1254" r:id="rId14"/>
    <p:sldId id="1248" r:id="rId15"/>
    <p:sldId id="1253" r:id="rId16"/>
    <p:sldId id="1250" r:id="rId17"/>
    <p:sldId id="1249" r:id="rId18"/>
    <p:sldId id="1255" r:id="rId19"/>
    <p:sldId id="1256" r:id="rId20"/>
    <p:sldId id="1257" r:id="rId21"/>
    <p:sldId id="1260" r:id="rId22"/>
    <p:sldId id="1258" r:id="rId23"/>
    <p:sldId id="1259" r:id="rId24"/>
    <p:sldId id="1262" r:id="rId25"/>
    <p:sldId id="1263" r:id="rId26"/>
    <p:sldId id="1264" r:id="rId27"/>
    <p:sldId id="1265" r:id="rId28"/>
    <p:sldId id="1266" r:id="rId29"/>
    <p:sldId id="1267" r:id="rId30"/>
    <p:sldId id="1268" r:id="rId31"/>
    <p:sldId id="1269" r:id="rId32"/>
    <p:sldId id="1270" r:id="rId33"/>
    <p:sldId id="1271" r:id="rId34"/>
    <p:sldId id="1272" r:id="rId35"/>
    <p:sldId id="1274" r:id="rId36"/>
    <p:sldId id="1273" r:id="rId37"/>
    <p:sldId id="349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76"/>
            <p14:sldId id="1247"/>
            <p14:sldId id="1275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400" autoAdjust="0"/>
  </p:normalViewPr>
  <p:slideViewPr>
    <p:cSldViewPr showGuides="1">
      <p:cViewPr varScale="1">
        <p:scale>
          <a:sx n="105" d="100"/>
          <a:sy n="105" d="100"/>
        </p:scale>
        <p:origin x="28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68485-CA60-2853-E541-883D85716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3451-B5AD-5CDC-D546-CDA502B9D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Релацията се нарича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към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Например: </a:t>
            </a:r>
            <a:r>
              <a:rPr lang="bg-BG" sz="3400" b="1" dirty="0">
                <a:solidFill>
                  <a:schemeClr val="bg1"/>
                </a:solidFill>
              </a:rPr>
              <a:t>Един ученик </a:t>
            </a:r>
            <a:r>
              <a:rPr lang="bg-BG" sz="3400" dirty="0"/>
              <a:t>може да се запише за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един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</a:t>
            </a:r>
            <a:r>
              <a:rPr lang="bg-BG" sz="3400" dirty="0"/>
              <a:t> може да съдържа </a:t>
            </a:r>
            <a:r>
              <a:rPr lang="bg-BG" sz="3400" b="1" dirty="0">
                <a:solidFill>
                  <a:schemeClr val="bg1"/>
                </a:solidFill>
              </a:rPr>
              <a:t>много ученици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687BF7-47B3-3710-3409-AD823DD1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7719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68DAB31-4565-DC0A-1197-AC1F5D8C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00" y="3483705"/>
            <a:ext cx="8550000" cy="3243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Enrollments (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CourseId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E438FA-7972-23DD-B1C1-FD37F9F7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99" y="1300710"/>
            <a:ext cx="4590001" cy="1823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Students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E51AA8-08AB-C09B-F9CE-9B3C0F82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00" y="1312442"/>
            <a:ext cx="4320000" cy="1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Courses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DC0BC-66B0-9861-B934-9E813AD0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DCED-6881-929F-79E0-5F3A7A004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400" dirty="0"/>
              <a:t>Първичен ключ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Mountains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Първичен</a:t>
            </a:r>
            <a:r>
              <a:rPr lang="en-US" sz="3400" dirty="0"/>
              <a:t> </a:t>
            </a:r>
            <a:r>
              <a:rPr lang="bg-BG" sz="3400" dirty="0"/>
              <a:t>ключ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Tourists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Комбиниран ключ от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и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</a:t>
            </a:r>
            <a:r>
              <a:rPr lang="en-US" sz="3400" dirty="0"/>
              <a:t> </a:t>
            </a:r>
            <a:r>
              <a:rPr lang="bg-BG" sz="3400" dirty="0"/>
              <a:t>свързващата таблицата </a:t>
            </a:r>
            <a:r>
              <a:rPr lang="en-US" sz="3400" b="1" dirty="0" err="1">
                <a:solidFill>
                  <a:schemeClr val="bg1"/>
                </a:solidFill>
              </a:rPr>
              <a:t>MountainsTourists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Така осугряваме</a:t>
            </a:r>
            <a:r>
              <a:rPr lang="en-US" sz="3200" dirty="0"/>
              <a:t>,</a:t>
            </a:r>
            <a:r>
              <a:rPr lang="bg-BG" sz="3200" dirty="0"/>
              <a:t> че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en-US" sz="3200" dirty="0"/>
              <a:t> </a:t>
            </a:r>
            <a:r>
              <a:rPr lang="bg-BG" sz="3200" dirty="0"/>
              <a:t>туристи могат да качат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планини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 </a:t>
            </a:r>
            <a:r>
              <a:rPr lang="bg-BG" sz="3200" b="1" dirty="0">
                <a:solidFill>
                  <a:schemeClr val="bg1"/>
                </a:solidFill>
              </a:rPr>
              <a:t>много към много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34D9C-AC8A-215B-8936-8F4FA22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 </a:t>
            </a:r>
            <a:r>
              <a:rPr lang="en-US" dirty="0"/>
              <a:t>- </a:t>
            </a:r>
            <a:r>
              <a:rPr lang="bg-BG" dirty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Създаване на връзка между таблици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Визуално създаване и свързване на таблици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50" y="3744000"/>
            <a:ext cx="6187499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871000" y="4374000"/>
            <a:ext cx="238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2259000"/>
            <a:ext cx="4229097" cy="567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41" y="4284000"/>
            <a:ext cx="5382917" cy="19273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76" y="3707492"/>
            <a:ext cx="7044248" cy="1746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4026000" y="4697492"/>
            <a:ext cx="5355000" cy="40751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89" y="4104000"/>
            <a:ext cx="4245362" cy="162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58" y="3204000"/>
            <a:ext cx="5895883" cy="245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38DBB-4124-DB88-6755-05746B0F11F3}"/>
              </a:ext>
            </a:extLst>
          </p:cNvPr>
          <p:cNvSpPr/>
          <p:nvPr/>
        </p:nvSpPr>
        <p:spPr>
          <a:xfrm>
            <a:off x="5241000" y="3024000"/>
            <a:ext cx="2705645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1ADAC-06E1-F878-BE2C-4EA951AC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00" y="2349000"/>
            <a:ext cx="4553585" cy="36295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FBC79-FFAA-771A-6407-E630F9BA896B}"/>
              </a:ext>
            </a:extLst>
          </p:cNvPr>
          <p:cNvSpPr/>
          <p:nvPr/>
        </p:nvSpPr>
        <p:spPr>
          <a:xfrm>
            <a:off x="6321000" y="5526875"/>
            <a:ext cx="85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да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r>
              <a:rPr lang="bg-BG" dirty="0"/>
              <a:t> такава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69" y="2304000"/>
            <a:ext cx="701866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0" y="4197347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02" y="4197348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701000" y="4998784"/>
            <a:ext cx="825086" cy="63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558375" y="5526874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9336000" y="4648450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73" y="2844000"/>
            <a:ext cx="4791654" cy="32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81485-5B14-3A2F-5F08-C0329C03BABE}"/>
              </a:ext>
            </a:extLst>
          </p:cNvPr>
          <p:cNvSpPr/>
          <p:nvPr/>
        </p:nvSpPr>
        <p:spPr>
          <a:xfrm>
            <a:off x="5304804" y="4779000"/>
            <a:ext cx="2861196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ru-RU" dirty="0"/>
              <a:t>Таблици, първичен ключ и външен ключ</a:t>
            </a:r>
            <a:endParaRPr lang="bg-BG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799000"/>
            <a:ext cx="7116168" cy="3486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D88C-4600-1806-1A09-3037077E429A}"/>
              </a:ext>
            </a:extLst>
          </p:cNvPr>
          <p:cNvSpPr/>
          <p:nvPr/>
        </p:nvSpPr>
        <p:spPr>
          <a:xfrm>
            <a:off x="6906000" y="4429818"/>
            <a:ext cx="265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bg-BG" sz="3200" dirty="0"/>
              <a:t> 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2800" dirty="0"/>
              <a:t>Те трябва да бъдат от </a:t>
            </a:r>
            <a:r>
              <a:rPr lang="bg-BG" sz="2800" b="1" dirty="0">
                <a:solidFill>
                  <a:schemeClr val="bg1"/>
                </a:solidFill>
              </a:rPr>
              <a:t>съответния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тип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2800" dirty="0"/>
              <a:t>Натиснете </a:t>
            </a:r>
            <a:r>
              <a:rPr lang="en-US" sz="2800" dirty="0"/>
              <a:t>[</a:t>
            </a:r>
            <a:r>
              <a:rPr lang="en-US" sz="2800" b="1" dirty="0"/>
              <a:t>Enter</a:t>
            </a:r>
            <a:r>
              <a:rPr lang="en-US" sz="2800" dirty="0"/>
              <a:t>]</a:t>
            </a:r>
            <a:r>
              <a:rPr lang="bg-BG" sz="2800" dirty="0"/>
              <a:t>, когато сте </a:t>
            </a:r>
            <a:r>
              <a:rPr lang="bg-BG" sz="2800" b="1" dirty="0">
                <a:solidFill>
                  <a:schemeClr val="bg1"/>
                </a:solidFill>
              </a:rPr>
              <a:t>готови</a:t>
            </a:r>
            <a:r>
              <a:rPr lang="bg-BG" sz="2800" dirty="0"/>
              <a:t> с попълването на данни: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bg-BG" sz="2800" dirty="0"/>
              <a:t>Нека</a:t>
            </a:r>
            <a:r>
              <a:rPr lang="bg-BG" sz="3200" dirty="0"/>
              <a:t> добавим </a:t>
            </a:r>
            <a:r>
              <a:rPr lang="bg-BG" sz="3200" b="1" dirty="0">
                <a:solidFill>
                  <a:schemeClr val="bg1"/>
                </a:solidFill>
              </a:rPr>
              <a:t>още</a:t>
            </a:r>
            <a:r>
              <a:rPr lang="bg-BG" sz="3200" dirty="0"/>
              <a:t> записи в таблицата </a:t>
            </a:r>
            <a:r>
              <a:rPr lang="en-US" sz="3200" dirty="0"/>
              <a:t>"</a:t>
            </a:r>
            <a:r>
              <a:rPr lang="en-US" sz="3200" b="1" dirty="0"/>
              <a:t>Students</a:t>
            </a:r>
            <a:r>
              <a:rPr lang="en-US" sz="32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"</a:t>
            </a:r>
            <a:r>
              <a:rPr lang="en-US" sz="3600" b="1" dirty="0"/>
              <a:t>Students</a:t>
            </a:r>
            <a:r>
              <a:rPr lang="bg-BG" sz="3600" dirty="0"/>
              <a:t>" 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r>
              <a:rPr lang="bg-BG" dirty="0"/>
              <a:t>За полето 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dirty="0"/>
              <a:t>)</a:t>
            </a:r>
            <a:r>
              <a:rPr lang="bg-BG" dirty="0"/>
              <a:t>, трябва да добавим вече </a:t>
            </a:r>
            <a:r>
              <a:rPr lang="bg-BG" b="1" dirty="0">
                <a:solidFill>
                  <a:schemeClr val="bg1"/>
                </a:solidFill>
              </a:rPr>
              <a:t>съществуващо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студент</a:t>
            </a:r>
            <a:r>
              <a:rPr lang="bg-BG" dirty="0"/>
              <a:t> от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139C-2678-EFC6-2EF0-2FFF909D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03" y="4104000"/>
            <a:ext cx="7766994" cy="11391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</a:t>
            </a:r>
            <a:r>
              <a:rPr lang="ru-RU" sz="3300" b="1" dirty="0"/>
              <a:t>ID</a:t>
            </a:r>
            <a:r>
              <a:rPr lang="ru-RU" sz="3300" dirty="0"/>
              <a:t>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620" y="4805365"/>
            <a:ext cx="1536536" cy="1548635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1DA48-98F1-5D86-7F7F-3A7C7E58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4805365"/>
            <a:ext cx="2790000" cy="15486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999E9-3FC9-E577-FE94-0C3EFF968E81}"/>
              </a:ext>
            </a:extLst>
          </p:cNvPr>
          <p:cNvSpPr/>
          <p:nvPr/>
        </p:nvSpPr>
        <p:spPr>
          <a:xfrm>
            <a:off x="2829844" y="5187619"/>
            <a:ext cx="2636745" cy="27867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sz="3400" dirty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85086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</a:t>
            </a:r>
            <a:r>
              <a:rPr lang="ru-RU" sz="3400" b="1" dirty="0">
                <a:solidFill>
                  <a:schemeClr val="bg1"/>
                </a:solidFill>
              </a:rPr>
              <a:t>изрично</a:t>
            </a:r>
            <a:r>
              <a:rPr lang="ru-RU" sz="3400" dirty="0"/>
              <a:t> задаване на стойност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</a:t>
            </a:r>
            <a:r>
              <a:rPr lang="ru-RU" sz="3400" dirty="0"/>
              <a:t>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0F3C-F673-BB1C-EAE2-37F23378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894694"/>
            <a:ext cx="2957030" cy="4025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9727E-FDFC-957D-34D3-4BBE471DDEB6}"/>
              </a:ext>
            </a:extLst>
          </p:cNvPr>
          <p:cNvSpPr/>
          <p:nvPr/>
        </p:nvSpPr>
        <p:spPr>
          <a:xfrm>
            <a:off x="9291000" y="1894694"/>
            <a:ext cx="720000" cy="4025377"/>
          </a:xfrm>
          <a:prstGeom prst="roundRect">
            <a:avLst>
              <a:gd name="adj" fmla="val 2482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1589</Words>
  <Application>Microsoft Office PowerPoint</Application>
  <PresentationFormat>Widescreen</PresentationFormat>
  <Paragraphs>319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Комбиниран ключ - Пример</vt:lpstr>
      <vt:lpstr>Комбиниран ключ (3)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Визуално създаване и свързване на таблици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97</cp:revision>
  <dcterms:created xsi:type="dcterms:W3CDTF">2018-05-23T13:08:44Z</dcterms:created>
  <dcterms:modified xsi:type="dcterms:W3CDTF">2023-12-19T10:17:43Z</dcterms:modified>
  <cp:category>computer programming;programming;software development;software engineering</cp:category>
</cp:coreProperties>
</file>