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modernComment_2E3_568CD61.xml" ContentType="application/vnd.ms-powerpoint.comments+xml"/>
  <Override PartName="/ppt/notesSlides/notesSlide4.xml" ContentType="application/vnd.openxmlformats-officedocument.presentationml.notesSlide+xml"/>
  <Override PartName="/ppt/comments/modernComment_2E1_DD64BA85.xml" ContentType="application/vnd.ms-powerpoint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modernComment_2D0_C266D877.xml" ContentType="application/vnd.ms-powerpoint.comments+xml"/>
  <Override PartName="/ppt/comments/modernComment_2D6_990945AD.xml" ContentType="application/vnd.ms-powerpoint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5"/>
  </p:notesMasterIdLst>
  <p:handoutMasterIdLst>
    <p:handoutMasterId r:id="rId36"/>
  </p:handoutMasterIdLst>
  <p:sldIdLst>
    <p:sldId id="503" r:id="rId2"/>
    <p:sldId id="276" r:id="rId3"/>
    <p:sldId id="353" r:id="rId4"/>
    <p:sldId id="735" r:id="rId5"/>
    <p:sldId id="736" r:id="rId6"/>
    <p:sldId id="738" r:id="rId7"/>
    <p:sldId id="739" r:id="rId8"/>
    <p:sldId id="610" r:id="rId9"/>
    <p:sldId id="732" r:id="rId10"/>
    <p:sldId id="733" r:id="rId11"/>
    <p:sldId id="734" r:id="rId12"/>
    <p:sldId id="737" r:id="rId13"/>
    <p:sldId id="649" r:id="rId14"/>
    <p:sldId id="707" r:id="rId15"/>
    <p:sldId id="741" r:id="rId16"/>
    <p:sldId id="708" r:id="rId17"/>
    <p:sldId id="710" r:id="rId18"/>
    <p:sldId id="714" r:id="rId19"/>
    <p:sldId id="720" r:id="rId20"/>
    <p:sldId id="743" r:id="rId21"/>
    <p:sldId id="721" r:id="rId22"/>
    <p:sldId id="726" r:id="rId23"/>
    <p:sldId id="723" r:id="rId24"/>
    <p:sldId id="724" r:id="rId25"/>
    <p:sldId id="740" r:id="rId26"/>
    <p:sldId id="744" r:id="rId27"/>
    <p:sldId id="745" r:id="rId28"/>
    <p:sldId id="725" r:id="rId29"/>
    <p:sldId id="742" r:id="rId30"/>
    <p:sldId id="722" r:id="rId31"/>
    <p:sldId id="633" r:id="rId32"/>
    <p:sldId id="504" r:id="rId33"/>
    <p:sldId id="50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Визуализация на данни в Windows Forms" id="{66DCFE1F-60FD-44F2-BE82-706DDBC14898}">
          <p14:sldIdLst>
            <p14:sldId id="353"/>
            <p14:sldId id="735"/>
            <p14:sldId id="736"/>
            <p14:sldId id="738"/>
            <p14:sldId id="739"/>
          </p14:sldIdLst>
        </p14:section>
        <p14:section name="DataGridView" id="{EB44CA50-B176-0C4C-B0D0-5459023C7783}">
          <p14:sldIdLst>
            <p14:sldId id="610"/>
            <p14:sldId id="732"/>
            <p14:sldId id="733"/>
            <p14:sldId id="734"/>
            <p14:sldId id="737"/>
          </p14:sldIdLst>
        </p14:section>
        <p14:section name="Примерно приложение" id="{A764BDC4-FBCF-8642-9DA0-2A050F6690EB}">
          <p14:sldIdLst>
            <p14:sldId id="649"/>
            <p14:sldId id="707"/>
            <p14:sldId id="741"/>
            <p14:sldId id="708"/>
            <p14:sldId id="710"/>
            <p14:sldId id="714"/>
            <p14:sldId id="720"/>
            <p14:sldId id="743"/>
            <p14:sldId id="721"/>
            <p14:sldId id="726"/>
            <p14:sldId id="723"/>
            <p14:sldId id="724"/>
            <p14:sldId id="740"/>
            <p14:sldId id="744"/>
            <p14:sldId id="745"/>
            <p14:sldId id="725"/>
            <p14:sldId id="742"/>
            <p14:sldId id="722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24AAD53-8AA6-8321-73F3-FE25FD6B3B5A}" name="Mirela Damyanova" initials="MD" userId="Mirela Damyanova" providerId="None"/>
  <p188:author id="{61328A60-1351-1658-BC09-0F9214BEF0FD}" name="Александрина Ю. Механджийска" initials="АМ" userId="S::am43953203@edu.mon.bg::60a33b73-667f-441e-9a53-8ce9df28dca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686" autoAdjust="0"/>
    <p:restoredTop sz="96327" autoAdjust="0"/>
  </p:normalViewPr>
  <p:slideViewPr>
    <p:cSldViewPr showGuides="1">
      <p:cViewPr varScale="1">
        <p:scale>
          <a:sx n="72" d="100"/>
          <a:sy n="72" d="100"/>
        </p:scale>
        <p:origin x="86" y="18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omments/modernComment_2D0_C266D87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890F825-849F-B34B-8A7F-0733C134D3DC}" authorId="{61328A60-1351-1658-BC09-0F9214BEF0FD}" created="2024-05-27T11:44:35.585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261519991" sldId="720"/>
      <ac:spMk id="3" creationId="{70810851-4790-2FC0-3F9D-A1CF7D2C9A2E}"/>
      <ac:txMk cp="57" len="52">
        <ac:context len="110" hash="3623045640"/>
      </ac:txMk>
    </ac:txMkLst>
    <p188:pos x="7162898" y="1762975"/>
    <p188:replyLst>
      <p188:reply id="{0B1A9695-0033-904C-8E31-BCA69A6C1B6C}" authorId="{B24AAD53-8AA6-8321-73F3-FE25FD6B3B5A}" created="2024-06-12T07:04:59.083">
        <p188:txBody>
          <a:bodyPr/>
          <a:lstStyle/>
          <a:p>
            <a:r>
              <a:rPr lang="en-BG"/>
              <a:t>Done</a:t>
            </a:r>
          </a:p>
        </p188:txBody>
      </p188:reply>
    </p188:replyLst>
    <p188:txBody>
      <a:bodyPr/>
      <a:lstStyle/>
      <a:p>
        <a:r>
          <a:rPr lang="bg-BG"/>
          <a:t>TODO: да се добави скрийншот с обновеното заглавие (с анимация)</a:t>
        </a:r>
      </a:p>
    </p188:txBody>
  </p188:cm>
</p188:cmLst>
</file>

<file path=ppt/comments/modernComment_2D6_990945A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0849A10-F07A-5641-BFC5-1E2739713D97}" authorId="{61328A60-1351-1658-BC09-0F9214BEF0FD}" created="2024-06-18T09:51:21.73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567521709" sldId="726"/>
      <ac:picMk id="5" creationId="{1DC22179-341D-F5D9-D839-AA8EC5ED988F}"/>
    </ac:deMkLst>
    <p188:replyLst>
      <p188:reply id="{C69FD7EA-5B6D-3B4A-A2C2-100163281CE2}" authorId="{B24AAD53-8AA6-8321-73F3-FE25FD6B3B5A}" created="2024-06-19T11:47:27.901">
        <p188:txBody>
          <a:bodyPr/>
          <a:lstStyle/>
          <a:p>
            <a:r>
              <a:rPr lang="en-BG"/>
              <a:t>Done</a:t>
            </a:r>
          </a:p>
        </p188:txBody>
      </p188:reply>
    </p188:replyLst>
    <p188:txBody>
      <a:bodyPr/>
      <a:lstStyle/>
      <a:p>
        <a:r>
          <a:rPr lang="bg-BG"/>
          <a:t>Това също може да се анимира, за да се виждат по-ясно отделните стъпки</a:t>
        </a:r>
      </a:p>
    </p188:txBody>
  </p188:cm>
</p188:cmLst>
</file>

<file path=ppt/comments/modernComment_2E1_DD64BA8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92E6DE8-5AFB-904A-B9DC-B79CC5A99581}" authorId="{61328A60-1351-1658-BC09-0F9214BEF0FD}" created="2024-06-18T09:42:44.22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714366085" sldId="737"/>
      <ac:picMk id="6" creationId="{FF204932-6255-376F-6310-18B4D4461BB6}"/>
    </ac:deMkLst>
    <p188:replyLst>
      <p188:reply id="{DE53B0D2-4C99-1946-9978-D0D8EDD7D00C}" authorId="{B24AAD53-8AA6-8321-73F3-FE25FD6B3B5A}" created="2024-06-19T11:17:59.748">
        <p188:txBody>
          <a:bodyPr/>
          <a:lstStyle/>
          <a:p>
            <a:r>
              <a:rPr lang="en-BG"/>
              <a:t>Done</a:t>
            </a:r>
          </a:p>
        </p188:txBody>
      </p188:reply>
    </p188:replyLst>
    <p188:txBody>
      <a:bodyPr/>
      <a:lstStyle/>
      <a:p>
        <a:r>
          <a:rPr lang="bg-BG"/>
          <a:t>Да се анимира това изображение</a:t>
        </a:r>
      </a:p>
    </p188:txBody>
  </p188:cm>
</p188:cmLst>
</file>

<file path=ppt/comments/modernComment_2E3_568CD6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0703912-1320-FC44-A737-6F2449F4F063}" authorId="{61328A60-1351-1658-BC09-0F9214BEF0FD}" created="2024-05-27T11:35:22.68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90754401" sldId="739"/>
      <ac:picMk id="6" creationId="{ED5D60A6-0690-7D20-9A2E-60F26F6905E0}"/>
    </ac:deMkLst>
    <p188:replyLst>
      <p188:reply id="{37DA1E3A-EB66-CF4F-A050-E2FED7C49796}" authorId="{B24AAD53-8AA6-8321-73F3-FE25FD6B3B5A}" created="2024-06-12T06:56:01.974">
        <p188:txBody>
          <a:bodyPr/>
          <a:lstStyle/>
          <a:p>
            <a:r>
              <a:rPr lang="en-BG"/>
              <a:t>Done
</a:t>
            </a:r>
          </a:p>
        </p188:txBody>
      </p188:reply>
    </p188:replyLst>
    <p188:txBody>
      <a:bodyPr/>
      <a:lstStyle/>
      <a:p>
        <a:r>
          <a:rPr lang="bg-BG"/>
          <a:t>TODO: update screenshot</a:t>
        </a:r>
      </a:p>
    </p188:txBody>
  </p188:cm>
  <p188:cm id="{351D8F2F-77AF-6A4A-9F0C-785576FFF2D8}" authorId="{61328A60-1351-1658-BC09-0F9214BEF0FD}" created="2024-06-18T09:15:28.554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90754401" sldId="739"/>
      <ac:spMk id="7" creationId="{AE33DC17-E194-3CF4-0140-D6B38246823E}"/>
      <ac:txMk cp="0" len="25">
        <ac:context len="26" hash="2945733635"/>
      </ac:txMk>
    </ac:txMkLst>
    <p188:pos x="4677651" y="2088000"/>
    <p188:replyLst>
      <p188:reply id="{1CC75F5C-B6F0-314B-900A-54160FF7F530}" authorId="{B24AAD53-8AA6-8321-73F3-FE25FD6B3B5A}" created="2024-06-19T11:47:52.628">
        <p188:txBody>
          <a:bodyPr/>
          <a:lstStyle/>
          <a:p>
            <a:r>
              <a:rPr lang="en-BG"/>
              <a:t>Done</a:t>
            </a:r>
          </a:p>
        </p188:txBody>
      </p188:reply>
    </p188:replyLst>
    <p188:txBody>
      <a:bodyPr/>
      <a:lstStyle/>
      <a:p>
        <a:r>
          <a:rPr lang="bg-BG"/>
          <a:t>Да се уточни как разбираме къде имаме просто и къде сложно свързване - какви са тези контроли?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1.8.2024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1-Aug-24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04420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microsoft.com/office/2018/10/relationships/comments" Target="../comments/modernComment_2E1_DD64BA8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microsoft.com/office/2018/10/relationships/comments" Target="../comments/modernComment_2D0_C266D87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microsoft.com/office/2018/10/relationships/comments" Target="../comments/modernComment_2D6_990945AD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microsoft.com/office/2018/10/relationships/comments" Target="../comments/modernComment_2E3_568CD6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"Информационни 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dirty="0"/>
              <a:t>Визуализация на данни, </a:t>
            </a:r>
            <a:r>
              <a:rPr lang="en-US" dirty="0"/>
              <a:t>Data Binding, DataGridView</a:t>
            </a:r>
            <a:endParaRPr lang="bg-BG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400" dirty="0"/>
              <a:t>Свързване на </a:t>
            </a:r>
            <a:r>
              <a:rPr lang="en-US" sz="4400" dirty="0"/>
              <a:t>Windows Forms </a:t>
            </a:r>
            <a:r>
              <a:rPr lang="bg-BG" sz="4400" dirty="0"/>
              <a:t>с база данни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097" y="3070787"/>
            <a:ext cx="1827780" cy="8197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6C893F-B1FD-6B4A-369A-4E179B2193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71896" y="2619136"/>
            <a:ext cx="3434104" cy="29189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bg-BG" sz="3000" dirty="0"/>
              <a:t>Задава </a:t>
            </a:r>
            <a:r>
              <a:rPr lang="bg-BG" sz="3000" b="1" dirty="0">
                <a:solidFill>
                  <a:schemeClr val="bg1"/>
                </a:solidFill>
              </a:rPr>
              <a:t>източникът</a:t>
            </a:r>
            <a:r>
              <a:rPr lang="bg-BG" sz="3000" dirty="0"/>
              <a:t> на </a:t>
            </a:r>
            <a:r>
              <a:rPr lang="bg-BG" sz="3000" b="1" dirty="0"/>
              <a:t>данни</a:t>
            </a:r>
          </a:p>
          <a:p>
            <a:pPr lvl="1"/>
            <a:r>
              <a:rPr lang="bg-BG" sz="3000" b="1" dirty="0"/>
              <a:t>Свързването на данни </a:t>
            </a:r>
            <a:r>
              <a:rPr lang="bg-BG" sz="3000" dirty="0"/>
              <a:t>се извършва при </a:t>
            </a:r>
            <a:r>
              <a:rPr lang="bg-BG" sz="3000" b="1" dirty="0"/>
              <a:t>извикването</a:t>
            </a:r>
            <a:r>
              <a:rPr lang="bg-BG" sz="3000" dirty="0"/>
              <a:t> на </a:t>
            </a:r>
            <a:r>
              <a:rPr lang="bg-BG" sz="3000" b="1" dirty="0"/>
              <a:t>метод</a:t>
            </a:r>
          </a:p>
          <a:p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bg-BG" sz="3000" b="1" dirty="0"/>
              <a:t>Разрешава</a:t>
            </a:r>
            <a:r>
              <a:rPr lang="en-US" sz="3000" b="1" dirty="0"/>
              <a:t> </a:t>
            </a:r>
            <a:r>
              <a:rPr lang="en-US" sz="3000" dirty="0"/>
              <a:t>/ </a:t>
            </a:r>
            <a:r>
              <a:rPr lang="bg-BG" sz="3000" b="1" dirty="0"/>
              <a:t>забранява</a:t>
            </a:r>
            <a:r>
              <a:rPr lang="bg-BG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редакция</a:t>
            </a:r>
            <a:r>
              <a:rPr lang="bg-BG" sz="3000" dirty="0"/>
              <a:t> на </a:t>
            </a:r>
            <a:r>
              <a:rPr lang="bg-BG" sz="3000" b="1" dirty="0"/>
              <a:t>данни</a:t>
            </a:r>
          </a:p>
          <a:p>
            <a:pPr lvl="1"/>
            <a:r>
              <a:rPr lang="bg-BG" sz="3000" b="1" dirty="0">
                <a:solidFill>
                  <a:schemeClr val="bg1"/>
                </a:solidFill>
              </a:rPr>
              <a:t>Препоръчителен</a:t>
            </a:r>
            <a:r>
              <a:rPr lang="bg-BG" sz="3000" dirty="0"/>
              <a:t> начин за </a:t>
            </a:r>
            <a:r>
              <a:rPr lang="bg-BG" sz="3000" b="1" dirty="0"/>
              <a:t>ползване</a:t>
            </a:r>
            <a:r>
              <a:rPr lang="bg-BG" sz="3000" dirty="0"/>
              <a:t> е с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lang="bg-BG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TableStyles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bg-BG" dirty="0"/>
              <a:t>Задава </a:t>
            </a:r>
            <a:r>
              <a:rPr lang="bg-BG" b="1" dirty="0">
                <a:solidFill>
                  <a:schemeClr val="bg1"/>
                </a:solidFill>
              </a:rPr>
              <a:t>стилове</a:t>
            </a:r>
            <a:r>
              <a:rPr lang="bg-BG" dirty="0"/>
              <a:t> за </a:t>
            </a:r>
            <a:r>
              <a:rPr lang="bg-BG" b="1" dirty="0"/>
              <a:t>таблицата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Свойства на </a:t>
            </a:r>
            <a:r>
              <a:rPr lang="en-US" dirty="0"/>
              <a:t>DataGridView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EE488E-2718-6BFD-2777-82AC45278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000" y="3204000"/>
            <a:ext cx="2475000" cy="298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04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Създаваме </a:t>
            </a:r>
            <a:r>
              <a:rPr lang="en-US" b="1" dirty="0">
                <a:solidFill>
                  <a:schemeClr val="bg1"/>
                </a:solidFill>
              </a:rPr>
              <a:t>Windows Forms </a:t>
            </a:r>
            <a:r>
              <a:rPr lang="bg-BG" dirty="0"/>
              <a:t>проект във </a:t>
            </a:r>
            <a:r>
              <a:rPr lang="en-US" b="1" dirty="0"/>
              <a:t>Visual Studio</a:t>
            </a:r>
          </a:p>
          <a:p>
            <a:r>
              <a:rPr lang="bg-BG" sz="3600" dirty="0"/>
              <a:t>Намираме </a:t>
            </a:r>
            <a:r>
              <a:rPr lang="bg-BG" sz="3600" b="1" dirty="0"/>
              <a:t>контролата</a:t>
            </a:r>
            <a:r>
              <a:rPr lang="bg-BG" sz="3600" dirty="0"/>
              <a:t> в </a:t>
            </a:r>
            <a:r>
              <a:rPr lang="en-US" sz="3600" b="1" dirty="0">
                <a:solidFill>
                  <a:schemeClr val="bg1"/>
                </a:solidFill>
              </a:rPr>
              <a:t>Toolbox</a:t>
            </a:r>
            <a:r>
              <a:rPr lang="en-US" sz="3600" dirty="0"/>
              <a:t> </a:t>
            </a:r>
            <a:r>
              <a:rPr lang="bg-BG" sz="3600" dirty="0"/>
              <a:t>прозореца с контроли</a:t>
            </a:r>
            <a:endParaRPr lang="en-US" sz="3600" dirty="0"/>
          </a:p>
          <a:p>
            <a:endParaRPr lang="bg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dirty="0"/>
              <a:t>DataGridView 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5C7379-93C0-20D0-37A4-A2DFF9B31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289" y="3080480"/>
            <a:ext cx="2516540" cy="291129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F3C1CD-D300-28A9-8E81-1714A89225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791" y="3415074"/>
            <a:ext cx="3107209" cy="200465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E1AB2C-6748-3B1D-DB0F-AFBDC1D927D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9"/>
          <a:stretch/>
        </p:blipFill>
        <p:spPr>
          <a:xfrm>
            <a:off x="259350" y="3458986"/>
            <a:ext cx="4213823" cy="214085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7DBCAE8F-8460-CB6D-9D4F-1B334208F02D}"/>
              </a:ext>
            </a:extLst>
          </p:cNvPr>
          <p:cNvSpPr/>
          <p:nvPr/>
        </p:nvSpPr>
        <p:spPr>
          <a:xfrm>
            <a:off x="4549019" y="4288653"/>
            <a:ext cx="653270" cy="4718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2" name="Arrow: Right 10">
            <a:extLst>
              <a:ext uri="{FF2B5EF4-FFF2-40B4-BE49-F238E27FC236}">
                <a16:creationId xmlns:a16="http://schemas.microsoft.com/office/drawing/2014/main" id="{217D3FF4-323B-ADB2-4DF7-2B45C5C4EE96}"/>
              </a:ext>
            </a:extLst>
          </p:cNvPr>
          <p:cNvSpPr/>
          <p:nvPr/>
        </p:nvSpPr>
        <p:spPr>
          <a:xfrm>
            <a:off x="7794675" y="4300209"/>
            <a:ext cx="653270" cy="4718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41781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335598" cy="5528766"/>
          </a:xfrm>
        </p:spPr>
        <p:txBody>
          <a:bodyPr/>
          <a:lstStyle/>
          <a:p>
            <a:r>
              <a:rPr lang="bg-BG" sz="3000" dirty="0"/>
              <a:t>Добавяме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endParaRPr lang="bg-BG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bg-BG" sz="2800" dirty="0"/>
              <a:t>С натискане на </a:t>
            </a:r>
            <a:r>
              <a:rPr lang="en-US" sz="2800" b="1" dirty="0">
                <a:solidFill>
                  <a:schemeClr val="bg1"/>
                </a:solidFill>
              </a:rPr>
              <a:t>action </a:t>
            </a:r>
            <a:r>
              <a:rPr lang="bg-BG" sz="2800" b="1" dirty="0">
                <a:solidFill>
                  <a:schemeClr val="bg1"/>
                </a:solidFill>
              </a:rPr>
              <a:t>бутона</a:t>
            </a:r>
            <a:r>
              <a:rPr lang="bg-BG" sz="2800" dirty="0"/>
              <a:t> на </a:t>
            </a:r>
            <a:r>
              <a:rPr lang="bg-BG" sz="2800" b="1" dirty="0"/>
              <a:t>контролата</a:t>
            </a:r>
            <a:endParaRPr lang="en-US" sz="2800" b="1" dirty="0"/>
          </a:p>
          <a:p>
            <a:pPr lvl="1"/>
            <a:r>
              <a:rPr lang="bg-BG" sz="2800" dirty="0"/>
              <a:t>Избираме</a:t>
            </a:r>
            <a:r>
              <a:rPr lang="bg-BG" sz="2800" b="1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[Choose Data Source]</a:t>
            </a:r>
          </a:p>
          <a:p>
            <a:pPr lvl="1"/>
            <a:r>
              <a:rPr lang="bg-BG" sz="2800" dirty="0"/>
              <a:t>Натискаме върху </a:t>
            </a:r>
            <a:r>
              <a:rPr lang="en-US" sz="2800" b="1" dirty="0">
                <a:solidFill>
                  <a:schemeClr val="bg1"/>
                </a:solidFill>
              </a:rPr>
              <a:t>[Add new Object]</a:t>
            </a:r>
            <a:endParaRPr lang="bg-BG" sz="2800" b="1" dirty="0">
              <a:solidFill>
                <a:schemeClr val="bg1"/>
              </a:solidFill>
            </a:endParaRPr>
          </a:p>
          <a:p>
            <a:r>
              <a:rPr lang="bg-BG" sz="3000" dirty="0"/>
              <a:t>Задаваме </a:t>
            </a:r>
            <a:r>
              <a:rPr lang="bg-BG" sz="3000" b="1" dirty="0">
                <a:solidFill>
                  <a:schemeClr val="bg1"/>
                </a:solidFill>
              </a:rPr>
              <a:t>свойства</a:t>
            </a:r>
          </a:p>
          <a:p>
            <a:pPr lvl="1"/>
            <a:r>
              <a:rPr lang="bg-BG" sz="2600" dirty="0"/>
              <a:t>С </a:t>
            </a:r>
            <a:r>
              <a:rPr lang="bg-BG" sz="2600" b="1" dirty="0"/>
              <a:t>десен бутон </a:t>
            </a:r>
            <a:r>
              <a:rPr lang="bg-BG" sz="2600" dirty="0"/>
              <a:t>върху </a:t>
            </a:r>
            <a:r>
              <a:rPr lang="bg-BG" sz="2600" b="1" dirty="0"/>
              <a:t>контролата</a:t>
            </a:r>
            <a:r>
              <a:rPr lang="bg-BG" sz="2600" dirty="0"/>
              <a:t> </a:t>
            </a:r>
            <a:r>
              <a:rPr lang="en-US" sz="2600" dirty="0">
                <a:sym typeface="Wingdings" panose="05000000000000000000" pitchFamily="2" charset="2"/>
              </a:rPr>
              <a:t></a:t>
            </a:r>
            <a:r>
              <a:rPr lang="en-US" sz="2600" dirty="0"/>
              <a:t> </a:t>
            </a:r>
            <a:r>
              <a:rPr lang="en-US" sz="2600" b="1" dirty="0">
                <a:solidFill>
                  <a:schemeClr val="bg1"/>
                </a:solidFill>
              </a:rPr>
              <a:t>[Edit Columns]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dirty="0"/>
              <a:t>DataGridView (2)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D2A26A-F5B1-726B-766E-F98130D177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55641" y="4469989"/>
            <a:ext cx="3681096" cy="203701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9" name="Rounded Rectangular Callout 18">
            <a:extLst>
              <a:ext uri="{FF2B5EF4-FFF2-40B4-BE49-F238E27FC236}">
                <a16:creationId xmlns:a16="http://schemas.microsoft.com/office/drawing/2014/main" id="{3AD7EB05-73AD-0A7B-CA6A-BAB2259B14C0}"/>
              </a:ext>
            </a:extLst>
          </p:cNvPr>
          <p:cNvSpPr/>
          <p:nvPr/>
        </p:nvSpPr>
        <p:spPr bwMode="auto">
          <a:xfrm>
            <a:off x="5951701" y="1233577"/>
            <a:ext cx="2154703" cy="577574"/>
          </a:xfrm>
          <a:prstGeom prst="wedgeRoundRectCallout">
            <a:avLst>
              <a:gd name="adj1" fmla="val 73965"/>
              <a:gd name="adj2" fmla="val -277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бутон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21121FE-EB2C-6E19-3CDB-E4BAC4C0E9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306" y="1288609"/>
            <a:ext cx="3319431" cy="3053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DA0BE97-35C0-27EC-5B7E-CE682D2D3E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305" y="1288609"/>
            <a:ext cx="3319431" cy="3053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69B1620-CB41-E261-F566-99EA8B8C0A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305" y="1288580"/>
            <a:ext cx="3319431" cy="3053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14366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8" y="5727084"/>
            <a:ext cx="10961783" cy="768084"/>
          </a:xfrm>
        </p:spPr>
        <p:txBody>
          <a:bodyPr/>
          <a:lstStyle/>
          <a:p>
            <a:r>
              <a:rPr lang="bg-BG" dirty="0"/>
              <a:t>Магазин с продукти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4959000"/>
            <a:ext cx="10961783" cy="768084"/>
          </a:xfrm>
        </p:spPr>
        <p:txBody>
          <a:bodyPr/>
          <a:lstStyle/>
          <a:p>
            <a:r>
              <a:rPr lang="bg-BG" dirty="0"/>
              <a:t>Примерно приложение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78EA4E-4DBD-B5A1-4D1F-933DBA1F9A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77507" y="465400"/>
            <a:ext cx="5636985" cy="418292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Създаваме нов </a:t>
            </a:r>
            <a:r>
              <a:rPr lang="en-US" sz="3200" b="1" dirty="0"/>
              <a:t>WinForms</a:t>
            </a:r>
            <a:r>
              <a:rPr lang="en-US" sz="3200" dirty="0"/>
              <a:t> </a:t>
            </a:r>
            <a:r>
              <a:rPr lang="bg-BG" sz="3200" dirty="0"/>
              <a:t>проект</a:t>
            </a:r>
            <a:r>
              <a:rPr lang="en-US" sz="3200" dirty="0"/>
              <a:t> </a:t>
            </a:r>
            <a:r>
              <a:rPr lang="bg-BG" sz="3200" dirty="0"/>
              <a:t>и задаваме подходящо </a:t>
            </a:r>
            <a:r>
              <a:rPr lang="bg-BG" sz="3200" b="1" dirty="0"/>
              <a:t>име</a:t>
            </a:r>
            <a:r>
              <a:rPr lang="bg-BG" sz="3200" dirty="0"/>
              <a:t>, например 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StoreApp</a:t>
            </a:r>
            <a:r>
              <a:rPr lang="bg-BG" sz="3200" dirty="0"/>
              <a:t>"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WinForms </a:t>
            </a:r>
            <a:r>
              <a:rPr lang="bg-BG" dirty="0"/>
              <a:t>приложение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F0A41E-D773-800B-FF7F-51C48F21A9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42"/>
          <a:stretch/>
        </p:blipFill>
        <p:spPr>
          <a:xfrm>
            <a:off x="726752" y="2922010"/>
            <a:ext cx="5206910" cy="268278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DA98F1-B320-9F24-C73B-B4829FAEE6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11656" y="2173033"/>
            <a:ext cx="4309459" cy="418096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C4A85985-122B-C335-1CB3-B67D2ADCFFB3}"/>
              </a:ext>
            </a:extLst>
          </p:cNvPr>
          <p:cNvSpPr/>
          <p:nvPr/>
        </p:nvSpPr>
        <p:spPr>
          <a:xfrm>
            <a:off x="6086015" y="3953959"/>
            <a:ext cx="813695" cy="6188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725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9E95B3-D741-1862-3B4C-AA3CB57905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79C03-04AA-924B-6D38-E3780D9935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Избираме </a:t>
            </a:r>
            <a:r>
              <a:rPr lang="en-US" b="1" dirty="0">
                <a:solidFill>
                  <a:schemeClr val="bg1"/>
                </a:solidFill>
              </a:rPr>
              <a:t>.NET 8 </a:t>
            </a:r>
            <a:r>
              <a:rPr lang="bg-BG" dirty="0"/>
              <a:t>и натискаме </a:t>
            </a:r>
            <a:r>
              <a:rPr lang="en-US" b="1" dirty="0">
                <a:solidFill>
                  <a:schemeClr val="bg1"/>
                </a:solidFill>
              </a:rPr>
              <a:t>[Create]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C85298B-0676-8EA6-C9B6-884623F45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</a:t>
            </a:r>
            <a:r>
              <a:rPr lang="en-US" dirty="0"/>
              <a:t>.NET </a:t>
            </a:r>
            <a:r>
              <a:rPr lang="bg-BG" dirty="0"/>
              <a:t>версия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FA947A-07B7-D0E2-A7BB-433FDD2B8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43284" y="2326979"/>
            <a:ext cx="4905431" cy="29482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5390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525598" cy="5528766"/>
          </a:xfrm>
        </p:spPr>
        <p:txBody>
          <a:bodyPr/>
          <a:lstStyle/>
          <a:p>
            <a:r>
              <a:rPr lang="bg-BG" sz="3000" dirty="0"/>
              <a:t>Свързваме се със сървъра</a:t>
            </a:r>
          </a:p>
          <a:p>
            <a:pPr lvl="1">
              <a:tabLst>
                <a:tab pos="4483100" algn="l"/>
              </a:tabLst>
            </a:pPr>
            <a:r>
              <a:rPr lang="en-US" sz="2800" b="1" dirty="0">
                <a:solidFill>
                  <a:schemeClr val="bg1"/>
                </a:solidFill>
              </a:rPr>
              <a:t>Tools</a:t>
            </a:r>
            <a:r>
              <a:rPr lang="en-US" sz="2800" dirty="0"/>
              <a:t> → </a:t>
            </a:r>
            <a:r>
              <a:rPr lang="en-US" sz="2800" b="1" dirty="0">
                <a:solidFill>
                  <a:schemeClr val="bg1"/>
                </a:solidFill>
              </a:rPr>
              <a:t>[Connect to Database]</a:t>
            </a:r>
            <a:endParaRPr lang="bg-BG" sz="2800" b="1" dirty="0">
              <a:solidFill>
                <a:schemeClr val="bg1"/>
              </a:solidFill>
            </a:endParaRPr>
          </a:p>
          <a:p>
            <a:r>
              <a:rPr lang="bg-BG" sz="3000" dirty="0"/>
              <a:t>Свързваме се с </a:t>
            </a:r>
            <a:r>
              <a:rPr lang="bg-BG" sz="3000" b="1" dirty="0"/>
              <a:t>локалната</a:t>
            </a:r>
            <a:r>
              <a:rPr lang="bg-BG" sz="3000" dirty="0"/>
              <a:t> ни </a:t>
            </a:r>
            <a:r>
              <a:rPr lang="bg-BG" sz="3000" b="1" dirty="0"/>
              <a:t>инстанция</a:t>
            </a:r>
            <a:r>
              <a:rPr lang="bg-BG" sz="3000" dirty="0"/>
              <a:t> на </a:t>
            </a:r>
            <a:r>
              <a:rPr lang="en-US" sz="3000" b="1" dirty="0">
                <a:solidFill>
                  <a:schemeClr val="bg1"/>
                </a:solidFill>
              </a:rPr>
              <a:t>SQL </a:t>
            </a:r>
            <a:r>
              <a:rPr lang="bg-BG" sz="3000" b="1" dirty="0">
                <a:solidFill>
                  <a:schemeClr val="bg1"/>
                </a:solidFill>
              </a:rPr>
              <a:t>сървъра</a:t>
            </a:r>
            <a:endParaRPr lang="en-US" sz="3000" b="1" dirty="0">
              <a:solidFill>
                <a:schemeClr val="bg1"/>
              </a:solidFill>
            </a:endParaRPr>
          </a:p>
          <a:p>
            <a:r>
              <a:rPr lang="bg-BG" sz="3000" dirty="0"/>
              <a:t>Създаваме </a:t>
            </a:r>
            <a:r>
              <a:rPr lang="bg-BG" sz="3000" b="1" dirty="0">
                <a:solidFill>
                  <a:schemeClr val="bg1"/>
                </a:solidFill>
              </a:rPr>
              <a:t>база данни</a:t>
            </a:r>
          </a:p>
          <a:p>
            <a:pPr lvl="1"/>
            <a:r>
              <a:rPr lang="bg-BG" sz="2800" dirty="0"/>
              <a:t>В полето </a:t>
            </a:r>
            <a:r>
              <a:rPr lang="en-US" sz="2800" b="1" dirty="0"/>
              <a:t>Select or enter a database name</a:t>
            </a:r>
            <a:r>
              <a:rPr lang="bg-BG" sz="2800" dirty="0"/>
              <a:t> задаваме </a:t>
            </a:r>
            <a:r>
              <a:rPr lang="bg-BG" sz="2800" b="1" dirty="0">
                <a:solidFill>
                  <a:schemeClr val="bg1"/>
                </a:solidFill>
              </a:rPr>
              <a:t>подходящо име</a:t>
            </a:r>
            <a:r>
              <a:rPr lang="en-US" sz="2800" dirty="0"/>
              <a:t>,</a:t>
            </a:r>
            <a:r>
              <a:rPr lang="bg-BG" sz="2800" dirty="0"/>
              <a:t> например</a:t>
            </a:r>
            <a:r>
              <a:rPr lang="en-US" sz="2800" dirty="0"/>
              <a:t> </a:t>
            </a:r>
            <a:r>
              <a:rPr lang="bg-BG" sz="2800" dirty="0"/>
              <a:t>"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StoreDb</a:t>
            </a:r>
            <a:r>
              <a:rPr lang="bg-BG" sz="2800" dirty="0"/>
              <a:t>”</a:t>
            </a:r>
            <a:endParaRPr lang="en-US" sz="2800" dirty="0"/>
          </a:p>
          <a:p>
            <a:r>
              <a:rPr lang="bg-BG" sz="3000" dirty="0"/>
              <a:t>Тестваме връзката с </a:t>
            </a:r>
            <a:r>
              <a:rPr lang="en-US" sz="3000" b="1" dirty="0">
                <a:solidFill>
                  <a:schemeClr val="bg1"/>
                </a:solidFill>
              </a:rPr>
              <a:t>[Test Connection] </a:t>
            </a:r>
            <a:r>
              <a:rPr lang="bg-BG" sz="3000" dirty="0"/>
              <a:t>и натискаме </a:t>
            </a:r>
            <a:r>
              <a:rPr lang="en-US" sz="3000" b="1" dirty="0">
                <a:solidFill>
                  <a:schemeClr val="bg1"/>
                </a:solidFill>
              </a:rPr>
              <a:t>[OK]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Свързване на сървър и конфигурация на връзка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F3CB0C-6EB1-10A0-4C8D-E62A70413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515" y="1215053"/>
            <a:ext cx="3915000" cy="52919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309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435598" cy="5528766"/>
          </a:xfrm>
        </p:spPr>
        <p:txBody>
          <a:bodyPr>
            <a:normAutofit/>
          </a:bodyPr>
          <a:lstStyle/>
          <a:p>
            <a:r>
              <a:rPr lang="bg-BG" sz="2800" dirty="0"/>
              <a:t>Избираме да създадем </a:t>
            </a:r>
            <a:r>
              <a:rPr lang="bg-BG" sz="2800" b="1" dirty="0">
                <a:solidFill>
                  <a:schemeClr val="bg1"/>
                </a:solidFill>
              </a:rPr>
              <a:t>нова</a:t>
            </a:r>
            <a:r>
              <a:rPr lang="bg-BG" sz="2800" dirty="0"/>
              <a:t> база данни</a:t>
            </a:r>
          </a:p>
          <a:p>
            <a:r>
              <a:rPr lang="bg-BG" sz="2800" dirty="0"/>
              <a:t>В </a:t>
            </a:r>
            <a:r>
              <a:rPr lang="en-US" sz="2800" b="1" dirty="0">
                <a:solidFill>
                  <a:schemeClr val="bg1"/>
                </a:solidFill>
              </a:rPr>
              <a:t>Server Explorer</a:t>
            </a:r>
            <a:r>
              <a:rPr lang="bg-BG" sz="2800" b="1" dirty="0">
                <a:solidFill>
                  <a:schemeClr val="bg1"/>
                </a:solidFill>
              </a:rPr>
              <a:t> </a:t>
            </a:r>
            <a:r>
              <a:rPr lang="en-US" sz="2800" dirty="0"/>
              <a:t>→ </a:t>
            </a:r>
            <a:r>
              <a:rPr lang="en-US" sz="2800" b="1" dirty="0">
                <a:solidFill>
                  <a:schemeClr val="bg1"/>
                </a:solidFill>
              </a:rPr>
              <a:t>StoreDb</a:t>
            </a:r>
            <a:r>
              <a:rPr lang="en-US" sz="2800" dirty="0"/>
              <a:t> →</a:t>
            </a:r>
            <a:r>
              <a:rPr lang="en-US" sz="2800" b="1" dirty="0">
                <a:solidFill>
                  <a:schemeClr val="bg1"/>
                </a:solidFill>
              </a:rPr>
              <a:t> [New Query]</a:t>
            </a:r>
          </a:p>
          <a:p>
            <a:r>
              <a:rPr lang="bg-BG" sz="2800" dirty="0"/>
              <a:t>Изпълняваме дадения </a:t>
            </a:r>
            <a:r>
              <a:rPr lang="en-US" sz="2800" b="1" dirty="0">
                <a:solidFill>
                  <a:schemeClr val="bg1"/>
                </a:solidFill>
              </a:rPr>
              <a:t>SQL </a:t>
            </a:r>
            <a:r>
              <a:rPr lang="bg-BG" sz="2800" b="1" dirty="0">
                <a:solidFill>
                  <a:schemeClr val="bg1"/>
                </a:solidFill>
              </a:rPr>
              <a:t>скрипт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и попълване на база данни</a:t>
            </a:r>
            <a:endParaRPr lang="en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7F0D9CAD-D9BA-889C-C5EE-7E8DFDDC94FF}"/>
              </a:ext>
            </a:extLst>
          </p:cNvPr>
          <p:cNvSpPr txBox="1">
            <a:spLocks/>
          </p:cNvSpPr>
          <p:nvPr/>
        </p:nvSpPr>
        <p:spPr>
          <a:xfrm>
            <a:off x="595027" y="3073817"/>
            <a:ext cx="5500973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CREATE TABLE Products (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Id INT PRIMARY KEY,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Name NVARCHAR(50),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Category NVARCHAR(50)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INSERT INTO Products (Id, Name, Category)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(1, 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Лаптоп',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Електроника’),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(2,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Смартфон',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Електроника'),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(3,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Бюро',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Мебели'),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9A5DED-27A8-DA6D-2A2C-0CFA978299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82958" y="1269000"/>
            <a:ext cx="3307229" cy="543330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2089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Инсталираме нужните </a:t>
            </a:r>
            <a:r>
              <a:rPr lang="en-US" sz="3200" b="1" dirty="0">
                <a:solidFill>
                  <a:schemeClr val="bg1"/>
                </a:solidFill>
              </a:rPr>
              <a:t>EF Core </a:t>
            </a:r>
            <a:r>
              <a:rPr lang="bg-BG" sz="3200" b="1" dirty="0">
                <a:solidFill>
                  <a:schemeClr val="bg1"/>
                </a:solidFill>
              </a:rPr>
              <a:t>пакети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Tools</a:t>
            </a:r>
            <a:r>
              <a:rPr lang="en-US" sz="3200" dirty="0"/>
              <a:t> → </a:t>
            </a:r>
            <a:r>
              <a:rPr lang="en-US" sz="3200" b="1" dirty="0">
                <a:solidFill>
                  <a:schemeClr val="bg1"/>
                </a:solidFill>
              </a:rPr>
              <a:t>NuGet Package Manager </a:t>
            </a:r>
            <a:r>
              <a:rPr lang="en-US" sz="3200" dirty="0"/>
              <a:t>→ </a:t>
            </a:r>
            <a:r>
              <a:rPr lang="en-US" sz="3200" b="1" dirty="0">
                <a:solidFill>
                  <a:schemeClr val="bg1"/>
                </a:solidFill>
              </a:rPr>
              <a:t>Package Manager Console</a:t>
            </a:r>
          </a:p>
          <a:p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Създаваме </a:t>
            </a:r>
            <a:r>
              <a:rPr lang="en-US" sz="3200" b="1" dirty="0">
                <a:solidFill>
                  <a:schemeClr val="bg1"/>
                </a:solidFill>
              </a:rPr>
              <a:t>EF </a:t>
            </a:r>
            <a:r>
              <a:rPr lang="bg-BG" sz="3200" b="1" dirty="0">
                <a:solidFill>
                  <a:schemeClr val="bg1"/>
                </a:solidFill>
              </a:rPr>
              <a:t>модели </a:t>
            </a:r>
            <a:r>
              <a:rPr lang="bg-BG" sz="3200" dirty="0"/>
              <a:t>по базата данни:</a:t>
            </a:r>
            <a:endParaRPr lang="en-BG" sz="3200" dirty="0"/>
          </a:p>
          <a:p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Инсталиране на </a:t>
            </a:r>
            <a:r>
              <a:rPr lang="en-US" dirty="0"/>
              <a:t>EF Core </a:t>
            </a:r>
            <a:r>
              <a:rPr lang="bg-BG" dirty="0"/>
              <a:t>пакети и </a:t>
            </a:r>
            <a:r>
              <a:rPr lang="en-US" dirty="0"/>
              <a:t>Scaffold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43B2C0-86BC-D2B6-ADA2-7C9EB4C3C34C}"/>
              </a:ext>
            </a:extLst>
          </p:cNvPr>
          <p:cNvSpPr txBox="1">
            <a:spLocks/>
          </p:cNvSpPr>
          <p:nvPr/>
        </p:nvSpPr>
        <p:spPr>
          <a:xfrm>
            <a:off x="606000" y="2523711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Microsoft.EntityFrameworkCore.Tools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6EDBF80-DF00-037C-AB4E-F1F72A547D47}"/>
              </a:ext>
            </a:extLst>
          </p:cNvPr>
          <p:cNvSpPr txBox="1">
            <a:spLocks/>
          </p:cNvSpPr>
          <p:nvPr/>
        </p:nvSpPr>
        <p:spPr>
          <a:xfrm>
            <a:off x="606000" y="3153547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BA66875-6ED9-186B-E61A-B9002BD6A96E}"/>
              </a:ext>
            </a:extLst>
          </p:cNvPr>
          <p:cNvSpPr txBox="1">
            <a:spLocks/>
          </p:cNvSpPr>
          <p:nvPr/>
        </p:nvSpPr>
        <p:spPr>
          <a:xfrm>
            <a:off x="628096" y="4547432"/>
            <a:ext cx="11311114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Scaffold-DbContext -Connection "Server=(localdb)\MSSQLLocalDB;Database=StoreDb;Integrated Security=True;" -Provider Microsoft.EntityFrameworkCore.SqlServer -OutputDir Data/Models</a:t>
            </a:r>
          </a:p>
        </p:txBody>
      </p:sp>
    </p:spTree>
    <p:extLst>
      <p:ext uri="{BB962C8B-B14F-4D97-AF65-F5344CB8AC3E}">
        <p14:creationId xmlns:p14="http://schemas.microsoft.com/office/powerpoint/2010/main" val="396605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Променяме </a:t>
            </a:r>
            <a:r>
              <a:rPr lang="bg-BG" sz="3400" b="1" dirty="0"/>
              <a:t>името</a:t>
            </a:r>
            <a:r>
              <a:rPr lang="bg-BG" sz="3400" dirty="0"/>
              <a:t> на</a:t>
            </a:r>
            <a:r>
              <a:rPr lang="en-US" sz="3400" dirty="0"/>
              <a:t> </a:t>
            </a:r>
            <a:r>
              <a:rPr lang="bg-BG" sz="3400" dirty="0"/>
              <a:t>формата</a:t>
            </a:r>
          </a:p>
          <a:p>
            <a:pPr lvl="1"/>
            <a:r>
              <a:rPr lang="bg-BG" sz="3200" dirty="0"/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Form1</a:t>
            </a:r>
            <a:r>
              <a:rPr lang="bg-BG" sz="3200" dirty="0"/>
              <a:t>"</a:t>
            </a:r>
            <a:r>
              <a:rPr lang="en-US" sz="3200" dirty="0"/>
              <a:t> </a:t>
            </a:r>
            <a:r>
              <a:rPr lang="en-US" sz="3200" dirty="0">
                <a:sym typeface="Wingdings" panose="05000000000000000000" pitchFamily="2" charset="2"/>
              </a:rPr>
              <a:t> </a:t>
            </a:r>
            <a:r>
              <a:rPr lang="bg-BG" sz="3200" dirty="0">
                <a:sym typeface="Wingdings" panose="05000000000000000000" pitchFamily="2" charset="2"/>
              </a:rPr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FormStoreProducts</a:t>
            </a:r>
            <a:r>
              <a:rPr lang="bg-BG" sz="3200" dirty="0">
                <a:sym typeface="Wingdings" panose="05000000000000000000" pitchFamily="2" charset="2"/>
              </a:rPr>
              <a:t>"</a:t>
            </a:r>
            <a:endParaRPr lang="en-BG" sz="32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bg-BG" sz="3400" dirty="0">
                <a:sym typeface="Wingdings" panose="05000000000000000000" pitchFamily="2" charset="2"/>
              </a:rPr>
              <a:t>Променяме </a:t>
            </a:r>
            <a:r>
              <a:rPr lang="bg-BG" sz="3400" b="1" dirty="0">
                <a:sym typeface="Wingdings" panose="05000000000000000000" pitchFamily="2" charset="2"/>
              </a:rPr>
              <a:t>заглавието</a:t>
            </a:r>
            <a:r>
              <a:rPr lang="bg-BG" sz="3400" dirty="0">
                <a:sym typeface="Wingdings" panose="05000000000000000000" pitchFamily="2" charset="2"/>
              </a:rPr>
              <a:t> на формата</a:t>
            </a:r>
          </a:p>
          <a:p>
            <a:pPr lvl="1"/>
            <a:r>
              <a:rPr lang="bg-BG" sz="3200" dirty="0"/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Form1</a:t>
            </a:r>
            <a:r>
              <a:rPr lang="bg-BG" sz="3200" dirty="0"/>
              <a:t>"</a:t>
            </a:r>
            <a:r>
              <a:rPr lang="en-US" sz="3200" dirty="0"/>
              <a:t> </a:t>
            </a:r>
            <a:r>
              <a:rPr lang="en-US" sz="3200" dirty="0">
                <a:sym typeface="Wingdings" panose="05000000000000000000" pitchFamily="2" charset="2"/>
              </a:rPr>
              <a:t> </a:t>
            </a:r>
            <a:r>
              <a:rPr lang="bg-BG" sz="3200" dirty="0">
                <a:sym typeface="Wingdings" panose="05000000000000000000" pitchFamily="2" charset="2"/>
              </a:rPr>
              <a:t>"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Продукти</a:t>
            </a:r>
            <a:r>
              <a:rPr lang="bg-BG" sz="3200" dirty="0">
                <a:sym typeface="Wingdings" panose="05000000000000000000" pitchFamily="2" charset="2"/>
              </a:rPr>
              <a:t>"</a:t>
            </a:r>
            <a:endParaRPr lang="en-BG" sz="3200" b="1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Структура на проекта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49A842-4594-9B88-46EC-1B8A990E71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000" y="4023463"/>
            <a:ext cx="5071600" cy="242053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58D44D-8FB1-B9AC-4BD2-B014BCFECF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29399" y="4014934"/>
            <a:ext cx="5071601" cy="242053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37BE1655-7A86-C9DE-468F-86B2D76EB6DB}"/>
              </a:ext>
            </a:extLst>
          </p:cNvPr>
          <p:cNvSpPr/>
          <p:nvPr/>
        </p:nvSpPr>
        <p:spPr>
          <a:xfrm>
            <a:off x="5716715" y="4919432"/>
            <a:ext cx="848568" cy="62859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26151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r>
              <a:rPr lang="en-US" sz="3200" dirty="0"/>
              <a:t>​</a:t>
            </a:r>
            <a:r>
              <a:rPr lang="bg-BG" sz="3400" b="1" dirty="0"/>
              <a:t>Визуализация</a:t>
            </a:r>
            <a:r>
              <a:rPr lang="bg-BG" sz="3400" b="1" dirty="0">
                <a:solidFill>
                  <a:schemeClr val="bg1"/>
                </a:solidFill>
              </a:rPr>
              <a:t> </a:t>
            </a:r>
            <a:r>
              <a:rPr lang="bg-BG" sz="3400" dirty="0"/>
              <a:t>на </a:t>
            </a:r>
            <a:r>
              <a:rPr lang="bg-BG" sz="3400" b="1" dirty="0"/>
              <a:t>данни</a:t>
            </a:r>
            <a:r>
              <a:rPr lang="bg-BG" sz="3400" dirty="0"/>
              <a:t> в </a:t>
            </a:r>
            <a:r>
              <a:rPr lang="en-US" sz="3400" b="1" dirty="0">
                <a:solidFill>
                  <a:schemeClr val="bg1"/>
                </a:solidFill>
              </a:rPr>
              <a:t>Windows Forms</a:t>
            </a:r>
            <a:endParaRPr lang="bg-BG" sz="3400" b="1" dirty="0">
              <a:solidFill>
                <a:schemeClr val="bg1"/>
              </a:solidFill>
            </a:endParaRPr>
          </a:p>
          <a:p>
            <a:pPr lvl="1"/>
            <a:r>
              <a:rPr lang="bg-BG" sz="3200" b="1" dirty="0"/>
              <a:t>Свързване</a:t>
            </a:r>
            <a:r>
              <a:rPr lang="bg-BG" sz="3200" dirty="0"/>
              <a:t> на данни </a:t>
            </a:r>
            <a:r>
              <a:rPr lang="en-US" sz="3200" dirty="0"/>
              <a:t>(</a:t>
            </a:r>
            <a:r>
              <a:rPr lang="en-US" sz="3200" b="1" dirty="0">
                <a:solidFill>
                  <a:schemeClr val="bg1"/>
                </a:solidFill>
              </a:rPr>
              <a:t>Data Binding</a:t>
            </a:r>
            <a:r>
              <a:rPr lang="en-US" sz="3200" dirty="0"/>
              <a:t>)</a:t>
            </a:r>
          </a:p>
          <a:p>
            <a:pPr lvl="1"/>
            <a:r>
              <a:rPr lang="bg-BG" sz="3200" b="1" dirty="0"/>
              <a:t>Източници</a:t>
            </a:r>
            <a:r>
              <a:rPr lang="bg-BG" sz="3200" dirty="0"/>
              <a:t> на данни</a:t>
            </a:r>
            <a:endParaRPr lang="en-US" sz="3200" dirty="0"/>
          </a:p>
          <a:p>
            <a:pPr lvl="1"/>
            <a:r>
              <a:rPr lang="bg-BG" sz="3200" b="1" dirty="0"/>
              <a:t>Видове</a:t>
            </a:r>
            <a:r>
              <a:rPr lang="bg-BG" sz="3200" dirty="0"/>
              <a:t> </a:t>
            </a:r>
            <a:r>
              <a:rPr lang="en-US" sz="3200" dirty="0"/>
              <a:t>Data Binding</a:t>
            </a:r>
            <a:endParaRPr lang="bg-BG" sz="3200" dirty="0"/>
          </a:p>
          <a:p>
            <a:r>
              <a:rPr lang="bg-BG" sz="3400" dirty="0"/>
              <a:t>Какво е </a:t>
            </a:r>
            <a:r>
              <a:rPr lang="en-US" sz="3400" dirty="0"/>
              <a:t>​</a:t>
            </a:r>
            <a:r>
              <a:rPr lang="en-US" sz="3400" b="1" dirty="0">
                <a:solidFill>
                  <a:schemeClr val="bg1"/>
                </a:solidFill>
              </a:rPr>
              <a:t>DataGridView</a:t>
            </a:r>
            <a:r>
              <a:rPr lang="bg-BG" sz="3400" dirty="0"/>
              <a:t>?</a:t>
            </a:r>
          </a:p>
          <a:p>
            <a:pPr lvl="1"/>
            <a:r>
              <a:rPr lang="bg-BG" sz="3200" b="1" dirty="0"/>
              <a:t>Описание</a:t>
            </a:r>
            <a:r>
              <a:rPr lang="bg-BG" sz="3200" dirty="0"/>
              <a:t>, </a:t>
            </a:r>
            <a:r>
              <a:rPr lang="bg-BG" sz="3200" b="1" dirty="0"/>
              <a:t>свойства</a:t>
            </a:r>
            <a:r>
              <a:rPr lang="bg-BG" sz="3200" dirty="0"/>
              <a:t> и </a:t>
            </a:r>
            <a:r>
              <a:rPr lang="bg-BG" sz="3200" b="1" dirty="0"/>
              <a:t>използване</a:t>
            </a:r>
          </a:p>
          <a:p>
            <a:pPr>
              <a:buClr>
                <a:schemeClr val="tx1"/>
              </a:buClr>
            </a:pPr>
            <a:r>
              <a:rPr lang="en-GB" sz="3200" dirty="0"/>
              <a:t>​</a:t>
            </a:r>
            <a:r>
              <a:rPr lang="bg-BG" sz="3400" b="1" dirty="0"/>
              <a:t>Примерно приложение</a:t>
            </a:r>
            <a:r>
              <a:rPr lang="en-US" sz="3400" dirty="0"/>
              <a:t>: </a:t>
            </a:r>
            <a:r>
              <a:rPr lang="bg-BG" sz="3400" dirty="0"/>
              <a:t>Магазин с продукти</a:t>
            </a:r>
            <a:endParaRPr lang="en-GB" sz="3400" dirty="0"/>
          </a:p>
          <a:p>
            <a:endParaRPr lang="bg-BG" sz="3200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B71CD6-5548-0FED-8EAB-4D71CF3160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A25A7-8220-6A00-2D46-FD74D912FE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Задаваме </a:t>
            </a:r>
            <a:r>
              <a:rPr lang="bg-BG" b="1" dirty="0">
                <a:solidFill>
                  <a:schemeClr val="bg1"/>
                </a:solidFill>
              </a:rPr>
              <a:t>позиция</a:t>
            </a:r>
            <a:r>
              <a:rPr lang="bg-BG" dirty="0"/>
              <a:t> на </a:t>
            </a:r>
            <a:r>
              <a:rPr lang="bg-BG" b="1" dirty="0"/>
              <a:t>формата</a:t>
            </a:r>
            <a:r>
              <a:rPr lang="bg-BG" dirty="0"/>
              <a:t> </a:t>
            </a:r>
            <a:r>
              <a:rPr lang="en-US" sz="3200" dirty="0"/>
              <a:t>→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CenterScreen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BG" dirty="0"/>
          </a:p>
          <a:p>
            <a:endParaRPr lang="en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051A4E-29D0-11CF-E883-E36C7DC0C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Настройки на формата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13285F-D779-14B4-E416-4991F47CD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00" y="1989000"/>
            <a:ext cx="3555000" cy="182619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6292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5482657" cy="5528766"/>
          </a:xfrm>
        </p:spPr>
        <p:txBody>
          <a:bodyPr>
            <a:normAutofit/>
          </a:bodyPr>
          <a:lstStyle/>
          <a:p>
            <a:r>
              <a:rPr lang="bg-BG" sz="2800" dirty="0"/>
              <a:t>Добавяме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</a:t>
            </a:r>
            <a:r>
              <a:rPr lang="en-US" sz="2800" dirty="0"/>
              <a:t> </a:t>
            </a:r>
            <a:r>
              <a:rPr lang="bg-BG" sz="2800" dirty="0"/>
              <a:t>контролата</a:t>
            </a:r>
          </a:p>
          <a:p>
            <a:r>
              <a:rPr lang="bg-BG" sz="2800" dirty="0"/>
              <a:t>Променяме ѝ </a:t>
            </a:r>
            <a:r>
              <a:rPr lang="bg-BG" sz="2800" b="1" dirty="0">
                <a:solidFill>
                  <a:schemeClr val="bg1"/>
                </a:solidFill>
              </a:rPr>
              <a:t>името</a:t>
            </a:r>
            <a:endParaRPr lang="bg-BG" sz="2800" dirty="0"/>
          </a:p>
          <a:p>
            <a:pPr lvl="1"/>
            <a:r>
              <a:rPr lang="bg-BG" sz="2400" dirty="0"/>
              <a:t>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dataGridView1</a:t>
            </a:r>
            <a:r>
              <a:rPr lang="bg-BG" sz="2400" dirty="0"/>
              <a:t>"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</a:t>
            </a:r>
            <a:r>
              <a:rPr lang="bg-BG" sz="2400" dirty="0"/>
              <a:t>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dataGridViewProducts</a:t>
            </a:r>
            <a:r>
              <a:rPr lang="bg-BG" sz="2400" dirty="0"/>
              <a:t>"</a:t>
            </a:r>
            <a:endParaRPr lang="ru-RU" sz="2400" dirty="0">
              <a:solidFill>
                <a:schemeClr val="bg1"/>
              </a:solidFill>
            </a:endParaRPr>
          </a:p>
          <a:p>
            <a:endParaRPr lang="en-US" sz="3200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</a:t>
            </a:r>
            <a:r>
              <a:rPr lang="en-US" dirty="0"/>
              <a:t>DataGridView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5C53BC-1DC3-B184-1E21-95DB8DD9DC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727" b="37337"/>
          <a:stretch/>
        </p:blipFill>
        <p:spPr>
          <a:xfrm>
            <a:off x="5326759" y="1192474"/>
            <a:ext cx="6247256" cy="374601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46230B-5F37-7DDD-CD7D-B70C192134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24" t="48628" b="5030"/>
          <a:stretch/>
        </p:blipFill>
        <p:spPr>
          <a:xfrm>
            <a:off x="741000" y="3765350"/>
            <a:ext cx="3807052" cy="28901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7918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A344CE-837B-5474-434A-D67C35E3F1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203A2-8BC8-9F89-C7BB-B38BA62936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800" b="1" dirty="0">
                <a:solidFill>
                  <a:schemeClr val="bg1"/>
                </a:solidFill>
              </a:rPr>
              <a:t>Билдваме</a:t>
            </a:r>
            <a:r>
              <a:rPr lang="bg-BG" sz="2800" dirty="0"/>
              <a:t> проекта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[Ctrl + Shift + B]</a:t>
            </a:r>
            <a:r>
              <a:rPr lang="en-US" sz="2800" dirty="0"/>
              <a:t>,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bg-BG" sz="2800" dirty="0"/>
              <a:t>за да заредим моделите</a:t>
            </a:r>
            <a:endParaRPr lang="bg-BG" sz="2800" b="1" dirty="0"/>
          </a:p>
          <a:p>
            <a:r>
              <a:rPr lang="bg-BG" sz="2800" dirty="0"/>
              <a:t>Кликаме на </a:t>
            </a:r>
            <a:r>
              <a:rPr lang="en-US" sz="2800" b="1" dirty="0">
                <a:solidFill>
                  <a:schemeClr val="bg1"/>
                </a:solidFill>
              </a:rPr>
              <a:t>action</a:t>
            </a:r>
            <a:r>
              <a:rPr lang="en-US" sz="2800" dirty="0"/>
              <a:t> </a:t>
            </a:r>
            <a:r>
              <a:rPr lang="bg-BG" sz="2800" dirty="0"/>
              <a:t>бутона в </a:t>
            </a:r>
            <a:r>
              <a:rPr lang="bg-BG" sz="2800" b="1" dirty="0"/>
              <a:t>горния десен ъгъл </a:t>
            </a:r>
            <a:r>
              <a:rPr lang="bg-BG" sz="2800" dirty="0"/>
              <a:t>на </a:t>
            </a:r>
            <a:r>
              <a:rPr lang="bg-BG" sz="2800" b="1" dirty="0"/>
              <a:t>контролата</a:t>
            </a:r>
          </a:p>
          <a:p>
            <a:r>
              <a:rPr lang="bg-BG" sz="2800" dirty="0"/>
              <a:t>Избираме</a:t>
            </a:r>
            <a:r>
              <a:rPr lang="bg-BG" sz="2800" b="1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[Choose Data Source]</a:t>
            </a:r>
          </a:p>
          <a:p>
            <a:r>
              <a:rPr lang="bg-BG" sz="2800" dirty="0"/>
              <a:t>Натискаме върху </a:t>
            </a:r>
            <a:r>
              <a:rPr lang="en-US" sz="2800" b="1" dirty="0">
                <a:solidFill>
                  <a:schemeClr val="bg1"/>
                </a:solidFill>
              </a:rPr>
              <a:t>[Add new Object]</a:t>
            </a:r>
            <a:endParaRPr lang="bg-BG" sz="2800" b="1" dirty="0">
              <a:solidFill>
                <a:schemeClr val="bg1"/>
              </a:solidFill>
            </a:endParaRP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CCDF28-545F-C540-77CF-FBF02016C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на данни</a:t>
            </a:r>
            <a:endParaRPr lang="en-BG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84954AD-8104-E09F-5C7E-557D524DB8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289" y="3626787"/>
            <a:ext cx="6139283" cy="30287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AB67CC9-CA1D-D647-8D4E-2E9297DABF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288" y="3626786"/>
            <a:ext cx="6139283" cy="30287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5B5BF69-6E08-59F7-4364-F60793377F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287" y="3626785"/>
            <a:ext cx="6139283" cy="30287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3DEABE5-E21F-C168-E15D-1BCD1386B4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287" y="3626785"/>
            <a:ext cx="6139283" cy="30287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07180124-D3C2-DE23-6937-253BFBE91744}"/>
              </a:ext>
            </a:extLst>
          </p:cNvPr>
          <p:cNvSpPr/>
          <p:nvPr/>
        </p:nvSpPr>
        <p:spPr bwMode="auto">
          <a:xfrm>
            <a:off x="6726000" y="2600100"/>
            <a:ext cx="2925000" cy="587358"/>
          </a:xfrm>
          <a:prstGeom prst="wedgeRoundRectCallout">
            <a:avLst>
              <a:gd name="adj1" fmla="val -61187"/>
              <a:gd name="adj2" fmla="val 1779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бутон</a:t>
            </a:r>
          </a:p>
        </p:txBody>
      </p:sp>
    </p:spTree>
    <p:extLst>
      <p:ext uri="{BB962C8B-B14F-4D97-AF65-F5344CB8AC3E}">
        <p14:creationId xmlns:p14="http://schemas.microsoft.com/office/powerpoint/2010/main" val="256752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Избираме </a:t>
            </a:r>
            <a:r>
              <a:rPr lang="bg-BG" sz="3000" b="1" dirty="0"/>
              <a:t>модела</a:t>
            </a:r>
            <a:r>
              <a:rPr lang="bg-BG" sz="3000" dirty="0"/>
              <a:t> ни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</a:t>
            </a:r>
            <a:r>
              <a:rPr lang="bg-BG" sz="3000" dirty="0"/>
              <a:t> и кликаме </a:t>
            </a:r>
            <a:r>
              <a:rPr lang="en-US" sz="3000" b="1" dirty="0">
                <a:solidFill>
                  <a:schemeClr val="bg1"/>
                </a:solidFill>
              </a:rPr>
              <a:t>[OK]</a:t>
            </a:r>
            <a:r>
              <a:rPr lang="bg-BG" sz="3000" dirty="0"/>
              <a:t>, за да го включим</a:t>
            </a:r>
            <a:endParaRPr lang="en-US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3000" dirty="0"/>
              <a:t>За да изберем модела, трябва отново да кликнем </a:t>
            </a:r>
            <a:r>
              <a:rPr lang="en-US" sz="3000" b="1" dirty="0">
                <a:solidFill>
                  <a:schemeClr val="bg1"/>
                </a:solidFill>
              </a:rPr>
              <a:t>action</a:t>
            </a:r>
            <a:r>
              <a:rPr lang="en-US" sz="3000" dirty="0"/>
              <a:t> </a:t>
            </a:r>
            <a:r>
              <a:rPr lang="bg-BG" sz="3000" dirty="0"/>
              <a:t>бутона и</a:t>
            </a:r>
            <a:r>
              <a:rPr lang="en-US" sz="3000" dirty="0"/>
              <a:t> </a:t>
            </a:r>
            <a:r>
              <a:rPr lang="bg-BG" sz="3000" dirty="0"/>
              <a:t>да изберем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</a:t>
            </a:r>
            <a:endParaRPr lang="bg-BG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</a:t>
            </a:r>
            <a:r>
              <a:rPr lang="en-US" dirty="0"/>
              <a:t>Data Source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7EB770-FBFF-F468-951C-5F06BF098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561" y="3624037"/>
            <a:ext cx="3473487" cy="219200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CCA634-370D-0E6E-EF45-2C1CB38247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2869" y="3149791"/>
            <a:ext cx="4116512" cy="31405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2" name="Arrow: Right 10">
            <a:extLst>
              <a:ext uri="{FF2B5EF4-FFF2-40B4-BE49-F238E27FC236}">
                <a16:creationId xmlns:a16="http://schemas.microsoft.com/office/drawing/2014/main" id="{78FBC4BA-F1ED-3618-E587-C943FCEEA2F1}"/>
              </a:ext>
            </a:extLst>
          </p:cNvPr>
          <p:cNvSpPr/>
          <p:nvPr/>
        </p:nvSpPr>
        <p:spPr>
          <a:xfrm>
            <a:off x="4265023" y="4538574"/>
            <a:ext cx="695166" cy="36293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464928-3DB1-C962-DB43-E704DD2D8C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672" y="3759321"/>
            <a:ext cx="3335065" cy="190255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Arrow: Right 10">
            <a:extLst>
              <a:ext uri="{FF2B5EF4-FFF2-40B4-BE49-F238E27FC236}">
                <a16:creationId xmlns:a16="http://schemas.microsoft.com/office/drawing/2014/main" id="{5FA2853C-039E-ECAA-3905-04D7688FCDF9}"/>
              </a:ext>
            </a:extLst>
          </p:cNvPr>
          <p:cNvSpPr/>
          <p:nvPr/>
        </p:nvSpPr>
        <p:spPr>
          <a:xfrm>
            <a:off x="8073386" y="4529130"/>
            <a:ext cx="616298" cy="36293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29454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tabLst>
                <a:tab pos="5991225" algn="l"/>
              </a:tabLst>
            </a:pPr>
            <a:r>
              <a:rPr lang="bg-BG" sz="3200" dirty="0"/>
              <a:t>С </a:t>
            </a:r>
            <a:r>
              <a:rPr lang="bg-BG" sz="3200" b="1" dirty="0"/>
              <a:t>десен бутон </a:t>
            </a:r>
            <a:r>
              <a:rPr lang="bg-BG" sz="3200" dirty="0"/>
              <a:t>върху </a:t>
            </a:r>
            <a:r>
              <a:rPr lang="bg-BG" sz="3200" b="1" dirty="0"/>
              <a:t>контролата</a:t>
            </a:r>
            <a:r>
              <a:rPr lang="bg-BG" sz="3200" dirty="0"/>
              <a:t> →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[Edit Columns]</a:t>
            </a:r>
          </a:p>
          <a:p>
            <a:r>
              <a:rPr lang="bg-BG" sz="3200" dirty="0"/>
              <a:t>Избираме </a:t>
            </a:r>
            <a:r>
              <a:rPr lang="bg-BG" sz="3200" b="1" dirty="0"/>
              <a:t>колоната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</a:p>
          <a:p>
            <a:r>
              <a:rPr lang="bg-BG" sz="3200" dirty="0"/>
              <a:t>Намираме </a:t>
            </a:r>
            <a:r>
              <a:rPr lang="bg-BG" sz="3200" b="1" dirty="0"/>
              <a:t>свойството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US" sz="3200" dirty="0"/>
              <a:t> </a:t>
            </a:r>
            <a:r>
              <a:rPr lang="bg-BG" sz="3200" dirty="0"/>
              <a:t>и задаваме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bg-BG" sz="3200" dirty="0"/>
              <a:t> </a:t>
            </a:r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Забраняване на редактиране на</a:t>
            </a:r>
            <a:r>
              <a:rPr lang="en-US" dirty="0"/>
              <a:t> </a:t>
            </a:r>
            <a:r>
              <a:rPr lang="bg-BG" dirty="0"/>
              <a:t>колона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E81A79-9D72-CA80-D4D2-58B9C3FF7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5946" y="3437755"/>
            <a:ext cx="4535944" cy="286248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AC17E6-51BA-BA8C-4200-252ABB9CC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2744" y="3113997"/>
            <a:ext cx="4565593" cy="340313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2" name="Arrow: Right 10">
            <a:extLst>
              <a:ext uri="{FF2B5EF4-FFF2-40B4-BE49-F238E27FC236}">
                <a16:creationId xmlns:a16="http://schemas.microsoft.com/office/drawing/2014/main" id="{1945A479-BB1E-357E-B4F3-7EA3E30A945C}"/>
              </a:ext>
            </a:extLst>
          </p:cNvPr>
          <p:cNvSpPr/>
          <p:nvPr/>
        </p:nvSpPr>
        <p:spPr>
          <a:xfrm>
            <a:off x="5664120" y="4523066"/>
            <a:ext cx="834110" cy="585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407415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tabLst>
                <a:tab pos="5991225" algn="l"/>
              </a:tabLst>
            </a:pPr>
            <a:r>
              <a:rPr lang="bg-BG" sz="3200" dirty="0"/>
              <a:t>Променяме </a:t>
            </a:r>
            <a:r>
              <a:rPr lang="bg-BG" sz="3200" b="1" dirty="0">
                <a:solidFill>
                  <a:schemeClr val="bg1"/>
                </a:solidFill>
              </a:rPr>
              <a:t>имената</a:t>
            </a:r>
            <a:r>
              <a:rPr lang="bg-BG" sz="3200" dirty="0"/>
              <a:t> на </a:t>
            </a:r>
            <a:r>
              <a:rPr lang="bg-BG" sz="3200" b="1" dirty="0"/>
              <a:t>колоните</a:t>
            </a:r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Преименуване на колони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E81A79-9D72-CA80-D4D2-58B9C3FF7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23540" y="1955384"/>
            <a:ext cx="5259647" cy="3575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AC17E6-51BA-BA8C-4200-252ABB9CC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1906" y="1955384"/>
            <a:ext cx="5259559" cy="357525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Arrow: Right 10">
            <a:extLst>
              <a:ext uri="{FF2B5EF4-FFF2-40B4-BE49-F238E27FC236}">
                <a16:creationId xmlns:a16="http://schemas.microsoft.com/office/drawing/2014/main" id="{F74A91D4-30FF-CC49-3EEA-B965AF1642B1}"/>
              </a:ext>
            </a:extLst>
          </p:cNvPr>
          <p:cNvSpPr/>
          <p:nvPr/>
        </p:nvSpPr>
        <p:spPr>
          <a:xfrm>
            <a:off x="5695447" y="3375508"/>
            <a:ext cx="834110" cy="585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70416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tabLst>
                <a:tab pos="5991225" algn="l"/>
              </a:tabLst>
            </a:pPr>
            <a:r>
              <a:rPr lang="bg-BG" sz="2600" dirty="0"/>
              <a:t>Закачаме </a:t>
            </a:r>
            <a:r>
              <a:rPr lang="bg-BG" sz="2600" b="1" dirty="0">
                <a:solidFill>
                  <a:schemeClr val="bg1"/>
                </a:solidFill>
              </a:rPr>
              <a:t>контролата</a:t>
            </a:r>
            <a:r>
              <a:rPr lang="bg-BG" sz="2600" dirty="0"/>
              <a:t> към </a:t>
            </a:r>
            <a:r>
              <a:rPr lang="bg-BG" sz="2600" b="1" dirty="0">
                <a:solidFill>
                  <a:schemeClr val="bg1"/>
                </a:solidFill>
              </a:rPr>
              <a:t>формата</a:t>
            </a:r>
          </a:p>
          <a:p>
            <a:pPr>
              <a:tabLst>
                <a:tab pos="5991225" algn="l"/>
              </a:tabLst>
            </a:pPr>
            <a:endParaRPr lang="bg-BG" sz="3200" b="1" dirty="0"/>
          </a:p>
          <a:p>
            <a:pPr marL="0" indent="0">
              <a:buNone/>
              <a:tabLst>
                <a:tab pos="5991225" algn="l"/>
              </a:tabLst>
            </a:pPr>
            <a:endParaRPr lang="bg-BG" sz="3200" b="1" dirty="0"/>
          </a:p>
          <a:p>
            <a:pPr marL="0" indent="0">
              <a:buNone/>
              <a:tabLst>
                <a:tab pos="5991225" algn="l"/>
              </a:tabLst>
            </a:pPr>
            <a:endParaRPr lang="en-US" sz="3200" b="1" dirty="0"/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Настройки на контролата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3213D1-0775-0E61-1D4C-5ABE25B51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00" y="1900920"/>
            <a:ext cx="4917346" cy="37800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40F1294-CBFA-BFF1-5739-2FE23D8973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900920"/>
            <a:ext cx="5832439" cy="349287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938232D-31DC-09C2-EE06-E3EB379F9F7A}"/>
              </a:ext>
            </a:extLst>
          </p:cNvPr>
          <p:cNvSpPr txBox="1"/>
          <p:nvPr/>
        </p:nvSpPr>
        <p:spPr>
          <a:xfrm>
            <a:off x="6176058" y="1196125"/>
            <a:ext cx="5832439" cy="49539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5991225" algn="l"/>
              </a:tabLst>
              <a:defRPr sz="2600"/>
            </a:lvl1pPr>
            <a:lvl2pPr marL="803275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/>
            </a:lvl2pPr>
            <a:lvl3pPr marL="1255713" indent="-360363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/>
            </a:lvl3pPr>
            <a:lvl4pPr marL="1700213" indent="-35242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/>
            </a:lvl4pPr>
            <a:lvl5pPr marL="2058988" indent="-26670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bg-BG" dirty="0"/>
              <a:t>Променяме </a:t>
            </a:r>
            <a:r>
              <a:rPr lang="bg-BG" b="1" dirty="0">
                <a:solidFill>
                  <a:schemeClr val="bg1"/>
                </a:solidFill>
              </a:rPr>
              <a:t>стила на рамката</a:t>
            </a:r>
          </a:p>
        </p:txBody>
      </p:sp>
    </p:spTree>
    <p:extLst>
      <p:ext uri="{BB962C8B-B14F-4D97-AF65-F5344CB8AC3E}">
        <p14:creationId xmlns:p14="http://schemas.microsoft.com/office/powerpoint/2010/main" val="865582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tabLst>
                <a:tab pos="5991225" algn="l"/>
              </a:tabLst>
            </a:pPr>
            <a:r>
              <a:rPr lang="bg-BG" sz="3400" dirty="0"/>
              <a:t>Променяме </a:t>
            </a:r>
            <a:r>
              <a:rPr lang="bg-BG" sz="3400" b="1" dirty="0">
                <a:solidFill>
                  <a:schemeClr val="bg1"/>
                </a:solidFill>
              </a:rPr>
              <a:t>широчината</a:t>
            </a:r>
            <a:r>
              <a:rPr lang="bg-BG" sz="3400" dirty="0"/>
              <a:t> на </a:t>
            </a:r>
            <a:r>
              <a:rPr lang="bg-BG" sz="3400" b="1" dirty="0"/>
              <a:t>колоните</a:t>
            </a:r>
            <a:endParaRPr lang="en-US" sz="3400" b="1" dirty="0"/>
          </a:p>
          <a:p>
            <a:pPr lvl="1">
              <a:tabLst>
                <a:tab pos="5991225" algn="l"/>
              </a:tabLst>
            </a:pPr>
            <a:r>
              <a:rPr lang="en-US" sz="3200" b="1" dirty="0"/>
              <a:t>Id </a:t>
            </a:r>
            <a:r>
              <a:rPr lang="en-US" sz="3200" dirty="0"/>
              <a:t>→ </a:t>
            </a:r>
            <a:r>
              <a:rPr lang="en-US" sz="3200" b="1" dirty="0"/>
              <a:t>50</a:t>
            </a:r>
          </a:p>
          <a:p>
            <a:pPr lvl="1">
              <a:tabLst>
                <a:tab pos="5991225" algn="l"/>
              </a:tabLst>
            </a:pPr>
            <a:r>
              <a:rPr lang="bg-BG" sz="3200" b="1" dirty="0"/>
              <a:t>Име </a:t>
            </a:r>
            <a:r>
              <a:rPr lang="en-US" sz="3200" dirty="0"/>
              <a:t>→</a:t>
            </a:r>
            <a:r>
              <a:rPr lang="bg-BG" sz="3200" dirty="0"/>
              <a:t> </a:t>
            </a:r>
            <a:r>
              <a:rPr lang="bg-BG" sz="3200" b="1" dirty="0"/>
              <a:t>100</a:t>
            </a:r>
          </a:p>
          <a:p>
            <a:pPr lvl="1">
              <a:tabLst>
                <a:tab pos="5991225" algn="l"/>
              </a:tabLst>
            </a:pPr>
            <a:r>
              <a:rPr lang="bg-BG" sz="3200" b="1" dirty="0"/>
              <a:t>Категория </a:t>
            </a:r>
            <a:r>
              <a:rPr lang="en-US" sz="3200" dirty="0"/>
              <a:t>→</a:t>
            </a:r>
            <a:r>
              <a:rPr lang="bg-BG" sz="3200" dirty="0"/>
              <a:t> </a:t>
            </a:r>
            <a:r>
              <a:rPr lang="bg-BG" sz="3200" b="1" dirty="0"/>
              <a:t>100</a:t>
            </a:r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6EA1395-2FD6-A750-9307-84FE7F706C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48400" y="1972800"/>
            <a:ext cx="6093787" cy="404270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Настройки на контролата</a:t>
            </a:r>
            <a:r>
              <a:rPr lang="en-US" dirty="0"/>
              <a:t> (2)</a:t>
            </a:r>
            <a:endParaRPr lang="en-BG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579E814-AD50-8F65-9439-F958F49C62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00" y="1972800"/>
            <a:ext cx="6119900" cy="404270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3EC1296-51E4-7047-B18F-5BE100A2D3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00" y="1972800"/>
            <a:ext cx="6119900" cy="404270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46175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Добавяме </a:t>
            </a:r>
            <a:r>
              <a:rPr lang="bg-BG" sz="3000" b="1" dirty="0">
                <a:solidFill>
                  <a:schemeClr val="bg1"/>
                </a:solidFill>
              </a:rPr>
              <a:t>метод-обработчик</a:t>
            </a:r>
            <a:r>
              <a:rPr lang="bg-BG" sz="3000" dirty="0"/>
              <a:t> на </a:t>
            </a:r>
            <a:r>
              <a:rPr lang="bg-BG" sz="3000" b="1" dirty="0"/>
              <a:t>формата</a:t>
            </a:r>
            <a:r>
              <a:rPr lang="bg-BG" sz="3000" dirty="0"/>
              <a:t> при събитието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</a:t>
            </a:r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  <a:p>
            <a:r>
              <a:rPr lang="bg-BG" sz="3000" dirty="0"/>
              <a:t>Зареждаме </a:t>
            </a:r>
            <a:r>
              <a:rPr lang="bg-BG" sz="3000" b="1" dirty="0">
                <a:solidFill>
                  <a:schemeClr val="bg1"/>
                </a:solidFill>
              </a:rPr>
              <a:t>продуктите</a:t>
            </a:r>
            <a:r>
              <a:rPr lang="bg-BG" sz="3000" dirty="0"/>
              <a:t> от </a:t>
            </a:r>
            <a:r>
              <a:rPr lang="bg-BG" sz="3000" b="1" dirty="0"/>
              <a:t>БД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данни от БД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84BF3B-7DF7-9819-B720-E32767DD3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00" y="1944000"/>
            <a:ext cx="4128000" cy="180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433A25A-70EB-0A45-5167-A7069EB06D9D}"/>
              </a:ext>
            </a:extLst>
          </p:cNvPr>
          <p:cNvSpPr txBox="1">
            <a:spLocks/>
          </p:cNvSpPr>
          <p:nvPr/>
        </p:nvSpPr>
        <p:spPr>
          <a:xfrm>
            <a:off x="606000" y="4618050"/>
            <a:ext cx="11147030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Product[] LoadProductsFromDb()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using (var db = new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StoreDbContext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 db.Products.ToArray();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698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Задаваме </a:t>
            </a:r>
            <a:r>
              <a:rPr lang="bg-BG" sz="3000" b="1" dirty="0"/>
              <a:t>данните</a:t>
            </a:r>
            <a:r>
              <a:rPr lang="bg-BG" sz="3000" dirty="0"/>
              <a:t> към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US" sz="3000" dirty="0"/>
              <a:t> </a:t>
            </a:r>
            <a:r>
              <a:rPr lang="bg-BG" sz="3000" dirty="0"/>
              <a:t>на </a:t>
            </a:r>
            <a:r>
              <a:rPr lang="en-US" sz="3000" b="1" dirty="0">
                <a:solidFill>
                  <a:schemeClr val="bg1"/>
                </a:solidFill>
              </a:rPr>
              <a:t>DataGridView</a:t>
            </a:r>
            <a:r>
              <a:rPr lang="en-US" sz="3000" dirty="0"/>
              <a:t> </a:t>
            </a:r>
            <a:r>
              <a:rPr lang="bg-BG" sz="3000" dirty="0"/>
              <a:t>контролата</a:t>
            </a:r>
            <a:endParaRPr lang="en-US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  <a:p>
            <a:endParaRPr lang="bg-BG" sz="3000" dirty="0"/>
          </a:p>
          <a:p>
            <a:r>
              <a:rPr lang="bg-BG" sz="3000" dirty="0"/>
              <a:t>Зареждаме </a:t>
            </a:r>
            <a:r>
              <a:rPr lang="bg-BG" sz="3000" b="1" dirty="0"/>
              <a:t>данните</a:t>
            </a:r>
            <a:r>
              <a:rPr lang="bg-BG" sz="3000" dirty="0"/>
              <a:t> при </a:t>
            </a:r>
            <a:r>
              <a:rPr lang="bg-BG" sz="3000" b="1" dirty="0">
                <a:solidFill>
                  <a:schemeClr val="bg1"/>
                </a:solidFill>
              </a:rPr>
              <a:t>зареждане</a:t>
            </a:r>
            <a:r>
              <a:rPr lang="bg-BG" sz="3000" dirty="0"/>
              <a:t> на </a:t>
            </a:r>
            <a:r>
              <a:rPr lang="bg-BG" sz="3000" b="1" dirty="0">
                <a:solidFill>
                  <a:schemeClr val="bg1"/>
                </a:solidFill>
              </a:rPr>
              <a:t>формата</a:t>
            </a:r>
          </a:p>
          <a:p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данни от БД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433A25A-70EB-0A45-5167-A7069EB06D9D}"/>
              </a:ext>
            </a:extLst>
          </p:cNvPr>
          <p:cNvSpPr txBox="1">
            <a:spLocks/>
          </p:cNvSpPr>
          <p:nvPr/>
        </p:nvSpPr>
        <p:spPr>
          <a:xfrm>
            <a:off x="606000" y="1859896"/>
            <a:ext cx="11147030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ReloadProducts()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products =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LoadProductsFromDb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this.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productBindingSource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products;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F76FD3-1169-72C1-ED18-42512B9EAF4B}"/>
              </a:ext>
            </a:extLst>
          </p:cNvPr>
          <p:cNvSpPr txBox="1">
            <a:spLocks/>
          </p:cNvSpPr>
          <p:nvPr/>
        </p:nvSpPr>
        <p:spPr>
          <a:xfrm>
            <a:off x="606000" y="4599000"/>
            <a:ext cx="11147030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private void FormStoreProducts_Load(object sender, EventArgs e)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ReloadProducts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}</a:t>
            </a:r>
          </a:p>
        </p:txBody>
      </p:sp>
    </p:spTree>
    <p:extLst>
      <p:ext uri="{BB962C8B-B14F-4D97-AF65-F5344CB8AC3E}">
        <p14:creationId xmlns:p14="http://schemas.microsoft.com/office/powerpoint/2010/main" val="217039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Извличане на съдържание от таблица от БД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475553" y="4734000"/>
            <a:ext cx="11240891" cy="768084"/>
          </a:xfrm>
        </p:spPr>
        <p:txBody>
          <a:bodyPr/>
          <a:lstStyle/>
          <a:p>
            <a:r>
              <a:rPr lang="bg-BG" sz="4800" dirty="0"/>
              <a:t>Визуализация на данни в </a:t>
            </a:r>
            <a:r>
              <a:rPr lang="en-US" sz="4800" dirty="0"/>
              <a:t>Windows Forms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C01025-C143-3AE8-DB39-D3730A2A7E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255" y="1777703"/>
            <a:ext cx="2651489" cy="173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F76B5AE-571E-0C37-5F18-187DF3088A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b="1" dirty="0">
                <a:solidFill>
                  <a:schemeClr val="bg1"/>
                </a:solidFill>
              </a:rPr>
              <a:t>Стартираме</a:t>
            </a:r>
            <a:r>
              <a:rPr lang="bg-BG" sz="3600" b="1" dirty="0"/>
              <a:t> </a:t>
            </a:r>
            <a:r>
              <a:rPr lang="bg-BG" sz="3600" dirty="0"/>
              <a:t>приложението с </a:t>
            </a:r>
            <a:r>
              <a:rPr lang="bg-BG" sz="3600" b="1" dirty="0">
                <a:solidFill>
                  <a:schemeClr val="bg1"/>
                </a:solidFill>
              </a:rPr>
              <a:t>[</a:t>
            </a:r>
            <a:r>
              <a:rPr lang="en-US" sz="3600" b="1" dirty="0">
                <a:solidFill>
                  <a:schemeClr val="bg1"/>
                </a:solidFill>
              </a:rPr>
              <a:t>Ctrl+F5]</a:t>
            </a:r>
            <a:endParaRPr lang="en-BG" sz="36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EC7481-3073-CB03-38C4-BCDF2578B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95982" y="1245143"/>
            <a:ext cx="2508656" cy="525220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1905FC3-51DB-CFAA-B4BB-342A7EE58C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080" y="1976844"/>
            <a:ext cx="6213254" cy="417536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5" name="Arrow: Right 10">
            <a:extLst>
              <a:ext uri="{FF2B5EF4-FFF2-40B4-BE49-F238E27FC236}">
                <a16:creationId xmlns:a16="http://schemas.microsoft.com/office/drawing/2014/main" id="{95E14401-A651-6818-B6BC-949171DDB558}"/>
              </a:ext>
            </a:extLst>
          </p:cNvPr>
          <p:cNvSpPr/>
          <p:nvPr/>
        </p:nvSpPr>
        <p:spPr>
          <a:xfrm>
            <a:off x="7435869" y="3883056"/>
            <a:ext cx="616298" cy="36293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97407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40967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 fontScale="850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Визуализация</a:t>
            </a:r>
            <a:r>
              <a:rPr lang="bg-BG" sz="3200" dirty="0">
                <a:solidFill>
                  <a:schemeClr val="bg2"/>
                </a:solidFill>
              </a:rPr>
              <a:t> на </a:t>
            </a: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данни</a:t>
            </a:r>
            <a:r>
              <a:rPr lang="bg-BG" sz="3200" dirty="0">
                <a:solidFill>
                  <a:schemeClr val="bg2"/>
                </a:solidFill>
              </a:rPr>
              <a:t> в </a:t>
            </a:r>
            <a:r>
              <a:rPr lang="en-US" sz="3200" b="1" dirty="0"/>
              <a:t>Windows Forms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en-US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 Binding</a:t>
            </a:r>
            <a:endParaRPr lang="bg-BG" sz="3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bg2"/>
                </a:solidFill>
              </a:rPr>
              <a:t>Динамично извличане </a:t>
            </a:r>
            <a:r>
              <a:rPr lang="bg-BG" sz="2800" dirty="0">
                <a:solidFill>
                  <a:schemeClr val="bg2"/>
                </a:solidFill>
              </a:rPr>
              <a:t>на </a:t>
            </a:r>
            <a:r>
              <a:rPr lang="bg-BG" sz="2800" b="1" dirty="0">
                <a:solidFill>
                  <a:schemeClr val="bg2"/>
                </a:solidFill>
              </a:rPr>
              <a:t>данни</a:t>
            </a:r>
            <a:r>
              <a:rPr lang="bg-BG" sz="2800" dirty="0">
                <a:solidFill>
                  <a:schemeClr val="bg2"/>
                </a:solidFill>
              </a:rPr>
              <a:t> от </a:t>
            </a:r>
            <a:r>
              <a:rPr lang="bg-BG" sz="2800" b="1" dirty="0">
                <a:solidFill>
                  <a:schemeClr val="bg2"/>
                </a:solidFill>
              </a:rPr>
              <a:t>източник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Източници</a:t>
            </a:r>
            <a:r>
              <a:rPr lang="bg-BG" sz="3000" dirty="0">
                <a:solidFill>
                  <a:schemeClr val="bg2"/>
                </a:solidFill>
              </a:rPr>
              <a:t> на данни</a:t>
            </a:r>
            <a:endParaRPr lang="en-US" sz="3000" dirty="0">
              <a:solidFill>
                <a:schemeClr val="bg2"/>
              </a:solidFill>
            </a:endParaRP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dirty="0">
                <a:solidFill>
                  <a:schemeClr val="bg2"/>
                </a:solidFill>
              </a:rPr>
              <a:t>Всеки </a:t>
            </a:r>
            <a:r>
              <a:rPr lang="bg-BG" sz="2800" b="1" dirty="0">
                <a:solidFill>
                  <a:schemeClr val="bg2"/>
                </a:solidFill>
              </a:rPr>
              <a:t>обект</a:t>
            </a:r>
            <a:r>
              <a:rPr lang="bg-BG" sz="2800" dirty="0">
                <a:solidFill>
                  <a:schemeClr val="bg2"/>
                </a:solidFill>
              </a:rPr>
              <a:t> от </a:t>
            </a:r>
            <a:r>
              <a:rPr lang="bg-BG" sz="2800" b="1" dirty="0">
                <a:solidFill>
                  <a:schemeClr val="bg2"/>
                </a:solidFill>
              </a:rPr>
              <a:t>клас</a:t>
            </a:r>
            <a:r>
              <a:rPr lang="bg-BG" sz="2800" dirty="0">
                <a:solidFill>
                  <a:schemeClr val="bg2"/>
                </a:solidFill>
              </a:rPr>
              <a:t>, </a:t>
            </a:r>
            <a:r>
              <a:rPr lang="bg-BG" sz="2800" b="1" dirty="0">
                <a:solidFill>
                  <a:schemeClr val="bg2"/>
                </a:solidFill>
              </a:rPr>
              <a:t>имплементиращ</a:t>
            </a:r>
            <a:r>
              <a:rPr lang="bg-BG" sz="2800" dirty="0">
                <a:solidFill>
                  <a:schemeClr val="bg2"/>
                </a:solidFill>
              </a:rPr>
              <a:t> интерфейса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ollection</a:t>
            </a:r>
            <a:endParaRPr lang="bg-BG" sz="2800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Видове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en-US" sz="3000" b="1" dirty="0">
                <a:solidFill>
                  <a:schemeClr val="bg2"/>
                </a:solidFill>
              </a:rPr>
              <a:t>Data Binding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Просто</a:t>
            </a:r>
            <a:r>
              <a:rPr lang="bg-BG" sz="2800" dirty="0">
                <a:solidFill>
                  <a:schemeClr val="bg2"/>
                </a:solidFill>
              </a:rPr>
              <a:t> свързване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Сложно</a:t>
            </a:r>
            <a:r>
              <a:rPr lang="bg-BG" sz="2800" dirty="0">
                <a:solidFill>
                  <a:schemeClr val="bg2"/>
                </a:solidFill>
              </a:rPr>
              <a:t> свързване</a:t>
            </a:r>
            <a:endParaRPr lang="en-US" sz="2800" dirty="0">
              <a:solidFill>
                <a:schemeClr val="bg2"/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DataGridView</a:t>
            </a:r>
            <a:endParaRPr lang="bg-BG"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dirty="0">
                <a:solidFill>
                  <a:schemeClr val="bg2"/>
                </a:solidFill>
              </a:rPr>
              <a:t>Контрола, </a:t>
            </a:r>
            <a:r>
              <a:rPr lang="bg-BG" sz="3000" b="1" dirty="0">
                <a:solidFill>
                  <a:schemeClr val="bg2"/>
                </a:solidFill>
              </a:rPr>
              <a:t>визуализираща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таблични данни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E15CE6-EE1E-AC46-AA7E-1C2A9D1C1C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F95F2-74B4-BFE5-DD16-3C0FF3CE46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Процесът на </a:t>
            </a:r>
            <a:r>
              <a:rPr lang="bg-BG" b="1" dirty="0">
                <a:solidFill>
                  <a:schemeClr val="bg1"/>
                </a:solidFill>
              </a:rPr>
              <a:t>динамично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извличане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на </a:t>
            </a:r>
            <a:r>
              <a:rPr lang="bg-BG" b="1" dirty="0"/>
              <a:t>данни</a:t>
            </a:r>
            <a:r>
              <a:rPr lang="bg-BG" dirty="0"/>
              <a:t> от зададен </a:t>
            </a:r>
            <a:r>
              <a:rPr lang="bg-BG" b="1" dirty="0">
                <a:solidFill>
                  <a:schemeClr val="bg1"/>
                </a:solidFill>
              </a:rPr>
              <a:t>източник</a:t>
            </a:r>
          </a:p>
          <a:p>
            <a:r>
              <a:rPr lang="bg-BG" b="1" dirty="0"/>
              <a:t>Визуализиране</a:t>
            </a:r>
            <a:r>
              <a:rPr lang="bg-BG" dirty="0"/>
              <a:t> чрез подходящи </a:t>
            </a:r>
            <a:r>
              <a:rPr lang="bg-BG" b="1" dirty="0">
                <a:solidFill>
                  <a:schemeClr val="bg1"/>
                </a:solidFill>
              </a:rPr>
              <a:t>контроли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CE86D8-C1F0-2970-1E99-5B72D0E84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на данни (</a:t>
            </a:r>
            <a:r>
              <a:rPr lang="en-US" dirty="0"/>
              <a:t>Data Binding)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1E904F-F541-4693-028D-9F4B493442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23" b="23720"/>
          <a:stretch/>
        </p:blipFill>
        <p:spPr>
          <a:xfrm>
            <a:off x="1789500" y="3744000"/>
            <a:ext cx="8613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31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84AD4-994B-E119-9A9B-737D5B8FF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30042" cy="5528766"/>
          </a:xfrm>
        </p:spPr>
        <p:txBody>
          <a:bodyPr/>
          <a:lstStyle/>
          <a:p>
            <a:r>
              <a:rPr lang="bg-BG" sz="3000" dirty="0"/>
              <a:t>Задават се чрез различни </a:t>
            </a:r>
            <a:r>
              <a:rPr lang="bg-BG" sz="3000" b="1" dirty="0"/>
              <a:t>свойства</a:t>
            </a:r>
            <a:r>
              <a:rPr lang="en-US" sz="3000" dirty="0"/>
              <a:t>:</a:t>
            </a:r>
            <a:endParaRPr lang="bg-BG" sz="3000" dirty="0"/>
          </a:p>
          <a:p>
            <a:pPr lvl="1"/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DataTextField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DataValueField</a:t>
            </a:r>
          </a:p>
          <a:p>
            <a:r>
              <a:rPr lang="bg-BG" sz="3000" b="1" dirty="0">
                <a:solidFill>
                  <a:schemeClr val="bg1"/>
                </a:solidFill>
              </a:rPr>
              <a:t>Всеки</a:t>
            </a:r>
            <a:r>
              <a:rPr lang="bg-BG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обект</a:t>
            </a:r>
            <a:r>
              <a:rPr lang="bg-BG" sz="3000" dirty="0"/>
              <a:t> от </a:t>
            </a:r>
            <a:r>
              <a:rPr lang="bg-BG" sz="3000" b="1" dirty="0"/>
              <a:t>клас</a:t>
            </a:r>
            <a:r>
              <a:rPr lang="bg-BG" sz="3000" dirty="0"/>
              <a:t>, който </a:t>
            </a:r>
            <a:r>
              <a:rPr lang="bg-BG" sz="3000" b="1" dirty="0"/>
              <a:t>имплементира</a:t>
            </a:r>
            <a:r>
              <a:rPr lang="bg-BG" sz="3000" dirty="0"/>
              <a:t> интерфейса 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ICollection</a:t>
            </a:r>
            <a:endParaRPr lang="bg-BG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Източници на данни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E14A21-7C6B-D1E6-DADD-A6C396FAFB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4"/>
          <a:stretch/>
        </p:blipFill>
        <p:spPr>
          <a:xfrm>
            <a:off x="3816980" y="3004776"/>
            <a:ext cx="4676886" cy="372011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63EF485A-9EFC-882C-010D-D8919F91168A}"/>
              </a:ext>
            </a:extLst>
          </p:cNvPr>
          <p:cNvSpPr/>
          <p:nvPr/>
        </p:nvSpPr>
        <p:spPr bwMode="auto">
          <a:xfrm>
            <a:off x="8651537" y="4591286"/>
            <a:ext cx="2938607" cy="547094"/>
          </a:xfrm>
          <a:prstGeom prst="wedgeRoundRectCallout">
            <a:avLst>
              <a:gd name="adj1" fmla="val -66418"/>
              <a:gd name="adj2" fmla="val 18845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TextBox </a:t>
            </a:r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контрола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E7FC860F-59F4-1C9F-C807-60400F582088}"/>
              </a:ext>
            </a:extLst>
          </p:cNvPr>
          <p:cNvSpPr/>
          <p:nvPr/>
        </p:nvSpPr>
        <p:spPr bwMode="auto">
          <a:xfrm>
            <a:off x="2046000" y="4927634"/>
            <a:ext cx="3015000" cy="543541"/>
          </a:xfrm>
          <a:prstGeom prst="wedgeRoundRectCallout">
            <a:avLst>
              <a:gd name="adj1" fmla="val 71333"/>
              <a:gd name="adj2" fmla="val -1638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ListBox </a:t>
            </a:r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контрола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1FB6DAC9-93E6-F915-E199-7EFF23347F5E}"/>
              </a:ext>
            </a:extLst>
          </p:cNvPr>
          <p:cNvSpPr/>
          <p:nvPr/>
        </p:nvSpPr>
        <p:spPr bwMode="auto">
          <a:xfrm>
            <a:off x="1363722" y="6090731"/>
            <a:ext cx="4133925" cy="547094"/>
          </a:xfrm>
          <a:prstGeom prst="wedgeRoundRectCallout">
            <a:avLst>
              <a:gd name="adj1" fmla="val 60883"/>
              <a:gd name="adj2" fmla="val -2088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Задаване чрез </a:t>
            </a: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DataSource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1DFFA3D1-AD4B-200B-91BD-E0B085D73007}"/>
              </a:ext>
            </a:extLst>
          </p:cNvPr>
          <p:cNvSpPr/>
          <p:nvPr/>
        </p:nvSpPr>
        <p:spPr bwMode="auto">
          <a:xfrm>
            <a:off x="400829" y="2940339"/>
            <a:ext cx="4419784" cy="842161"/>
          </a:xfrm>
          <a:prstGeom prst="wedgeRoundRectCallout">
            <a:avLst>
              <a:gd name="adj1" fmla="val 74644"/>
              <a:gd name="adj2" fmla="val 474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Задаване чрез</a:t>
            </a:r>
            <a:r>
              <a:rPr lang="en-US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DataTextField </a:t>
            </a:r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</a:t>
            </a: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DataValueField</a:t>
            </a: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17446092-3166-4E94-7EE9-D3AA44325A49}"/>
              </a:ext>
            </a:extLst>
          </p:cNvPr>
          <p:cNvSpPr/>
          <p:nvPr/>
        </p:nvSpPr>
        <p:spPr bwMode="auto">
          <a:xfrm>
            <a:off x="7915995" y="2925106"/>
            <a:ext cx="3255624" cy="543541"/>
          </a:xfrm>
          <a:prstGeom prst="wedgeRoundRectCallout">
            <a:avLst>
              <a:gd name="adj1" fmla="val -42040"/>
              <a:gd name="adj2" fmla="val 981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ComboBox </a:t>
            </a:r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контрола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564FD96B-23ED-6A22-A393-0E47BEBB9BC5}"/>
              </a:ext>
            </a:extLst>
          </p:cNvPr>
          <p:cNvSpPr/>
          <p:nvPr/>
        </p:nvSpPr>
        <p:spPr bwMode="auto">
          <a:xfrm>
            <a:off x="8756811" y="5959906"/>
            <a:ext cx="3153206" cy="547094"/>
          </a:xfrm>
          <a:prstGeom prst="wedgeRoundRectCallout">
            <a:avLst>
              <a:gd name="adj1" fmla="val -73559"/>
              <a:gd name="adj2" fmla="val -334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Задаване чрез </a:t>
            </a: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0153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84AD4-994B-E119-9A9B-737D5B8FF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Просто свързване</a:t>
            </a:r>
          </a:p>
          <a:p>
            <a:pPr lvl="1"/>
            <a:r>
              <a:rPr lang="bg-BG" sz="2800" dirty="0"/>
              <a:t>Указва </a:t>
            </a:r>
            <a:r>
              <a:rPr lang="bg-BG" sz="2800" b="1" dirty="0">
                <a:solidFill>
                  <a:schemeClr val="bg1"/>
                </a:solidFill>
              </a:rPr>
              <a:t>връзка</a:t>
            </a:r>
            <a:r>
              <a:rPr lang="bg-BG" sz="2800" dirty="0"/>
              <a:t> между </a:t>
            </a:r>
            <a:r>
              <a:rPr lang="bg-BG" sz="2800" b="1" dirty="0"/>
              <a:t>единично свойство </a:t>
            </a:r>
            <a:r>
              <a:rPr lang="bg-BG" sz="2800" dirty="0"/>
              <a:t>на</a:t>
            </a:r>
            <a:r>
              <a:rPr lang="bg-BG" sz="2800" b="1" dirty="0"/>
              <a:t> контрола и единична стойност </a:t>
            </a:r>
            <a:r>
              <a:rPr lang="bg-BG" sz="2800" dirty="0"/>
              <a:t>на</a:t>
            </a:r>
            <a:r>
              <a:rPr lang="bg-BG" sz="2800" b="1" dirty="0"/>
              <a:t> данни</a:t>
            </a:r>
            <a:endParaRPr lang="bg-BG" sz="2800" dirty="0"/>
          </a:p>
          <a:p>
            <a:pPr lvl="1"/>
            <a:r>
              <a:rPr lang="bg-BG" sz="2800" dirty="0"/>
              <a:t>Задейства се при </a:t>
            </a:r>
            <a:r>
              <a:rPr lang="bg-BG" sz="2800" b="1" dirty="0"/>
              <a:t>извикване</a:t>
            </a:r>
            <a:r>
              <a:rPr lang="bg-BG" sz="2800" dirty="0"/>
              <a:t> на </a:t>
            </a:r>
            <a:r>
              <a:rPr lang="bg-BG" sz="2800" b="1" dirty="0">
                <a:solidFill>
                  <a:schemeClr val="bg1"/>
                </a:solidFill>
              </a:rPr>
              <a:t>метод</a:t>
            </a:r>
            <a:r>
              <a:rPr lang="bg-BG" sz="2800" dirty="0"/>
              <a:t> на </a:t>
            </a:r>
            <a:r>
              <a:rPr lang="bg-BG" sz="2800" b="1" dirty="0"/>
              <a:t>форма</a:t>
            </a:r>
            <a:r>
              <a:rPr lang="bg-BG" sz="2800" dirty="0"/>
              <a:t> или </a:t>
            </a:r>
            <a:r>
              <a:rPr lang="bg-BG" sz="2800" b="1" dirty="0"/>
              <a:t>контрола</a:t>
            </a:r>
          </a:p>
          <a:p>
            <a:pPr lvl="1"/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2800" dirty="0"/>
              <a:t>,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TextBox</a:t>
            </a:r>
            <a:r>
              <a:rPr lang="en-US" sz="2800" dirty="0"/>
              <a:t>,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CheckBox</a:t>
            </a:r>
            <a:r>
              <a:rPr lang="en-US" sz="2800" dirty="0"/>
              <a:t> </a:t>
            </a:r>
            <a:r>
              <a:rPr lang="bg-BG" sz="2800" dirty="0"/>
              <a:t>и други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Сложно свързване</a:t>
            </a:r>
          </a:p>
          <a:p>
            <a:pPr lvl="1"/>
            <a:r>
              <a:rPr lang="bg-BG" sz="2800" dirty="0"/>
              <a:t>Указва </a:t>
            </a:r>
            <a:r>
              <a:rPr lang="bg-BG" sz="2800" b="1" dirty="0">
                <a:solidFill>
                  <a:schemeClr val="bg1"/>
                </a:solidFill>
              </a:rPr>
              <a:t>връзка</a:t>
            </a:r>
            <a:r>
              <a:rPr lang="bg-BG" sz="2800" dirty="0"/>
              <a:t> на </a:t>
            </a:r>
            <a:r>
              <a:rPr lang="bg-BG" sz="2800" b="1" dirty="0"/>
              <a:t>една контрола </a:t>
            </a:r>
            <a:r>
              <a:rPr lang="bg-BG" sz="2800" dirty="0"/>
              <a:t>с</a:t>
            </a:r>
            <a:r>
              <a:rPr lang="bg-BG" sz="2800" b="1" dirty="0"/>
              <a:t> колекция от данни</a:t>
            </a:r>
          </a:p>
          <a:p>
            <a:pPr lvl="1"/>
            <a:r>
              <a:rPr lang="bg-BG" sz="2800" dirty="0"/>
              <a:t>Използва се в </a:t>
            </a:r>
            <a:r>
              <a:rPr lang="bg-BG" sz="2800" b="1" dirty="0">
                <a:solidFill>
                  <a:schemeClr val="bg1"/>
                </a:solidFill>
              </a:rPr>
              <a:t>списъчни</a:t>
            </a:r>
            <a:r>
              <a:rPr lang="bg-BG" sz="2800" dirty="0"/>
              <a:t> и </a:t>
            </a:r>
            <a:r>
              <a:rPr lang="bg-BG" sz="2800" b="1" dirty="0">
                <a:solidFill>
                  <a:schemeClr val="bg1"/>
                </a:solidFill>
              </a:rPr>
              <a:t>итериращи</a:t>
            </a:r>
            <a:r>
              <a:rPr lang="bg-BG" sz="2800" dirty="0"/>
              <a:t> контроли</a:t>
            </a:r>
          </a:p>
          <a:p>
            <a:pPr lvl="2"/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ListBox</a:t>
            </a:r>
            <a:r>
              <a:rPr lang="en-US" sz="2400" dirty="0"/>
              <a:t>,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ComboBox</a:t>
            </a:r>
            <a:r>
              <a:rPr lang="en-US" sz="2400" dirty="0"/>
              <a:t>,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DataGridView</a:t>
            </a:r>
            <a:r>
              <a:rPr lang="bg-BG" sz="2400" b="1" dirty="0"/>
              <a:t> </a:t>
            </a:r>
            <a:r>
              <a:rPr lang="bg-BG" sz="2400" dirty="0"/>
              <a:t>и други</a:t>
            </a:r>
            <a:endParaRPr lang="en-US" sz="2400" dirty="0"/>
          </a:p>
          <a:p>
            <a:pPr lvl="2"/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</a:t>
            </a:r>
            <a:r>
              <a:rPr lang="en-US" dirty="0"/>
              <a:t>Data Binding (1)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71084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</a:t>
            </a:r>
            <a:r>
              <a:rPr lang="en-US" dirty="0"/>
              <a:t>Data Binding</a:t>
            </a:r>
            <a:r>
              <a:rPr lang="bg-BG" dirty="0"/>
              <a:t> (</a:t>
            </a:r>
            <a:r>
              <a:rPr lang="en-US" dirty="0"/>
              <a:t>2)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5D60A6-0690-7D20-9A2E-60F26F6905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4"/>
          <a:stretch/>
        </p:blipFill>
        <p:spPr>
          <a:xfrm>
            <a:off x="2926715" y="1765306"/>
            <a:ext cx="6274286" cy="391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AE33DC17-E194-3CF4-0140-D6B38246823E}"/>
              </a:ext>
            </a:extLst>
          </p:cNvPr>
          <p:cNvSpPr/>
          <p:nvPr/>
        </p:nvSpPr>
        <p:spPr bwMode="auto">
          <a:xfrm>
            <a:off x="7255601" y="2529000"/>
            <a:ext cx="4510845" cy="530182"/>
          </a:xfrm>
          <a:prstGeom prst="wedgeRoundRectCallout">
            <a:avLst>
              <a:gd name="adj1" fmla="val -49062"/>
              <a:gd name="adj2" fmla="val 1387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Сложно</a:t>
            </a:r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свързване на данни</a:t>
            </a:r>
            <a:endParaRPr lang="en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7A007029-AA98-6088-883C-74605720BCCD}"/>
              </a:ext>
            </a:extLst>
          </p:cNvPr>
          <p:cNvSpPr/>
          <p:nvPr/>
        </p:nvSpPr>
        <p:spPr bwMode="auto">
          <a:xfrm>
            <a:off x="6771000" y="5973352"/>
            <a:ext cx="4396551" cy="533648"/>
          </a:xfrm>
          <a:prstGeom prst="wedgeRoundRectCallout">
            <a:avLst>
              <a:gd name="adj1" fmla="val -32988"/>
              <a:gd name="adj2" fmla="val -1589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Просто</a:t>
            </a:r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свързване на данни</a:t>
            </a:r>
            <a:endParaRPr lang="en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0F2FE8D7-4DF0-85C7-E269-8744CA0BDDF0}"/>
              </a:ext>
            </a:extLst>
          </p:cNvPr>
          <p:cNvSpPr/>
          <p:nvPr/>
        </p:nvSpPr>
        <p:spPr bwMode="auto">
          <a:xfrm>
            <a:off x="929152" y="5999968"/>
            <a:ext cx="4396551" cy="533648"/>
          </a:xfrm>
          <a:prstGeom prst="wedgeRoundRectCallout">
            <a:avLst>
              <a:gd name="adj1" fmla="val 59070"/>
              <a:gd name="adj2" fmla="val -1841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TextBox </a:t>
            </a:r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контрола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76A058E2-7153-FE2D-1D8F-009F61B40A1F}"/>
              </a:ext>
            </a:extLst>
          </p:cNvPr>
          <p:cNvSpPr/>
          <p:nvPr/>
        </p:nvSpPr>
        <p:spPr bwMode="auto">
          <a:xfrm>
            <a:off x="1056000" y="3192624"/>
            <a:ext cx="4510845" cy="530182"/>
          </a:xfrm>
          <a:prstGeom prst="wedgeRoundRectCallout">
            <a:avLst>
              <a:gd name="adj1" fmla="val 57611"/>
              <a:gd name="adj2" fmla="val 1443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ListBox </a:t>
            </a:r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контрола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75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5" grpId="0" animBg="1"/>
      <p:bldP spid="8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Описание, свойства и използване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DataGridView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A3DB9D-525C-F125-670E-FB8110DCC9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000" y="1764000"/>
            <a:ext cx="2520000" cy="18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0000598" cy="5528766"/>
          </a:xfrm>
        </p:spPr>
        <p:txBody>
          <a:bodyPr/>
          <a:lstStyle/>
          <a:p>
            <a:r>
              <a:rPr lang="bg-BG" b="1" dirty="0"/>
              <a:t>Контрола</a:t>
            </a:r>
            <a:r>
              <a:rPr lang="bg-BG" dirty="0"/>
              <a:t>, която визуализира </a:t>
            </a:r>
            <a:r>
              <a:rPr lang="bg-BG" b="1" dirty="0">
                <a:solidFill>
                  <a:schemeClr val="bg1"/>
                </a:solidFill>
              </a:rPr>
              <a:t>таблични данни</a:t>
            </a:r>
          </a:p>
          <a:p>
            <a:r>
              <a:rPr lang="bg-BG" dirty="0"/>
              <a:t>Осигурява </a:t>
            </a:r>
            <a:r>
              <a:rPr lang="bg-BG" b="1" dirty="0">
                <a:solidFill>
                  <a:schemeClr val="bg1"/>
                </a:solidFill>
              </a:rPr>
              <a:t>навигация</a:t>
            </a:r>
            <a:r>
              <a:rPr lang="bg-BG" dirty="0"/>
              <a:t> по </a:t>
            </a:r>
            <a:r>
              <a:rPr lang="bg-BG" b="1" dirty="0"/>
              <a:t>редове</a:t>
            </a:r>
            <a:r>
              <a:rPr lang="bg-BG" dirty="0"/>
              <a:t> и </a:t>
            </a:r>
            <a:r>
              <a:rPr lang="bg-BG" b="1" dirty="0"/>
              <a:t>колони</a:t>
            </a:r>
          </a:p>
          <a:p>
            <a:r>
              <a:rPr lang="bg-BG" dirty="0"/>
              <a:t>Позволява </a:t>
            </a:r>
            <a:r>
              <a:rPr lang="bg-BG" b="1" dirty="0">
                <a:solidFill>
                  <a:schemeClr val="bg1"/>
                </a:solidFill>
              </a:rPr>
              <a:t>редактиране</a:t>
            </a:r>
            <a:r>
              <a:rPr lang="bg-BG" dirty="0"/>
              <a:t> на </a:t>
            </a:r>
            <a:r>
              <a:rPr lang="bg-BG" b="1" dirty="0"/>
              <a:t>данните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Описание на </a:t>
            </a:r>
            <a:r>
              <a:rPr lang="en-US" dirty="0"/>
              <a:t>DataGridView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300B93-A3A6-04B5-13B3-ED2687B8A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14971" y="3667294"/>
            <a:ext cx="6762057" cy="283326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7592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30655</TotalTime>
  <Words>1239</Words>
  <Application>Microsoft Office PowerPoint</Application>
  <PresentationFormat>Widescreen</PresentationFormat>
  <Paragraphs>243</Paragraphs>
  <Slides>33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SoftUni</vt:lpstr>
      <vt:lpstr>Свързване на Windows Forms с база данни</vt:lpstr>
      <vt:lpstr>Съдържание</vt:lpstr>
      <vt:lpstr>Визуализация на данни в Windows Forms</vt:lpstr>
      <vt:lpstr>Свързване на данни (Data Binding)</vt:lpstr>
      <vt:lpstr>Източници на данни</vt:lpstr>
      <vt:lpstr>Видове Data Binding (1)</vt:lpstr>
      <vt:lpstr>Видове Data Binding (2)</vt:lpstr>
      <vt:lpstr>DataGridView</vt:lpstr>
      <vt:lpstr>Описание на DataGridView</vt:lpstr>
      <vt:lpstr>Свойства на DataGridView</vt:lpstr>
      <vt:lpstr>Използване на DataGridView (1)</vt:lpstr>
      <vt:lpstr>Използване на DataGridView (2)</vt:lpstr>
      <vt:lpstr>Примерно приложение</vt:lpstr>
      <vt:lpstr>Създаване на WinForms приложение</vt:lpstr>
      <vt:lpstr>Избиране на .NET версия</vt:lpstr>
      <vt:lpstr>Свързване на сървър и конфигурация на връзка</vt:lpstr>
      <vt:lpstr>Създаване и попълване на база данни</vt:lpstr>
      <vt:lpstr>Инсталиране на EF Core пакети и Scaffold</vt:lpstr>
      <vt:lpstr>Структура на проекта</vt:lpstr>
      <vt:lpstr>Настройки на формата</vt:lpstr>
      <vt:lpstr>Добавяне на DataGridView</vt:lpstr>
      <vt:lpstr>Свързване на данни</vt:lpstr>
      <vt:lpstr>Избиране на Data Source</vt:lpstr>
      <vt:lpstr>Забраняване на редактиране на колона</vt:lpstr>
      <vt:lpstr>Преименуване на колони</vt:lpstr>
      <vt:lpstr>Настройки на контролата (1)</vt:lpstr>
      <vt:lpstr>Настройки на контролата (2)</vt:lpstr>
      <vt:lpstr>Зареждане на данни от БД (1)</vt:lpstr>
      <vt:lpstr>Зареждане на данни от БД (2)</vt:lpstr>
      <vt:lpstr>Резултат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Свързване на Windows Forms с база данни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Svetlin Nakov</cp:lastModifiedBy>
  <cp:revision>399</cp:revision>
  <dcterms:created xsi:type="dcterms:W3CDTF">2018-05-23T13:08:44Z</dcterms:created>
  <dcterms:modified xsi:type="dcterms:W3CDTF">2024-08-01T12:02:48Z</dcterms:modified>
  <cp:category/>
</cp:coreProperties>
</file>