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638" r:id="rId2"/>
    <p:sldId id="639" r:id="rId3"/>
    <p:sldId id="622" r:id="rId4"/>
    <p:sldId id="623" r:id="rId5"/>
    <p:sldId id="624" r:id="rId6"/>
    <p:sldId id="625" r:id="rId7"/>
    <p:sldId id="626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636" r:id="rId16"/>
    <p:sldId id="627" r:id="rId17"/>
    <p:sldId id="628" r:id="rId18"/>
    <p:sldId id="629" r:id="rId19"/>
    <p:sldId id="630" r:id="rId20"/>
    <p:sldId id="631" r:id="rId21"/>
    <p:sldId id="632" r:id="rId22"/>
    <p:sldId id="637" r:id="rId23"/>
    <p:sldId id="633" r:id="rId24"/>
    <p:sldId id="504" r:id="rId25"/>
    <p:sldId id="5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3C11632-B661-4206-BDD2-168D0647F430}">
          <p14:sldIdLst>
            <p14:sldId id="638"/>
            <p14:sldId id="639"/>
          </p14:sldIdLst>
        </p14:section>
        <p14:section name="Съхранение на данни" id="{6D85F40C-64E5-4802-973F-7611390D3C32}">
          <p14:sldIdLst>
            <p14:sldId id="622"/>
            <p14:sldId id="623"/>
            <p14:sldId id="624"/>
            <p14:sldId id="625"/>
            <p14:sldId id="626"/>
          </p14:sldIdLst>
        </p14:section>
        <p14:section name="База данни" id="{A7A719AB-84A5-4BB3-884C-F4FE5C93359C}">
          <p14:sldIdLst>
            <p14:sldId id="615"/>
            <p14:sldId id="616"/>
            <p14:sldId id="617"/>
            <p14:sldId id="618"/>
            <p14:sldId id="619"/>
            <p14:sldId id="620"/>
            <p14:sldId id="621"/>
            <p14:sldId id="636"/>
          </p14:sldIdLst>
        </p14:section>
        <p14:section name="Информационни системи" id="{F8BF586A-A367-4DD7-AB36-9AD6516FECF7}">
          <p14:sldIdLst>
            <p14:sldId id="627"/>
            <p14:sldId id="628"/>
            <p14:sldId id="629"/>
            <p14:sldId id="630"/>
            <p14:sldId id="631"/>
            <p14:sldId id="632"/>
            <p14:sldId id="637"/>
          </p14:sldIdLst>
        </p14:section>
        <p14:section name="Обобщение" id="{25E2FA11-60B6-4CC5-B437-AB534F5E8119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4F545-4C9F-4948-A5A8-43F400F19BD3}" v="8" dt="2023-10-05T17:16:17.38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5216" autoAdjust="0"/>
  </p:normalViewPr>
  <p:slideViewPr>
    <p:cSldViewPr showGuides="1">
      <p:cViewPr varScale="1">
        <p:scale>
          <a:sx n="105" d="100"/>
          <a:sy n="105" d="100"/>
        </p:scale>
        <p:origin x="10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24D4F545-4C9F-4948-A5A8-43F400F19BD3}"/>
    <pc:docChg chg="undo custSel modSld addSection delSection modSection">
      <pc:chgData name="Spasko Katsarski" userId="cc8518145bc96298" providerId="LiveId" clId="{24D4F545-4C9F-4948-A5A8-43F400F19BD3}" dt="2023-10-05T17:13:48.309" v="130" actId="1036"/>
      <pc:docMkLst>
        <pc:docMk/>
      </pc:docMkLst>
      <pc:sldChg chg="modSp mod">
        <pc:chgData name="Spasko Katsarski" userId="cc8518145bc96298" providerId="LiveId" clId="{24D4F545-4C9F-4948-A5A8-43F400F19BD3}" dt="2023-10-05T17:09:44.952" v="33" actId="207"/>
        <pc:sldMkLst>
          <pc:docMk/>
          <pc:sldMk cId="2466438277" sldId="505"/>
        </pc:sldMkLst>
        <pc:spChg chg="mod">
          <ac:chgData name="Spasko Katsarski" userId="cc8518145bc96298" providerId="LiveId" clId="{24D4F545-4C9F-4948-A5A8-43F400F19BD3}" dt="2023-10-05T17:09:44.952" v="33" actId="207"/>
          <ac:spMkLst>
            <pc:docMk/>
            <pc:sldMk cId="2466438277" sldId="505"/>
            <ac:spMk id="11" creationId="{0C18DF19-B750-4C88-975B-661A6BF61F5E}"/>
          </ac:spMkLst>
        </pc:spChg>
      </pc:sldChg>
      <pc:sldChg chg="modSp mod">
        <pc:chgData name="Spasko Katsarski" userId="cc8518145bc96298" providerId="LiveId" clId="{24D4F545-4C9F-4948-A5A8-43F400F19BD3}" dt="2023-10-05T17:06:33.398" v="13"/>
        <pc:sldMkLst>
          <pc:docMk/>
          <pc:sldMk cId="4069831809" sldId="615"/>
        </pc:sldMkLst>
        <pc:spChg chg="mod">
          <ac:chgData name="Spasko Katsarski" userId="cc8518145bc96298" providerId="LiveId" clId="{24D4F545-4C9F-4948-A5A8-43F400F19BD3}" dt="2023-10-05T17:06:33.398" v="13"/>
          <ac:spMkLst>
            <pc:docMk/>
            <pc:sldMk cId="4069831809" sldId="615"/>
            <ac:spMk id="5" creationId="{690D8AB0-F471-3CB2-A1E0-877E92308339}"/>
          </ac:spMkLst>
        </pc:spChg>
        <pc:spChg chg="mod">
          <ac:chgData name="Spasko Katsarski" userId="cc8518145bc96298" providerId="LiveId" clId="{24D4F545-4C9F-4948-A5A8-43F400F19BD3}" dt="2023-10-05T17:06:32.031" v="12" actId="20577"/>
          <ac:spMkLst>
            <pc:docMk/>
            <pc:sldMk cId="4069831809" sldId="615"/>
            <ac:spMk id="8" creationId="{26F54DEC-9908-3610-472A-E672EC3DAD6C}"/>
          </ac:spMkLst>
        </pc:spChg>
      </pc:sldChg>
      <pc:sldChg chg="modSp">
        <pc:chgData name="Spasko Katsarski" userId="cc8518145bc96298" providerId="LiveId" clId="{24D4F545-4C9F-4948-A5A8-43F400F19BD3}" dt="2023-10-05T17:06:53.604" v="14" actId="207"/>
        <pc:sldMkLst>
          <pc:docMk/>
          <pc:sldMk cId="1738997213" sldId="620"/>
        </pc:sldMkLst>
        <pc:spChg chg="mod">
          <ac:chgData name="Spasko Katsarski" userId="cc8518145bc96298" providerId="LiveId" clId="{24D4F545-4C9F-4948-A5A8-43F400F19BD3}" dt="2023-10-05T17:06:53.604" v="14" actId="207"/>
          <ac:spMkLst>
            <pc:docMk/>
            <pc:sldMk cId="1738997213" sldId="620"/>
            <ac:spMk id="3" creationId="{00000000-0000-0000-0000-000000000000}"/>
          </ac:spMkLst>
        </pc:spChg>
      </pc:sldChg>
      <pc:sldChg chg="modSp">
        <pc:chgData name="Spasko Katsarski" userId="cc8518145bc96298" providerId="LiveId" clId="{24D4F545-4C9F-4948-A5A8-43F400F19BD3}" dt="2023-10-05T17:07:01.943" v="15" actId="207"/>
        <pc:sldMkLst>
          <pc:docMk/>
          <pc:sldMk cId="2792092639" sldId="621"/>
        </pc:sldMkLst>
        <pc:spChg chg="mod">
          <ac:chgData name="Spasko Katsarski" userId="cc8518145bc96298" providerId="LiveId" clId="{24D4F545-4C9F-4948-A5A8-43F400F19BD3}" dt="2023-10-05T17:07:01.943" v="15" actId="207"/>
          <ac:spMkLst>
            <pc:docMk/>
            <pc:sldMk cId="2792092639" sldId="621"/>
            <ac:spMk id="3" creationId="{00000000-0000-0000-0000-000000000000}"/>
          </ac:spMkLst>
        </pc:spChg>
      </pc:sldChg>
      <pc:sldChg chg="modSp mod">
        <pc:chgData name="Spasko Katsarski" userId="cc8518145bc96298" providerId="LiveId" clId="{24D4F545-4C9F-4948-A5A8-43F400F19BD3}" dt="2023-10-05T17:07:42.110" v="19" actId="1035"/>
        <pc:sldMkLst>
          <pc:docMk/>
          <pc:sldMk cId="1021459602" sldId="627"/>
        </pc:sldMkLst>
        <pc:spChg chg="mod">
          <ac:chgData name="Spasko Katsarski" userId="cc8518145bc96298" providerId="LiveId" clId="{24D4F545-4C9F-4948-A5A8-43F400F19BD3}" dt="2023-10-05T17:07:42.110" v="19" actId="1035"/>
          <ac:spMkLst>
            <pc:docMk/>
            <pc:sldMk cId="1021459602" sldId="627"/>
            <ac:spMk id="6" creationId="{C168A3BC-C01C-551C-201D-F1D0EBEB060B}"/>
          </ac:spMkLst>
        </pc:spChg>
        <pc:spChg chg="mod">
          <ac:chgData name="Spasko Katsarski" userId="cc8518145bc96298" providerId="LiveId" clId="{24D4F545-4C9F-4948-A5A8-43F400F19BD3}" dt="2023-10-05T17:07:40.775" v="17" actId="1035"/>
          <ac:spMkLst>
            <pc:docMk/>
            <pc:sldMk cId="1021459602" sldId="627"/>
            <ac:spMk id="8" creationId="{8297701F-4061-796D-E6D0-DFB20F5269B2}"/>
          </ac:spMkLst>
        </pc:spChg>
      </pc:sldChg>
      <pc:sldChg chg="addSp delSp modSp mod">
        <pc:chgData name="Spasko Katsarski" userId="cc8518145bc96298" providerId="LiveId" clId="{24D4F545-4C9F-4948-A5A8-43F400F19BD3}" dt="2023-10-05T17:13:48.309" v="130" actId="1036"/>
        <pc:sldMkLst>
          <pc:docMk/>
          <pc:sldMk cId="2637781195" sldId="638"/>
        </pc:sldMkLst>
        <pc:picChg chg="add mod">
          <ac:chgData name="Spasko Katsarski" userId="cc8518145bc96298" providerId="LiveId" clId="{24D4F545-4C9F-4948-A5A8-43F400F19BD3}" dt="2023-10-05T17:13:48.309" v="130" actId="1036"/>
          <ac:picMkLst>
            <pc:docMk/>
            <pc:sldMk cId="2637781195" sldId="638"/>
            <ac:picMk id="4" creationId="{D837FB2D-0A83-7164-62F3-4C221CED2C97}"/>
          </ac:picMkLst>
        </pc:picChg>
        <pc:picChg chg="del">
          <ac:chgData name="Spasko Katsarski" userId="cc8518145bc96298" providerId="LiveId" clId="{24D4F545-4C9F-4948-A5A8-43F400F19BD3}" dt="2023-10-05T17:13:42.864" v="127" actId="478"/>
          <ac:picMkLst>
            <pc:docMk/>
            <pc:sldMk cId="2637781195" sldId="638"/>
            <ac:picMk id="8" creationId="{75312D09-226E-6C55-27BB-461591B94F24}"/>
          </ac:picMkLst>
        </pc:picChg>
      </pc:sldChg>
      <pc:sldChg chg="modSp mod modAnim">
        <pc:chgData name="Spasko Katsarski" userId="cc8518145bc96298" providerId="LiveId" clId="{24D4F545-4C9F-4948-A5A8-43F400F19BD3}" dt="2023-10-05T17:11:19.698" v="114"/>
        <pc:sldMkLst>
          <pc:docMk/>
          <pc:sldMk cId="3271278660" sldId="639"/>
        </pc:sldMkLst>
        <pc:spChg chg="mod">
          <ac:chgData name="Spasko Katsarski" userId="cc8518145bc96298" providerId="LiveId" clId="{24D4F545-4C9F-4948-A5A8-43F400F19BD3}" dt="2023-10-05T17:10:12.861" v="50" actId="20577"/>
          <ac:spMkLst>
            <pc:docMk/>
            <pc:sldMk cId="3271278660" sldId="639"/>
            <ac:spMk id="3" creationId="{80054F0F-8FD1-DA59-6A74-A034A0C86654}"/>
          </ac:spMkLst>
        </pc:spChg>
        <pc:spChg chg="mod">
          <ac:chgData name="Spasko Katsarski" userId="cc8518145bc96298" providerId="LiveId" clId="{24D4F545-4C9F-4948-A5A8-43F400F19BD3}" dt="2023-10-05T17:10:53.391" v="110" actId="20577"/>
          <ac:spMkLst>
            <pc:docMk/>
            <pc:sldMk cId="3271278660" sldId="639"/>
            <ac:spMk id="4" creationId="{F8961EE5-9825-32B5-A8B2-5399B7C7FF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41D0C1-FFE7-E363-E7AD-2269F2843E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561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store and all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527AC1-D888-B03A-B6B6-3A952571B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679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355CC33-268C-4E38-BC4A-1A9D97F7CE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12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61294F-E442-0655-E3DA-DDF44DFE0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224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03D270C-7A41-C1AB-518B-29273C685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2052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6CBB1-A1EB-DF42-9C1F-A561601950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617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0F7767-DF30-2C12-440A-37240A8787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651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52A70E-0FF3-F590-E4F2-B67CDCC24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31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 fontScale="77500" lnSpcReduction="20000"/>
          </a:bodyPr>
          <a:lstStyle/>
          <a:p>
            <a:r>
              <a:rPr lang="bg-BG" sz="3600" dirty="0"/>
              <a:t>Реален срещу компютърен свят. Какво са информационните системи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Информационни системи</a:t>
            </a:r>
            <a:endParaRPr lang="en-US" dirty="0"/>
          </a:p>
        </p:txBody>
      </p:sp>
      <p:pic>
        <p:nvPicPr>
          <p:cNvPr id="2" name="Picture 2" descr="Information Technology PNG Images Transparent Free Download | PNGMart">
            <a:extLst>
              <a:ext uri="{FF2B5EF4-FFF2-40B4-BE49-F238E27FC236}">
                <a16:creationId xmlns:a16="http://schemas.microsoft.com/office/drawing/2014/main" id="{C1ACB438-D1E4-C97E-A858-2B8858E10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41791" y="2294814"/>
            <a:ext cx="2981325" cy="3110948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D837FB2D-0A83-7164-62F3-4C221CED2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C3247B6-3C54-DEFB-8B22-DFE6C9825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400" spc="-60" dirty="0">
                <a:solidFill>
                  <a:srgbClr val="224464"/>
                </a:solidFill>
                <a:cs typeface="Calibri"/>
              </a:rPr>
              <a:t>Можем да </a:t>
            </a:r>
            <a:r>
              <a:rPr lang="ru-RU" sz="3400" b="1" spc="-60" dirty="0">
                <a:solidFill>
                  <a:srgbClr val="224464"/>
                </a:solidFill>
                <a:cs typeface="Calibri"/>
              </a:rPr>
              <a:t>групираме свързани части от данни </a:t>
            </a:r>
            <a:r>
              <a:rPr lang="ru-RU" sz="3400" spc="-60" dirty="0">
                <a:solidFill>
                  <a:srgbClr val="224464"/>
                </a:solidFill>
                <a:cs typeface="Calibri"/>
              </a:rPr>
              <a:t>в отделни колони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>
              <a:buNone/>
            </a:pPr>
            <a:endParaRPr lang="en-US" sz="3400" dirty="0"/>
          </a:p>
          <a:p>
            <a:r>
              <a:rPr lang="ru-RU" sz="3400" dirty="0"/>
              <a:t>Така съхраняваме данните в </a:t>
            </a:r>
            <a:r>
              <a:rPr lang="ru-RU" sz="3400" b="1" dirty="0"/>
              <a:t>таблици</a:t>
            </a:r>
            <a:r>
              <a:rPr lang="ru-RU" sz="3400" dirty="0"/>
              <a:t> (както в Excel)</a:t>
            </a:r>
            <a:endParaRPr lang="en-US" sz="3400" dirty="0"/>
          </a:p>
          <a:p>
            <a:r>
              <a:rPr lang="bg-BG" dirty="0"/>
              <a:t>Таблиците може да са </a:t>
            </a:r>
            <a:r>
              <a:rPr lang="bg-BG" b="1" dirty="0"/>
              <a:t>свързани</a:t>
            </a:r>
            <a:r>
              <a:rPr lang="en-US" b="1" dirty="0"/>
              <a:t> </a:t>
            </a:r>
            <a:r>
              <a:rPr lang="bg-BG" dirty="0"/>
              <a:t>(напр. продукти и поръчки)</a:t>
            </a:r>
            <a:endParaRPr lang="en-US" sz="34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съхранение на данни към бази данни</a:t>
            </a:r>
            <a:endParaRPr lang="en-US" dirty="0"/>
          </a:p>
        </p:txBody>
      </p:sp>
      <p:sp>
        <p:nvSpPr>
          <p:cNvPr id="10" name="object 10"/>
          <p:cNvSpPr/>
          <p:nvPr/>
        </p:nvSpPr>
        <p:spPr>
          <a:xfrm rot="5400000">
            <a:off x="2665215" y="3278385"/>
            <a:ext cx="402984" cy="551815"/>
          </a:xfrm>
          <a:custGeom>
            <a:avLst/>
            <a:gdLst/>
            <a:ahLst/>
            <a:cxnLst/>
            <a:rect l="l" t="t" r="r" b="b"/>
            <a:pathLst>
              <a:path w="475614" h="551814">
                <a:moveTo>
                  <a:pt x="237743" y="0"/>
                </a:moveTo>
                <a:lnTo>
                  <a:pt x="0" y="237743"/>
                </a:lnTo>
                <a:lnTo>
                  <a:pt x="118872" y="237743"/>
                </a:lnTo>
                <a:lnTo>
                  <a:pt x="118872" y="551688"/>
                </a:lnTo>
                <a:lnTo>
                  <a:pt x="356615" y="551688"/>
                </a:lnTo>
                <a:lnTo>
                  <a:pt x="356615" y="237743"/>
                </a:lnTo>
                <a:lnTo>
                  <a:pt x="475488" y="237743"/>
                </a:lnTo>
                <a:lnTo>
                  <a:pt x="237743" y="0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10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A40998-706A-62A0-3C2C-8DA4085F7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819400"/>
            <a:ext cx="8324313" cy="1864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Printable Order Form Template (2 Options) - Freebie Finding Mom">
            <a:extLst>
              <a:ext uri="{FF2B5EF4-FFF2-40B4-BE49-F238E27FC236}">
                <a16:creationId xmlns:a16="http://schemas.microsoft.com/office/drawing/2014/main" id="{DF1FD92E-8B13-F1FE-FCBD-8B767CE9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024473" cy="2620049"/>
          </a:xfrm>
          <a:prstGeom prst="roundRect">
            <a:avLst>
              <a:gd name="adj" fmla="val 5133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 fov="3600000">
              <a:rot lat="126651" lon="20412553" rev="29307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C6BA29BF-ACB1-8B84-EC37-E7BB7D0F5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7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DC931EDA-4DC3-E507-BE2D-251880766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8400" y="1121143"/>
            <a:ext cx="7278000" cy="5736857"/>
          </a:xfrm>
        </p:spPr>
        <p:txBody>
          <a:bodyPr>
            <a:normAutofit lnSpcReduction="10000"/>
          </a:bodyPr>
          <a:lstStyle/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Съхраняването и обработката на данни </a:t>
            </a:r>
            <a:r>
              <a:rPr lang="bg-BG" sz="3400" b="1" spc="-10" dirty="0">
                <a:latin typeface="Calibri"/>
                <a:cs typeface="Calibri"/>
              </a:rPr>
              <a:t>е необходимост </a:t>
            </a:r>
            <a:r>
              <a:rPr lang="bg-BG" sz="3400" spc="-5" dirty="0">
                <a:cs typeface="Calibri"/>
              </a:rPr>
              <a:t>в технологичната индустрия</a:t>
            </a:r>
            <a:endParaRPr lang="en-US" sz="34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ru-RU" sz="3400" spc="-10" dirty="0">
                <a:solidFill>
                  <a:srgbClr val="224464"/>
                </a:solidFill>
                <a:cs typeface="Calibri"/>
              </a:rPr>
              <a:t>Нужди за съхранение на данни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Лесно търсене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Лесно променяне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Производителност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dirty="0">
                <a:cs typeface="Calibri"/>
              </a:rPr>
              <a:t>Точност и последователност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200" dirty="0">
                <a:solidFill>
                  <a:srgbClr val="224464"/>
                </a:solidFill>
                <a:cs typeface="Calibri"/>
              </a:rPr>
              <a:t>Сигурност и контрол на достъпа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5" dirty="0">
                <a:solidFill>
                  <a:srgbClr val="224464"/>
                </a:solidFill>
                <a:cs typeface="Calibri"/>
              </a:rPr>
              <a:t>Съкращаване</a:t>
            </a:r>
            <a:endParaRPr lang="en-US" sz="3200" dirty="0"/>
          </a:p>
        </p:txBody>
      </p:sp>
      <p:sp>
        <p:nvSpPr>
          <p:cNvPr id="117" name="object 1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Защо се нуждаем от бази данни?</a:t>
            </a:r>
            <a:endParaRPr lang="en-US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838200"/>
            <a:ext cx="3962400" cy="3962400"/>
          </a:xfrm>
          <a:prstGeom prst="rect">
            <a:avLst/>
          </a:prstGeom>
        </p:spPr>
      </p:pic>
      <p:sp>
        <p:nvSpPr>
          <p:cNvPr id="106" name="object 15">
            <a:extLst>
              <a:ext uri="{FF2B5EF4-FFF2-40B4-BE49-F238E27FC236}">
                <a16:creationId xmlns:a16="http://schemas.microsoft.com/office/drawing/2014/main" id="{37CE6B7F-8446-3804-46EB-322B94F25F47}"/>
              </a:ext>
            </a:extLst>
          </p:cNvPr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03567B-9D28-23BA-E0DA-FE5BDCE19F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752600" y="1005629"/>
            <a:ext cx="8518146" cy="5852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135890" indent="-360045">
              <a:lnSpc>
                <a:spcPct val="105000"/>
              </a:lnSpc>
              <a:spcBef>
                <a:spcPts val="1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200" b="1" spc="-15" dirty="0">
                <a:solidFill>
                  <a:schemeClr val="bg1"/>
                </a:solidFill>
                <a:latin typeface="Calibri"/>
                <a:cs typeface="Calibri"/>
              </a:rPr>
              <a:t>База данни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dirty="0">
                <a:solidFill>
                  <a:srgbClr val="224464"/>
                </a:solidFill>
                <a:latin typeface="Calibri"/>
                <a:cs typeface="Calibri"/>
              </a:rPr>
              <a:t>е колекция от данни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25" dirty="0">
                <a:solidFill>
                  <a:srgbClr val="224464"/>
                </a:solidFill>
                <a:latin typeface="Calibri"/>
                <a:cs typeface="Calibri"/>
              </a:rPr>
              <a:t>които да бъдат лесно достъпни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управлявани и променяни</a:t>
            </a:r>
            <a:endParaRPr sz="3200" dirty="0">
              <a:latin typeface="Calibri"/>
              <a:cs typeface="Calibri"/>
            </a:endParaRPr>
          </a:p>
          <a:p>
            <a:pPr marL="372110" marR="5080" indent="-360045">
              <a:lnSpc>
                <a:spcPct val="105100"/>
              </a:lnSpc>
              <a:spcBef>
                <a:spcPts val="18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200" b="1" spc="-15" dirty="0">
                <a:solidFill>
                  <a:schemeClr val="bg1"/>
                </a:solidFill>
                <a:cs typeface="Calibri"/>
              </a:rPr>
              <a:t>Съвременните бази данни</a:t>
            </a:r>
            <a:r>
              <a:rPr lang="bg-BG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sz="3200" spc="-10" dirty="0">
                <a:solidFill>
                  <a:srgbClr val="224464"/>
                </a:solidFill>
                <a:cs typeface="Calibri"/>
              </a:rPr>
              <a:t>се управляват от системи за управление на бази данни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СУБД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 marL="805180" marR="648970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000" spc="-10" dirty="0">
                <a:solidFill>
                  <a:srgbClr val="224464"/>
                </a:solidFill>
                <a:latin typeface="Calibri"/>
                <a:cs typeface="Calibri"/>
              </a:rPr>
              <a:t>Определят </a:t>
            </a:r>
            <a:r>
              <a:rPr lang="bg-BG" sz="3000" b="1" spc="-10" dirty="0">
                <a:solidFill>
                  <a:srgbClr val="224464"/>
                </a:solidFill>
                <a:latin typeface="Calibri"/>
                <a:cs typeface="Calibri"/>
              </a:rPr>
              <a:t>структурата</a:t>
            </a:r>
            <a:r>
              <a:rPr lang="bg-BG" sz="3000" spc="-10" dirty="0">
                <a:solidFill>
                  <a:srgbClr val="224464"/>
                </a:solidFill>
                <a:latin typeface="Calibri"/>
                <a:cs typeface="Calibri"/>
              </a:rPr>
              <a:t> на базата данни</a:t>
            </a:r>
            <a:endParaRPr sz="3000" dirty="0">
              <a:latin typeface="Calibri"/>
              <a:cs typeface="Calibri"/>
            </a:endParaRPr>
          </a:p>
          <a:p>
            <a:pPr marL="805180" marR="1016635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sz="3000" b="1" spc="-20" dirty="0">
                <a:solidFill>
                  <a:srgbClr val="224464"/>
                </a:solidFill>
                <a:latin typeface="Calibri"/>
                <a:cs typeface="Calibri"/>
              </a:rPr>
              <a:t>C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reate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224464"/>
                </a:solidFill>
                <a:latin typeface="Calibri"/>
                <a:cs typeface="Calibri"/>
              </a:rPr>
              <a:t>R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ead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/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224464"/>
                </a:solidFill>
                <a:latin typeface="Calibri"/>
                <a:cs typeface="Calibri"/>
              </a:rPr>
              <a:t>U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pdate</a:t>
            </a:r>
            <a:r>
              <a:rPr sz="30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224464"/>
                </a:solidFill>
                <a:latin typeface="Calibri"/>
                <a:cs typeface="Calibri"/>
              </a:rPr>
              <a:t>D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elete</a:t>
            </a:r>
            <a:r>
              <a:rPr lang="bg-BG"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000" b="1" spc="-10" dirty="0">
                <a:solidFill>
                  <a:srgbClr val="224464"/>
                </a:solidFill>
                <a:latin typeface="Calibri"/>
                <a:cs typeface="Calibri"/>
              </a:rPr>
              <a:t>CRUD</a:t>
            </a:r>
            <a:r>
              <a:rPr sz="3000" b="1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000" spc="-20" dirty="0">
                <a:solidFill>
                  <a:srgbClr val="224464"/>
                </a:solidFill>
                <a:latin typeface="Calibri"/>
                <a:cs typeface="Calibri"/>
              </a:rPr>
              <a:t>операции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0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000" spc="-25" dirty="0">
                <a:solidFill>
                  <a:srgbClr val="224464"/>
                </a:solidFill>
                <a:latin typeface="Calibri"/>
                <a:cs typeface="Calibri"/>
              </a:rPr>
              <a:t>Изпълняват заявки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000" spc="-5" dirty="0">
                <a:solidFill>
                  <a:srgbClr val="224464"/>
                </a:solidFill>
                <a:latin typeface="Calibri"/>
                <a:cs typeface="Calibri"/>
              </a:rPr>
              <a:t>филтриране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000" spc="-20" dirty="0">
                <a:solidFill>
                  <a:srgbClr val="224464"/>
                </a:solidFill>
                <a:latin typeface="Calibri"/>
                <a:cs typeface="Calibri"/>
              </a:rPr>
              <a:t>търсене на данни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96957" y="227247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bg-BG" sz="4000" spc="-15" dirty="0"/>
              <a:t>Какво е база данни</a:t>
            </a:r>
            <a:r>
              <a:rPr sz="4000" spc="-15" dirty="0"/>
              <a:t>?</a:t>
            </a:r>
            <a:endParaRPr sz="4000" dirty="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0" y="1066800"/>
            <a:ext cx="2014727" cy="201472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AFC0B7-8530-58B4-8A0B-690D24E12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spc="-15" dirty="0">
                <a:solidFill>
                  <a:schemeClr val="bg1"/>
                </a:solidFill>
                <a:cs typeface="Calibri"/>
              </a:rPr>
              <a:t>Индексите</a:t>
            </a:r>
            <a:r>
              <a:rPr lang="bg-BG" sz="3600" b="1" spc="-15" dirty="0">
                <a:solidFill>
                  <a:srgbClr val="FF9F00"/>
                </a:solidFill>
                <a:cs typeface="Calibri"/>
              </a:rPr>
              <a:t> </a:t>
            </a:r>
            <a:r>
              <a:rPr lang="ru-RU" dirty="0"/>
              <a:t>в базите данни са структури, които ускоряват търсенето и филтрирането на данни</a:t>
            </a:r>
          </a:p>
          <a:p>
            <a:r>
              <a:rPr lang="ru-RU" dirty="0"/>
              <a:t>Подобряват </a:t>
            </a:r>
            <a:r>
              <a:rPr lang="bg-BG" sz="3200" b="1" spc="-15" dirty="0">
                <a:solidFill>
                  <a:schemeClr val="bg1"/>
                </a:solidFill>
                <a:cs typeface="Calibri"/>
              </a:rPr>
              <a:t>ефективността</a:t>
            </a:r>
            <a:r>
              <a:rPr lang="bg-BG" sz="3200" b="1" spc="-15" dirty="0">
                <a:solidFill>
                  <a:srgbClr val="FF9F00"/>
                </a:solidFill>
                <a:cs typeface="Calibri"/>
              </a:rPr>
              <a:t> </a:t>
            </a:r>
            <a:r>
              <a:rPr lang="ru-RU" dirty="0"/>
              <a:t>на заявките, като намаляват времето за изпълнение</a:t>
            </a:r>
          </a:p>
          <a:p>
            <a:r>
              <a:rPr lang="ru-RU" dirty="0"/>
              <a:t>Създават оптимизирани пътища за достъп до данните</a:t>
            </a:r>
          </a:p>
          <a:p>
            <a:pPr lvl="1"/>
            <a:r>
              <a:rPr lang="ru-RU" dirty="0"/>
              <a:t>Това подобрява общата производителност на базата данни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Индексиране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6A65020-B314-6FED-1B63-42BEAE413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9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spc="-15" dirty="0">
                <a:solidFill>
                  <a:schemeClr val="bg1"/>
                </a:solidFill>
                <a:cs typeface="Calibri"/>
              </a:rPr>
              <a:t>Бързо намиране </a:t>
            </a:r>
            <a:r>
              <a:rPr lang="ru-RU" dirty="0"/>
              <a:t>на записи по конкретно поле, </a:t>
            </a:r>
            <a:r>
              <a:rPr lang="bg-BG" sz="3600" b="1" spc="-15" dirty="0">
                <a:solidFill>
                  <a:schemeClr val="bg1"/>
                </a:solidFill>
                <a:cs typeface="Calibri"/>
              </a:rPr>
              <a:t>без да е необходимо </a:t>
            </a:r>
            <a:r>
              <a:rPr lang="ru-RU" dirty="0"/>
              <a:t>преглеждането на цялата таблица</a:t>
            </a:r>
          </a:p>
          <a:p>
            <a:r>
              <a:rPr lang="ru-RU" dirty="0"/>
              <a:t>Улесняват сливането и сортирането на данни</a:t>
            </a:r>
          </a:p>
          <a:p>
            <a:r>
              <a:rPr lang="ru-RU" dirty="0"/>
              <a:t>Позволяват бързо филтриране на данни, което е от решаващо значение при работа с големи обеми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Индексиране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06697D-05A0-6F73-9018-248C53F67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20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53200" y="1219200"/>
            <a:ext cx="5736000" cy="4957073"/>
          </a:xfrm>
        </p:spPr>
        <p:txBody>
          <a:bodyPr>
            <a:noAutofit/>
          </a:bodyPr>
          <a:lstStyle/>
          <a:p>
            <a:r>
              <a:rPr lang="ru-RU" sz="3000" dirty="0"/>
              <a:t>Анализ и разбиране на данни за вземане на решения</a:t>
            </a:r>
            <a:endParaRPr lang="en-US" sz="3000" dirty="0"/>
          </a:p>
          <a:p>
            <a:r>
              <a:rPr lang="ru-RU" sz="3000" dirty="0"/>
              <a:t>Исторични данни, агрегирани и предварително обработени</a:t>
            </a:r>
            <a:endParaRPr lang="en-US" sz="3000" dirty="0"/>
          </a:p>
          <a:p>
            <a:r>
              <a:rPr lang="ru-RU" sz="3000" dirty="0"/>
              <a:t>По-ниска производителност при сложни анализи</a:t>
            </a:r>
          </a:p>
          <a:p>
            <a:r>
              <a:rPr lang="ru-RU" sz="3000" dirty="0"/>
              <a:t>Примери: бизнес интелигентност, анализ на данни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53198" cy="4957073"/>
          </a:xfrm>
        </p:spPr>
        <p:txBody>
          <a:bodyPr>
            <a:normAutofit/>
          </a:bodyPr>
          <a:lstStyle/>
          <a:p>
            <a:r>
              <a:rPr lang="ru-RU" sz="3000" dirty="0"/>
              <a:t>Запазване на данни и тяхното актуализиране при транзакции</a:t>
            </a:r>
            <a:endParaRPr lang="en-US" sz="3000" dirty="0"/>
          </a:p>
          <a:p>
            <a:r>
              <a:rPr lang="ru-RU" sz="3000" dirty="0"/>
              <a:t>Транзакционни данни, които се променят често</a:t>
            </a:r>
            <a:endParaRPr lang="en-US" sz="3000" dirty="0"/>
          </a:p>
          <a:p>
            <a:r>
              <a:rPr lang="ru-RU" sz="3000" dirty="0"/>
              <a:t>Висока производителност, оптимизирана за транзакции</a:t>
            </a:r>
            <a:endParaRPr lang="en-US" sz="3000" dirty="0"/>
          </a:p>
          <a:p>
            <a:r>
              <a:rPr lang="bg-BG" sz="3000" dirty="0"/>
              <a:t>Примери: </a:t>
            </a:r>
            <a:r>
              <a:rPr lang="en-US" sz="3000" dirty="0"/>
              <a:t>POS </a:t>
            </a:r>
            <a:r>
              <a:rPr lang="bg-BG" sz="3000" dirty="0"/>
              <a:t>системи, онлайн банкиране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TPS </a:t>
            </a:r>
            <a:r>
              <a:rPr lang="bg-BG" dirty="0"/>
              <a:t>срещу </a:t>
            </a:r>
            <a:r>
              <a:rPr lang="en-US" dirty="0"/>
              <a:t>OLAP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775835A-1C43-7AA8-29B7-C9153F35FB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formation Technology PNG Images Transparent Free Download | PNGM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599"/>
            <a:ext cx="2667000" cy="2782957"/>
          </a:xfrm>
          <a:prstGeom prst="rect">
            <a:avLst/>
          </a:prstGeom>
          <a:noFill/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168A3BC-C01C-551C-201D-F1D0EBEB06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454000"/>
            <a:ext cx="10961783" cy="1173084"/>
          </a:xfrm>
        </p:spPr>
        <p:txBody>
          <a:bodyPr/>
          <a:lstStyle/>
          <a:p>
            <a:r>
              <a:rPr lang="ru-RU" dirty="0"/>
              <a:t>Какво представляват? Защо са необходими? Видове ИТ системи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97701F-4061-796D-E6D0-DFB20F5269B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9000"/>
            <a:ext cx="10961783" cy="768084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10214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MS Word, MS Excel и PDF документите не са достатъчни за управление на големи обеми данни и сложни структури</a:t>
            </a:r>
          </a:p>
          <a:p>
            <a:r>
              <a:rPr lang="ru-RU" sz="3600" dirty="0"/>
              <a:t>Едновременен достъп на много потребители</a:t>
            </a:r>
          </a:p>
          <a:p>
            <a:pPr lvl="1"/>
            <a:r>
              <a:rPr lang="ru-RU" sz="3400" dirty="0"/>
              <a:t>Система, която да може да поддържа </a:t>
            </a:r>
            <a:r>
              <a:rPr lang="bg-BG" sz="3400" b="1" dirty="0">
                <a:solidFill>
                  <a:schemeClr val="bg1"/>
                </a:solidFill>
              </a:rPr>
              <a:t>паралелна табота върху данните </a:t>
            </a:r>
            <a:r>
              <a:rPr lang="ru-RU" sz="3400" dirty="0"/>
              <a:t>(файлов сървър)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584070-AF90-EE37-1C20-9387869FD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400" dirty="0"/>
              <a:t>Проблемът с </a:t>
            </a:r>
            <a:r>
              <a:rPr lang="bg-BG" sz="3400" b="1" dirty="0">
                <a:solidFill>
                  <a:schemeClr val="bg1"/>
                </a:solidFill>
              </a:rPr>
              <a:t>дублиране на данни </a:t>
            </a:r>
            <a:r>
              <a:rPr lang="ru-RU" sz="3400" dirty="0"/>
              <a:t>води до неефективно използване на дисково пространство</a:t>
            </a:r>
          </a:p>
          <a:p>
            <a:pPr lvl="1"/>
            <a:r>
              <a:rPr lang="ru-RU" dirty="0"/>
              <a:t>Затруднява актуализацията и поддръжката на информацията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54C79A-7D0A-951E-54B0-FA08E9757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48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Сигруността на достъпа </a:t>
            </a:r>
            <a:r>
              <a:rPr lang="ru-RU" sz="3800" dirty="0"/>
              <a:t>е от първостепенно значение за защита на чувствителна информация и данни</a:t>
            </a:r>
          </a:p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Информационните системи </a:t>
            </a:r>
            <a:r>
              <a:rPr lang="ru-RU" sz="3800" dirty="0"/>
              <a:t>позволяват:</a:t>
            </a:r>
          </a:p>
          <a:p>
            <a:pPr lvl="1">
              <a:buClr>
                <a:schemeClr val="tx2"/>
              </a:buClr>
            </a:pPr>
            <a:r>
              <a:rPr lang="ru-RU" sz="3600" dirty="0"/>
              <a:t> Управление на потребителските и администраторските права</a:t>
            </a:r>
          </a:p>
          <a:p>
            <a:pPr lvl="1">
              <a:buClr>
                <a:schemeClr val="tx2"/>
              </a:buClr>
            </a:pPr>
            <a:r>
              <a:rPr lang="ru-RU" sz="3600" dirty="0"/>
              <a:t>Функции за </a:t>
            </a:r>
            <a:r>
              <a:rPr lang="bg-BG" sz="3600" b="1" dirty="0">
                <a:solidFill>
                  <a:schemeClr val="bg1"/>
                </a:solidFill>
              </a:rPr>
              <a:t>аутентикация и авторизация</a:t>
            </a:r>
            <a:r>
              <a:rPr lang="ru-RU" sz="3600" dirty="0"/>
              <a:t>, които осигуряват правата на потребителите и контрол върху техния достъп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(3)</a:t>
            </a:r>
            <a:endParaRPr lang="en-US" dirty="0"/>
          </a:p>
        </p:txBody>
      </p:sp>
      <p:pic>
        <p:nvPicPr>
          <p:cNvPr id="52226" name="Picture 2" descr="Key PNG, Key Transparent Background - FreeIcons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1200" y="2362200"/>
            <a:ext cx="2057400" cy="20574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21265B-C8E8-CC00-C648-46B5064DE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05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61EE5-9825-32B5-A8B2-5399B7C7F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Съхранение на данни</a:t>
            </a:r>
          </a:p>
          <a:p>
            <a:r>
              <a:rPr lang="bg-BG" dirty="0"/>
              <a:t>База данни</a:t>
            </a:r>
          </a:p>
          <a:p>
            <a:r>
              <a:rPr lang="bg-BG" dirty="0"/>
              <a:t>Информационни системи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54F0F-8FD1-DA59-6A74-A034A0C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bg-BG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127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Заявките</a:t>
            </a:r>
            <a:r>
              <a:rPr lang="ru-RU" sz="3800" dirty="0"/>
              <a:t>:</a:t>
            </a:r>
          </a:p>
          <a:p>
            <a:pPr lvl="1"/>
            <a:r>
              <a:rPr lang="ru-RU" sz="3600" dirty="0"/>
              <a:t>Позволяват изпълнение на структурирани заявки към базата данни</a:t>
            </a:r>
          </a:p>
          <a:p>
            <a:pPr lvl="1"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Търсят </a:t>
            </a:r>
            <a:r>
              <a:rPr lang="ru-RU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филтрират </a:t>
            </a:r>
            <a:r>
              <a:rPr lang="ru-RU" sz="3600" dirty="0"/>
              <a:t>информацията според определени критерии</a:t>
            </a:r>
          </a:p>
          <a:p>
            <a:pPr lvl="1">
              <a:buClr>
                <a:schemeClr val="tx2"/>
              </a:buClr>
            </a:pPr>
            <a:r>
              <a:rPr lang="ru-RU" sz="3600" dirty="0"/>
              <a:t>Са </a:t>
            </a:r>
            <a:r>
              <a:rPr lang="bg-BG" sz="3600" b="1" dirty="0">
                <a:solidFill>
                  <a:schemeClr val="bg1"/>
                </a:solidFill>
              </a:rPr>
              <a:t>мощно средство </a:t>
            </a:r>
            <a:r>
              <a:rPr lang="ru-RU" sz="3600" dirty="0"/>
              <a:t>за извличане на конкретни данни и информация от големи обеми информация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48F000-B9FA-C6B9-A5D2-3EB22EBD6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94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Отчетите</a:t>
            </a:r>
            <a:r>
              <a:rPr lang="ru-RU" sz="3800" dirty="0"/>
              <a:t>:</a:t>
            </a:r>
          </a:p>
          <a:p>
            <a:pPr lvl="1"/>
            <a:r>
              <a:rPr lang="ru-RU" sz="3600" dirty="0"/>
              <a:t>Предоставят </a:t>
            </a:r>
            <a:r>
              <a:rPr lang="bg-BG" sz="3600" b="1" dirty="0">
                <a:solidFill>
                  <a:schemeClr val="bg1"/>
                </a:solidFill>
              </a:rPr>
              <a:t>визуално представление </a:t>
            </a:r>
            <a:r>
              <a:rPr lang="ru-RU" sz="3600" dirty="0"/>
              <a:t>на данните, което </a:t>
            </a:r>
            <a:r>
              <a:rPr lang="bg-BG" sz="3600" b="1" dirty="0">
                <a:solidFill>
                  <a:schemeClr val="bg1"/>
                </a:solidFill>
              </a:rPr>
              <a:t>облекчава анализа и представянето</a:t>
            </a:r>
            <a:r>
              <a:rPr lang="ru-RU" sz="3600" dirty="0"/>
              <a:t> на информацията</a:t>
            </a:r>
          </a:p>
          <a:p>
            <a:r>
              <a:rPr lang="ru-RU" sz="3800" dirty="0"/>
              <a:t>ИТ системите позволяват автоматизация на създаването на отчети</a:t>
            </a:r>
            <a:endParaRPr lang="en-US" sz="3800" dirty="0"/>
          </a:p>
          <a:p>
            <a:pPr lvl="1"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Улесняване</a:t>
            </a:r>
            <a:r>
              <a:rPr lang="bg-BG" sz="3600" dirty="0"/>
              <a:t> на</a:t>
            </a:r>
            <a:r>
              <a:rPr lang="ru-RU" sz="3600" dirty="0"/>
              <a:t> вземането на решения </a:t>
            </a:r>
          </a:p>
          <a:p>
            <a:pPr lvl="1">
              <a:buClr>
                <a:schemeClr val="tx2"/>
              </a:buClr>
            </a:pPr>
            <a:r>
              <a:rPr lang="ru-RU" sz="3600" b="1" dirty="0">
                <a:solidFill>
                  <a:schemeClr val="bg1"/>
                </a:solidFill>
              </a:rPr>
              <a:t>Подобряване</a:t>
            </a:r>
            <a:r>
              <a:rPr lang="ru-RU" sz="3600" dirty="0"/>
              <a:t> на ефективността на бизнес процесите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(5)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9ED9B0-0DD1-E15D-7A12-48067CEC2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50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MIS </a:t>
            </a:r>
            <a:r>
              <a:rPr lang="ru-RU" sz="36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ERP </a:t>
            </a:r>
            <a:r>
              <a:rPr lang="ru-RU" sz="36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CRM </a:t>
            </a:r>
            <a:r>
              <a:rPr lang="ru-RU" sz="36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PMS </a:t>
            </a:r>
            <a:r>
              <a:rPr lang="ru-RU" sz="36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LMS </a:t>
            </a:r>
            <a:r>
              <a:rPr lang="ru-RU" sz="3600" dirty="0"/>
              <a:t>(Система за управление на обучението)</a:t>
            </a:r>
            <a:endParaRPr lang="en-US" sz="3600" dirty="0"/>
          </a:p>
          <a:p>
            <a:pPr>
              <a:buClr>
                <a:schemeClr val="tx2"/>
              </a:buClr>
            </a:pPr>
            <a:r>
              <a:rPr lang="bg-BG" sz="3600" dirty="0"/>
              <a:t>И други...</a:t>
            </a:r>
            <a:endParaRPr lang="ru-RU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ИТ системи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D9D385-7FE8-3598-C646-0D13A4F68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1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Данни в реалния и компютърния свят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Нужда от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</a:t>
            </a:r>
            <a:endParaRPr lang="bg-BG" sz="38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Какво са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базите данни</a:t>
            </a:r>
            <a:r>
              <a:rPr lang="bg-BG" sz="3800" dirty="0"/>
              <a:t>?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Защо са необходими?</a:t>
            </a:r>
            <a:endParaRPr lang="bg-BG" sz="36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Употреба и примери за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системите</a:t>
            </a:r>
            <a:endParaRPr lang="bg-BG" sz="3800" dirty="0"/>
          </a:p>
          <a:p>
            <a:pPr marL="969948" lvl="1" indent="-360363" fontAlgn="base">
              <a:buClr>
                <a:schemeClr val="bg2"/>
              </a:buClr>
            </a:pPr>
            <a:endParaRPr lang="bg-BG" sz="36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B4E4D01-944A-42D8-3E9E-25CD3B8E3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4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06" y="1671771"/>
            <a:ext cx="2744966" cy="194228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359FF281-204A-B08D-5E5C-7517ED87434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Съхранение на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55E8C66-1BD2-12DC-2EBE-76D06F2DE3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Данни в реалния и в компютърния свят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7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Нормално съхранение на данни</a:t>
            </a:r>
            <a:endParaRPr lang="en-US" dirty="0"/>
          </a:p>
          <a:p>
            <a:pPr lvl="1"/>
            <a:r>
              <a:rPr lang="bg-BG" dirty="0"/>
              <a:t>Бележки</a:t>
            </a:r>
            <a:endParaRPr lang="en-US" dirty="0"/>
          </a:p>
          <a:p>
            <a:pPr lvl="1"/>
            <a:r>
              <a:rPr lang="bg-BG" dirty="0"/>
              <a:t>Рецепти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 управление </a:t>
            </a:r>
            <a:r>
              <a:rPr lang="en-US" dirty="0"/>
              <a:t>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07AA614-E1FD-A8C2-CCB4-FC8E5B683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89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Можем да групираме свързани части от данни в отделни колони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 управление </a:t>
            </a:r>
            <a:r>
              <a:rPr lang="en-US" dirty="0"/>
              <a:t>(2)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D8AD129-829F-F9AB-0EC6-E5F004039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59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18096" cy="5472875"/>
          </a:xfrm>
        </p:spPr>
        <p:txBody>
          <a:bodyPr>
            <a:noAutofit/>
          </a:bodyPr>
          <a:lstStyle/>
          <a:p>
            <a:r>
              <a:rPr lang="ru-RU" sz="3200" dirty="0"/>
              <a:t>Съхраняването на данни </a:t>
            </a:r>
            <a:r>
              <a:rPr lang="bg-BG" sz="3200" b="1" dirty="0">
                <a:solidFill>
                  <a:schemeClr val="bg1"/>
                </a:solidFill>
              </a:rPr>
              <a:t>не е </a:t>
            </a:r>
            <a:r>
              <a:rPr lang="ru-RU" sz="3200" dirty="0"/>
              <a:t>основната причина да използвате база данни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Плоското </a:t>
            </a:r>
            <a:r>
              <a:rPr lang="ru-RU" sz="3200" dirty="0"/>
              <a:t>съхранение на данни се сблъсква с </a:t>
            </a:r>
            <a:r>
              <a:rPr lang="bg-BG" sz="3200" b="1" dirty="0">
                <a:solidFill>
                  <a:schemeClr val="bg1"/>
                </a:solidFill>
              </a:rPr>
              <a:t>проблеми </a:t>
            </a:r>
            <a:r>
              <a:rPr lang="ru-RU" sz="3200" dirty="0"/>
              <a:t>с</a:t>
            </a:r>
          </a:p>
          <a:p>
            <a:pPr lvl="1"/>
            <a:r>
              <a:rPr lang="bg-BG" sz="3000" dirty="0"/>
              <a:t>Размера</a:t>
            </a:r>
            <a:endParaRPr lang="en-US" sz="3000" dirty="0"/>
          </a:p>
          <a:p>
            <a:pPr lvl="1"/>
            <a:r>
              <a:rPr lang="bg-BG" sz="3000" dirty="0"/>
              <a:t>Променянето</a:t>
            </a:r>
            <a:endParaRPr lang="en-US" sz="3000" dirty="0"/>
          </a:p>
          <a:p>
            <a:pPr lvl="1"/>
            <a:r>
              <a:rPr lang="bg-BG" sz="3000" dirty="0"/>
              <a:t>Търсенето</a:t>
            </a:r>
            <a:endParaRPr lang="en-US" sz="3000" dirty="0"/>
          </a:p>
          <a:p>
            <a:pPr lvl="1"/>
            <a:r>
              <a:rPr lang="bg-BG" sz="3000" dirty="0"/>
              <a:t>Паралелност</a:t>
            </a:r>
            <a:endParaRPr lang="en-US" sz="3000" dirty="0"/>
          </a:p>
          <a:p>
            <a:pPr lvl="1"/>
            <a:r>
              <a:rPr lang="bg-BG" sz="3000" dirty="0"/>
              <a:t>Сигурност</a:t>
            </a:r>
            <a:endParaRPr lang="en-US" sz="3000" dirty="0"/>
          </a:p>
          <a:p>
            <a:pPr lvl="1"/>
            <a:r>
              <a:rPr lang="bg-BG" sz="3000" dirty="0"/>
              <a:t>Консистентност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 управление </a:t>
            </a:r>
            <a:r>
              <a:rPr lang="en-US" dirty="0"/>
              <a:t>(3)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CAF5A83-1396-E843-BDB3-BC1F6408B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80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8800" y="990600"/>
            <a:ext cx="10129234" cy="5546589"/>
          </a:xfrm>
        </p:spPr>
        <p:txBody>
          <a:bodyPr>
            <a:noAutofit/>
          </a:bodyPr>
          <a:lstStyle/>
          <a:p>
            <a:r>
              <a:rPr lang="ru-RU" sz="3100" dirty="0"/>
              <a:t>Базата данни е </a:t>
            </a:r>
            <a:r>
              <a:rPr lang="bg-BG" sz="3100" b="1" dirty="0">
                <a:solidFill>
                  <a:schemeClr val="bg1"/>
                </a:solidFill>
              </a:rPr>
              <a:t>организирана </a:t>
            </a:r>
            <a:r>
              <a:rPr lang="ru-RU" sz="3100" dirty="0"/>
              <a:t>колекция от информация</a:t>
            </a:r>
            <a:endParaRPr lang="en-US" sz="3100" dirty="0"/>
          </a:p>
          <a:p>
            <a:r>
              <a:rPr lang="ru-RU" sz="3100" dirty="0"/>
              <a:t>Тя налага </a:t>
            </a:r>
            <a:r>
              <a:rPr lang="bg-BG" sz="3100" b="1" dirty="0">
                <a:solidFill>
                  <a:schemeClr val="bg1"/>
                </a:solidFill>
              </a:rPr>
              <a:t>правила</a:t>
            </a:r>
            <a:r>
              <a:rPr lang="ru-RU" sz="3100" dirty="0"/>
              <a:t>върху съдържащите се данни</a:t>
            </a:r>
          </a:p>
          <a:p>
            <a:r>
              <a:rPr lang="ru-RU" sz="3100" dirty="0"/>
              <a:t>Релационното съхранение е предложено за първи път от </a:t>
            </a:r>
            <a:r>
              <a:rPr lang="bg-BG" sz="3100" b="1" dirty="0">
                <a:solidFill>
                  <a:schemeClr val="bg1"/>
                </a:solidFill>
              </a:rPr>
              <a:t>Едгар Код </a:t>
            </a:r>
            <a:r>
              <a:rPr lang="ru-RU" sz="3100" dirty="0"/>
              <a:t>през 1970 г</a:t>
            </a:r>
          </a:p>
          <a:p>
            <a:pPr>
              <a:buClr>
                <a:schemeClr val="tx2"/>
              </a:buClr>
            </a:pPr>
            <a:r>
              <a:rPr lang="bg-BG" sz="3100" b="1" dirty="0">
                <a:solidFill>
                  <a:schemeClr val="bg1"/>
                </a:solidFill>
              </a:rPr>
              <a:t>С</a:t>
            </a:r>
            <a:r>
              <a:rPr lang="bg-BG" sz="3100" dirty="0"/>
              <a:t>истема за </a:t>
            </a:r>
            <a:r>
              <a:rPr lang="bg-BG" sz="3100" b="1" dirty="0">
                <a:solidFill>
                  <a:schemeClr val="bg1"/>
                </a:solidFill>
              </a:rPr>
              <a:t>у</a:t>
            </a:r>
            <a:r>
              <a:rPr lang="bg-BG" sz="3100" dirty="0"/>
              <a:t>правление на </a:t>
            </a:r>
            <a:r>
              <a:rPr lang="bg-BG" sz="3100" b="1" dirty="0">
                <a:solidFill>
                  <a:schemeClr val="bg1"/>
                </a:solidFill>
              </a:rPr>
              <a:t>б</a:t>
            </a:r>
            <a:r>
              <a:rPr lang="bg-BG" sz="3100" dirty="0"/>
              <a:t>ази </a:t>
            </a:r>
            <a:r>
              <a:rPr lang="bg-BG" sz="3100" b="1" dirty="0">
                <a:solidFill>
                  <a:schemeClr val="bg1"/>
                </a:solidFill>
              </a:rPr>
              <a:t>д</a:t>
            </a:r>
            <a:r>
              <a:rPr lang="bg-BG" sz="3100" dirty="0"/>
              <a:t>анни предоставя инструменти за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менежиране </a:t>
            </a:r>
            <a:r>
              <a:rPr lang="bg-BG" sz="3100" dirty="0"/>
              <a:t>на базата</a:t>
            </a:r>
            <a:endParaRPr lang="en-US" sz="3100" dirty="0"/>
          </a:p>
          <a:p>
            <a:pPr lvl="1">
              <a:buClr>
                <a:schemeClr val="tx2"/>
              </a:buClr>
            </a:pPr>
            <a:r>
              <a:rPr lang="bg-BG" sz="2900" b="1" dirty="0">
                <a:solidFill>
                  <a:schemeClr val="bg1"/>
                </a:solidFill>
              </a:rPr>
              <a:t>Анализира </a:t>
            </a:r>
            <a:r>
              <a:rPr lang="ru-RU" sz="2900" dirty="0"/>
              <a:t>заявките от потребителя и </a:t>
            </a:r>
            <a:r>
              <a:rPr lang="bg-BG" sz="2900" b="1" dirty="0">
                <a:solidFill>
                  <a:schemeClr val="bg1"/>
                </a:solidFill>
              </a:rPr>
              <a:t>предприема подходящо действие</a:t>
            </a:r>
            <a:endParaRPr lang="en-US" sz="2900" dirty="0"/>
          </a:p>
          <a:p>
            <a:pPr lvl="1"/>
            <a:r>
              <a:rPr lang="ru-RU" sz="2900" dirty="0"/>
              <a:t>Потребителят няма директен достъп до съхранените данни</a:t>
            </a:r>
            <a:endParaRPr lang="bg-BG" sz="2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Бази данни и СУБД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17610FB-64FB-104A-A7F9-E21D989581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3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34" y="1424607"/>
            <a:ext cx="2547732" cy="2547732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90D8AB0-F471-3CB2-A1E0-877E9230833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Какво е база данни? Защо е необходима?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6F54DEC-9908-3610-472A-E672EC3DAD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База данни</a:t>
            </a:r>
          </a:p>
        </p:txBody>
      </p:sp>
    </p:spTree>
    <p:extLst>
      <p:ext uri="{BB962C8B-B14F-4D97-AF65-F5344CB8AC3E}">
        <p14:creationId xmlns:p14="http://schemas.microsoft.com/office/powerpoint/2010/main" val="40698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E605031-18A6-F6CD-5805-9DE50DE4F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86598" cy="5528766"/>
          </a:xfrm>
        </p:spPr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dirty="0"/>
              <a:t>Стандартно (на хартиен носител)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съхранение на данни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30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Рецепти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истинския свят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9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2050" name="Picture 2" descr="The receipts prove it: Everything seems to be rising, from gas to cookies |  KX NEWS">
            <a:extLst>
              <a:ext uri="{FF2B5EF4-FFF2-40B4-BE49-F238E27FC236}">
                <a16:creationId xmlns:a16="http://schemas.microsoft.com/office/drawing/2014/main" id="{DB01D814-6E1C-E4CE-5573-18B944EE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3975748"/>
            <a:ext cx="4800600" cy="24747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B64670-C4F3-348F-1421-9F71ACBB5C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2" y="1285981"/>
            <a:ext cx="4097478" cy="53045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5425045-B951-FCC0-608B-9C3C8F02A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6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4056</TotalTime>
  <Words>1032</Words>
  <Application>Microsoft Office PowerPoint</Application>
  <PresentationFormat>Widescreen</PresentationFormat>
  <Paragraphs>173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Съхранение на данни</vt:lpstr>
      <vt:lpstr>Съхранение и управление (1)</vt:lpstr>
      <vt:lpstr>Съхранение и управление (2)</vt:lpstr>
      <vt:lpstr>Съхранение и управление (3)</vt:lpstr>
      <vt:lpstr>Бази данни и СУБД</vt:lpstr>
      <vt:lpstr>База данни</vt:lpstr>
      <vt:lpstr>Данни в истинския свят</vt:lpstr>
      <vt:lpstr>От съхранение на данни към бази данни</vt:lpstr>
      <vt:lpstr>Защо се нуждаем от бази данни?</vt:lpstr>
      <vt:lpstr>Какво е база данни?</vt:lpstr>
      <vt:lpstr>Индексиране (1)</vt:lpstr>
      <vt:lpstr>Индексиране (2)</vt:lpstr>
      <vt:lpstr>TPS срещу OLAP</vt:lpstr>
      <vt:lpstr>Информационни системи</vt:lpstr>
      <vt:lpstr>Нужда от информационни системи (1)</vt:lpstr>
      <vt:lpstr>Нужда от информационни системи (2)</vt:lpstr>
      <vt:lpstr>Нужда от информационни системи (3)</vt:lpstr>
      <vt:lpstr>Нужда от информационни системи (4)</vt:lpstr>
      <vt:lpstr>Нужда от информационни системи (5)</vt:lpstr>
      <vt:lpstr>Видове ИТ системи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Информационни системи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87</cp:revision>
  <dcterms:created xsi:type="dcterms:W3CDTF">2018-05-23T13:08:44Z</dcterms:created>
  <dcterms:modified xsi:type="dcterms:W3CDTF">2023-10-05T17:16:28Z</dcterms:modified>
  <cp:category>computer programming;programming;software development;software engineering</cp:category>
</cp:coreProperties>
</file>