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91" r:id="rId14"/>
    <p:sldId id="792" r:id="rId15"/>
    <p:sldId id="765" r:id="rId16"/>
    <p:sldId id="787" r:id="rId17"/>
    <p:sldId id="610" r:id="rId18"/>
    <p:sldId id="751" r:id="rId19"/>
    <p:sldId id="752" r:id="rId20"/>
    <p:sldId id="790" r:id="rId21"/>
    <p:sldId id="649" r:id="rId22"/>
    <p:sldId id="753" r:id="rId23"/>
    <p:sldId id="708" r:id="rId24"/>
    <p:sldId id="710" r:id="rId25"/>
    <p:sldId id="793" r:id="rId26"/>
    <p:sldId id="794" r:id="rId27"/>
    <p:sldId id="758" r:id="rId28"/>
    <p:sldId id="785" r:id="rId29"/>
    <p:sldId id="786" r:id="rId30"/>
    <p:sldId id="788" r:id="rId31"/>
    <p:sldId id="757" r:id="rId32"/>
    <p:sldId id="754" r:id="rId33"/>
    <p:sldId id="768" r:id="rId34"/>
    <p:sldId id="795" r:id="rId35"/>
    <p:sldId id="755" r:id="rId36"/>
    <p:sldId id="759" r:id="rId37"/>
    <p:sldId id="767" r:id="rId38"/>
    <p:sldId id="789" r:id="rId39"/>
    <p:sldId id="756" r:id="rId40"/>
    <p:sldId id="760" r:id="rId41"/>
    <p:sldId id="633" r:id="rId42"/>
    <p:sldId id="504" r:id="rId43"/>
    <p:sldId id="5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91"/>
            <p14:sldId id="792"/>
            <p14:sldId id="765"/>
            <p14:sldId id="787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  <p14:sldId id="790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08"/>
            <p14:sldId id="710"/>
            <p14:sldId id="793"/>
            <p14:sldId id="794"/>
            <p14:sldId id="758"/>
            <p14:sldId id="785"/>
            <p14:sldId id="786"/>
            <p14:sldId id="788"/>
            <p14:sldId id="757"/>
            <p14:sldId id="754"/>
            <p14:sldId id="768"/>
            <p14:sldId id="795"/>
            <p14:sldId id="755"/>
            <p14:sldId id="759"/>
            <p14:sldId id="767"/>
            <p14:sldId id="78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74" autoAdjust="0"/>
    <p:restoredTop sz="95033" autoAdjust="0"/>
  </p:normalViewPr>
  <p:slideViewPr>
    <p:cSldViewPr showGuides="1">
      <p:cViewPr varScale="1">
        <p:scale>
          <a:sx n="76" d="100"/>
          <a:sy n="76" d="100"/>
        </p:scale>
        <p:origin x="208" y="10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2366" y="4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30.09.25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6C74-2E37-15D4-7884-43CCB47A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69D7-9B30-4087-A628-04CA86C8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9AC31-F56A-B847-FAFA-132F0F33E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1B0B-BB16-3A66-6555-AA4CDE2E5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A4F-458F-47D7-6F5E-27652997A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4059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6C74-2E37-15D4-7884-43CCB47A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69D7-9B30-4087-A628-04CA86C8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9AC31-F56A-B847-FAFA-132F0F33E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1B0B-BB16-3A66-6555-AA4CDE2E5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A4F-458F-47D7-6F5E-27652997A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29084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6805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069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Many-to-One:</a:t>
            </a:r>
            <a:r>
              <a:rPr lang="bg-BG" dirty="0"/>
              <a:t> 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000" y="1913075"/>
            <a:ext cx="1141703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1000" y="1774834"/>
            <a:ext cx="1146203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Console.WriteLine($" -&gt;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E4CD8-DA52-BFFE-D728-45B300CA2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56A09-9D7B-0761-97EC-89AB28568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Имаме </a:t>
            </a:r>
            <a:r>
              <a:rPr lang="bg-BG" b="1" dirty="0"/>
              <a:t>две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 </a:t>
            </a:r>
            <a:r>
              <a:rPr lang="bg-BG" dirty="0"/>
              <a:t>връзка: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Countries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Towns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CountryId)</a:t>
            </a:r>
            <a:endParaRPr lang="en-US" dirty="0"/>
          </a:p>
          <a:p>
            <a:r>
              <a:rPr lang="bg-BG" dirty="0"/>
              <a:t>За тях имаме генерирани два </a:t>
            </a:r>
            <a:r>
              <a:rPr lang="en-US" b="1" dirty="0"/>
              <a:t>C# </a:t>
            </a:r>
            <a:r>
              <a:rPr lang="bg-BG" b="1" dirty="0"/>
              <a:t>класа </a:t>
            </a:r>
            <a:r>
              <a:rPr lang="bg-BG" dirty="0"/>
              <a:t>в </a:t>
            </a:r>
            <a:r>
              <a:rPr lang="bg-BG" b="1" dirty="0"/>
              <a:t>приложението</a:t>
            </a:r>
            <a:r>
              <a:rPr lang="bg-BG" dirty="0"/>
              <a:t>: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Country</a:t>
            </a:r>
            <a:r>
              <a:rPr lang="en-US" b="1" dirty="0">
                <a:solidFill>
                  <a:schemeClr val="bg1"/>
                </a:solidFill>
              </a:rPr>
              <a:t>.cs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Towns[]</a:t>
            </a:r>
            <a:r>
              <a:rPr lang="en-US" dirty="0"/>
              <a:t>)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Town.cs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Country</a:t>
            </a:r>
            <a:r>
              <a:rPr lang="en-US" dirty="0"/>
              <a:t>)</a:t>
            </a:r>
          </a:p>
          <a:p>
            <a:r>
              <a:rPr lang="bg-BG" dirty="0"/>
              <a:t>Имаме две </a:t>
            </a:r>
            <a:r>
              <a:rPr lang="en-US" b="1" noProof="1">
                <a:latin typeface="Consolas" panose="020B0609020204030204" pitchFamily="49" charset="0"/>
              </a:rPr>
              <a:t>DataGridView</a:t>
            </a:r>
            <a:r>
              <a:rPr lang="en-US" dirty="0"/>
              <a:t> </a:t>
            </a:r>
            <a:r>
              <a:rPr lang="bg-BG" dirty="0"/>
              <a:t>контроли</a:t>
            </a:r>
            <a:r>
              <a:rPr lang="en-US" dirty="0"/>
              <a:t>: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dataGridViewTowns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8C3926-C10C-7920-AA7F-150C6F9C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98852-3618-6B61-81BD-56CF5C5D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2594E-4D84-4677-B5DB-3B81F0EC9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DB48-C85E-2065-7431-73BCF5EA4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sz="3000" dirty="0"/>
              <a:t>Имаме генериран </a:t>
            </a:r>
            <a:r>
              <a:rPr lang="en-US" sz="3000" b="1" dirty="0"/>
              <a:t>Binding Source </a:t>
            </a:r>
            <a:r>
              <a:rPr lang="bg-BG" sz="3000" dirty="0"/>
              <a:t>за двете </a:t>
            </a:r>
            <a:r>
              <a:rPr lang="en-US" sz="3000" b="1" noProof="1">
                <a:latin typeface="Consolas" panose="020B0609020204030204" pitchFamily="49" charset="0"/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контроли:</a:t>
            </a:r>
            <a:endParaRPr lang="en-US" sz="3000" dirty="0"/>
          </a:p>
          <a:p>
            <a:pPr lvl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endParaRPr lang="en-US" sz="28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57C9C-D3E7-CF29-2297-609D37D9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488B3-6321-CE84-2040-2D1710E7F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9050" y="2405405"/>
            <a:ext cx="7247687" cy="39941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02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75" y="1346466"/>
            <a:ext cx="1155672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20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var selectedCountry =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if (selectedCountry == null)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return;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D2BCB-FD6D-8357-03D3-8F9127F4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19" y="351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75" y="1244801"/>
            <a:ext cx="11556725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	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var towns = dbContext.Towns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(t =&gt; 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.ToList();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	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if (towns.Count &gt; 0)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929" y="225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6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034000"/>
            <a:ext cx="1146203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3400" dirty="0"/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във</a:t>
            </a:r>
            <a:r>
              <a:rPr lang="bg-BG" sz="3400" b="1" dirty="0"/>
              <a:t> възходящ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0" y="2773678"/>
            <a:ext cx="115650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725B-95B4-F245-E4FE-602A2E3D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2CEE9-7CF7-2CFE-F7E0-20ADEDAA9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2B31-95CF-3CCE-C8A8-B37BD4CE4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</a:t>
            </a:r>
            <a:r>
              <a:rPr lang="bg-BG" sz="3400" b="1" dirty="0"/>
              <a:t> низходящ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0957E4-772E-DFD5-BF08-AC8511AC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(2)</a:t>
            </a:r>
            <a:endParaRPr lang="en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4138D-1132-29D5-0B7A-5908549D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65" y="2799000"/>
            <a:ext cx="11160071" cy="3203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2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7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50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b="1" dirty="0"/>
              <a:t>DataGridView</a:t>
            </a:r>
            <a:endParaRPr lang="bg-BG" b="1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b="1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b="1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b="1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Кликаме върху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8004" y="1215053"/>
            <a:ext cx="3848022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да създадем </a:t>
            </a:r>
            <a:r>
              <a:rPr lang="bg-BG" sz="3000" b="1" dirty="0">
                <a:solidFill>
                  <a:schemeClr val="bg1"/>
                </a:solidFill>
              </a:rPr>
              <a:t>нова</a:t>
            </a:r>
            <a:r>
              <a:rPr lang="bg-BG" sz="3000" dirty="0"/>
              <a:t> база данни</a:t>
            </a:r>
          </a:p>
          <a:p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Server Explorer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→ </a:t>
            </a:r>
            <a:r>
              <a:rPr lang="en-US" sz="3000" b="1" dirty="0">
                <a:solidFill>
                  <a:schemeClr val="bg1"/>
                </a:solidFill>
              </a:rPr>
              <a:t>CountriesDb</a:t>
            </a:r>
            <a:r>
              <a:rPr lang="en-US" sz="3000" dirty="0"/>
              <a:t> →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New Query</a:t>
            </a:r>
            <a:r>
              <a:rPr lang="en-US" sz="3000" b="1" dirty="0"/>
              <a:t>]</a:t>
            </a:r>
          </a:p>
          <a:p>
            <a:r>
              <a:rPr lang="bg-BG" sz="3000" dirty="0"/>
              <a:t>Изпълняваме дадения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651000" y="2976721"/>
            <a:ext cx="7624273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DATABASE CountriesDb;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USE CountriesDb;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Countries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CountryId INT PRIMARY KEY IDENTITY(1,1),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CountryName NVARCHAR(100) NOT NULL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Towns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TownId INT PRIMARY KEY IDENTITY(1,1),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TownName NVARCHAR(100) NOT NULL,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CountryId INT,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FOREIGN KEY (CountryId) REFERENCES Countries(CountryId)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2847" y="2061857"/>
            <a:ext cx="3548751" cy="37973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B8C5-40BC-10C0-BE09-BC043D3D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D4AD4F-4BF3-FAA1-75CB-99D88A69A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9AF08-6AA0-9526-2999-E3CFC184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D3A8EB-3890-E669-7679-C564DD7FB8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</a:t>
            </a:r>
            <a:r>
              <a:rPr lang="en-US" sz="3200" dirty="0"/>
              <a:t> (</a:t>
            </a:r>
            <a:r>
              <a:rPr lang="en-US" sz="3200" b="1" dirty="0"/>
              <a:t>scaffold</a:t>
            </a:r>
            <a:r>
              <a:rPr lang="bg-BG" sz="3200" dirty="0"/>
              <a:t>):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E9C1FE1-E94D-3A01-A97B-B21461A89660}"/>
              </a:ext>
            </a:extLst>
          </p:cNvPr>
          <p:cNvSpPr txBox="1">
            <a:spLocks/>
          </p:cNvSpPr>
          <p:nvPr/>
        </p:nvSpPr>
        <p:spPr>
          <a:xfrm>
            <a:off x="516000" y="1977619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E50FFEE-47E5-4420-90D1-6A348B762938}"/>
              </a:ext>
            </a:extLst>
          </p:cNvPr>
          <p:cNvSpPr txBox="1">
            <a:spLocks/>
          </p:cNvSpPr>
          <p:nvPr/>
        </p:nvSpPr>
        <p:spPr>
          <a:xfrm>
            <a:off x="516000" y="2607455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49EFF86-643C-DFB5-BB47-246F91C84400}"/>
              </a:ext>
            </a:extLst>
          </p:cNvPr>
          <p:cNvSpPr txBox="1">
            <a:spLocks/>
          </p:cNvSpPr>
          <p:nvPr/>
        </p:nvSpPr>
        <p:spPr>
          <a:xfrm>
            <a:off x="516831" y="3974340"/>
            <a:ext cx="111775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"Server=(localdb)\MSSQLLocalDB;Database=CountriesDb;Integrated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42467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B8C5-40BC-10C0-BE09-BC043D3D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D4AD4F-4BF3-FAA1-75CB-99D88A69A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F2765-D141-788F-5858-D862AE188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755598" cy="55611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</a:t>
            </a:r>
            <a:r>
              <a:rPr lang="en-US" sz="2800" dirty="0"/>
              <a:t> </a:t>
            </a:r>
            <a:r>
              <a:rPr lang="bg-BG" sz="2800" dirty="0"/>
              <a:t>двете </a:t>
            </a:r>
            <a:r>
              <a:rPr lang="en-US" sz="2800" b="1" noProof="1"/>
              <a:t>DataGridView</a:t>
            </a:r>
            <a:r>
              <a:rPr lang="bg-BG" sz="2800" dirty="0"/>
              <a:t> контроли</a:t>
            </a:r>
            <a:endParaRPr lang="en-US" sz="2800" b="1" dirty="0"/>
          </a:p>
          <a:p>
            <a:pPr lvl="1">
              <a:lnSpc>
                <a:spcPct val="110000"/>
              </a:lnSpc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endParaRPr lang="en-GB" sz="26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GB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BindingSource</a:t>
            </a:r>
            <a:endParaRPr lang="en-GB" sz="28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9AF08-6AA0-9526-2999-E3CFC184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4784E-3CB7-2E07-1228-7CBCD82D3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294001"/>
            <a:ext cx="4005000" cy="309329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3F2C-2866-2C2F-5EEC-887269E18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58" y="3294001"/>
            <a:ext cx="4004999" cy="30932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5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en-US" sz="3200" b="1" noProof="1">
                <a:latin typeface="Calibri" panose="020F0502020204030204" pitchFamily="34" charset="0"/>
                <a:cs typeface="Calibri" panose="020F0502020204030204" pitchFamily="34" charset="0"/>
              </a:rPr>
              <a:t>DataGridView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контролата</a:t>
            </a:r>
          </a:p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колоните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Държава</a:t>
            </a:r>
            <a:endParaRPr lang="en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при събитието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800" dirty="0"/>
          </a:p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Задаваме </a:t>
            </a:r>
            <a:r>
              <a:rPr lang="bg-BG" sz="3400" b="1" dirty="0"/>
              <a:t>данните</a:t>
            </a:r>
            <a:r>
              <a:rPr lang="bg-BG" sz="3400" dirty="0"/>
              <a:t> към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контролите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522485" y="2496847"/>
            <a:ext cx="1114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0E41-00DC-2C97-2BFA-622EB8FB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33FCE-0F91-49AC-37B1-2EEDBA3D5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91F2-9C9A-B21D-5340-746EB5657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3400" dirty="0"/>
              <a:t>Зареждаме </a:t>
            </a:r>
            <a:r>
              <a:rPr lang="bg-BG" sz="3400" b="1" dirty="0"/>
              <a:t>данните</a:t>
            </a:r>
            <a:r>
              <a:rPr lang="bg-BG" sz="3400" dirty="0"/>
              <a:t> при </a:t>
            </a:r>
            <a:r>
              <a:rPr lang="bg-BG" sz="3400" b="1" dirty="0">
                <a:solidFill>
                  <a:schemeClr val="bg1"/>
                </a:solidFill>
              </a:rPr>
              <a:t>зареждане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формата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4E1EA8-0E54-808C-3408-E3F9744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E3362-C064-038F-D4A9-C0FB18BC1324}"/>
              </a:ext>
            </a:extLst>
          </p:cNvPr>
          <p:cNvSpPr txBox="1">
            <a:spLocks/>
          </p:cNvSpPr>
          <p:nvPr/>
        </p:nvSpPr>
        <p:spPr>
          <a:xfrm>
            <a:off x="522485" y="202151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2461"/>
            <a:ext cx="11125200" cy="4034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var selectedCountry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latin typeface="Consolas" panose="020B0609020204030204" pitchFamily="49" charset="0"/>
              </a:rPr>
              <a:t>if (selectedCountry == null)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return;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dirty="0">
                <a:latin typeface="Consolas" panose="020B0609020204030204" pitchFamily="49" charset="0"/>
              </a:rPr>
              <a:t>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(t =&gt; 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).ToList();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        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}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</a:t>
            </a:r>
            <a:r>
              <a:rPr lang="en-US" sz="2800" b="1" dirty="0"/>
              <a:t>textBoxFilter</a:t>
            </a:r>
            <a:endParaRPr lang="bg-BG" sz="2800" dirty="0"/>
          </a:p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живо търсене </a:t>
            </a:r>
            <a:r>
              <a:rPr lang="bg-BG" sz="2800" dirty="0"/>
              <a:t>по </a:t>
            </a:r>
            <a:r>
              <a:rPr lang="bg-BG" sz="2800" b="1" dirty="0"/>
              <a:t>име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6" y="2574000"/>
            <a:ext cx="11656512" cy="3726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15" y="1751806"/>
            <a:ext cx="3640777" cy="1462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3" y="1539000"/>
            <a:ext cx="1139559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</a:t>
            </a:r>
            <a:b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4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0C2D1-F4DE-6981-655B-8551B59CCD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334B9-14F9-C895-F1D9-459B652753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4000" b="1" dirty="0"/>
              <a:t>Опции</a:t>
            </a:r>
            <a:r>
              <a:rPr lang="bg-BG" sz="4000" dirty="0"/>
              <a:t> за </a:t>
            </a:r>
            <a:r>
              <a:rPr lang="bg-BG" sz="4000" b="1" dirty="0">
                <a:solidFill>
                  <a:schemeClr val="bg1"/>
                </a:solidFill>
              </a:rPr>
              <a:t>сортиране</a:t>
            </a:r>
            <a:r>
              <a:rPr lang="en-US" sz="4000" dirty="0"/>
              <a:t>:</a:t>
            </a:r>
          </a:p>
          <a:p>
            <a:pPr lvl="1"/>
            <a:r>
              <a:rPr lang="bg-BG" sz="3600" dirty="0"/>
              <a:t>Име </a:t>
            </a:r>
            <a:r>
              <a:rPr lang="en-US" sz="3600" dirty="0"/>
              <a:t>(</a:t>
            </a:r>
            <a:r>
              <a:rPr lang="bg-BG" sz="3600" dirty="0"/>
              <a:t>възходящо</a:t>
            </a:r>
            <a:r>
              <a:rPr lang="en-US" sz="3600" dirty="0"/>
              <a:t>)</a:t>
            </a:r>
          </a:p>
          <a:p>
            <a:pPr lvl="1"/>
            <a:r>
              <a:rPr lang="bg-BG" sz="3600" dirty="0"/>
              <a:t>Име </a:t>
            </a:r>
            <a:r>
              <a:rPr lang="en-US" sz="3600" dirty="0"/>
              <a:t>(</a:t>
            </a:r>
            <a:r>
              <a:rPr lang="bg-BG" sz="3600" dirty="0"/>
              <a:t>низходящо</a:t>
            </a:r>
            <a:r>
              <a:rPr lang="en-US" sz="3600" dirty="0"/>
              <a:t>)</a:t>
            </a:r>
            <a:endParaRPr lang="bg-BG" sz="3600" dirty="0"/>
          </a:p>
          <a:p>
            <a:pPr lvl="1"/>
            <a:r>
              <a:rPr lang="en-US" sz="3600" dirty="0"/>
              <a:t>Id (</a:t>
            </a:r>
            <a:r>
              <a:rPr lang="bg-BG" sz="3600" dirty="0"/>
              <a:t>възходящо</a:t>
            </a:r>
            <a:r>
              <a:rPr lang="en-US" sz="3600" dirty="0"/>
              <a:t>)</a:t>
            </a:r>
          </a:p>
          <a:p>
            <a:pPr lvl="1"/>
            <a:r>
              <a:rPr lang="en-US" sz="3600" dirty="0"/>
              <a:t>Id (</a:t>
            </a:r>
            <a:r>
              <a:rPr lang="bg-BG" sz="3600" dirty="0"/>
              <a:t>низходящо</a:t>
            </a:r>
            <a:r>
              <a:rPr lang="en-US" sz="3600" dirty="0"/>
              <a:t>)</a:t>
            </a:r>
            <a:endParaRPr lang="en-BG" sz="36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0CC506-B22E-22C6-318A-EEF26E18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5CA65-4F4D-EDB8-A2A2-1AE3835AB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04000"/>
            <a:ext cx="5472398" cy="37462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477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/>
              <a:t>Добавяме </a:t>
            </a:r>
            <a:r>
              <a:rPr lang="bg-BG" sz="2400" b="1"/>
              <a:t>опциите</a:t>
            </a:r>
            <a:r>
              <a:rPr lang="bg-BG" sz="2400"/>
              <a:t> </a:t>
            </a:r>
            <a:r>
              <a:rPr lang="bg-BG" sz="2400" dirty="0"/>
              <a:t>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282220"/>
            <a:ext cx="11562624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8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197910"/>
            <a:ext cx="11557314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8" y="1179000"/>
            <a:ext cx="1154728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.SelectedItem.ToString();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Метод за </a:t>
            </a:r>
            <a:r>
              <a:rPr lang="bg-BG" sz="3400" b="1" dirty="0"/>
              <a:t>визуализиране</a:t>
            </a:r>
            <a:r>
              <a:rPr lang="bg-BG" sz="3400" dirty="0"/>
              <a:t> на </a:t>
            </a:r>
            <a:r>
              <a:rPr lang="bg-BG" sz="3400" b="1" dirty="0"/>
              <a:t>взаимоотношения</a:t>
            </a:r>
            <a:r>
              <a:rPr lang="bg-BG" sz="3400" dirty="0"/>
              <a:t> от тип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едно към много</a:t>
            </a:r>
            <a:r>
              <a:rPr lang="en-US" sz="3400" dirty="0"/>
              <a:t>"</a:t>
            </a:r>
            <a:r>
              <a:rPr lang="bg-BG" sz="3400" dirty="0"/>
              <a:t> </a:t>
            </a:r>
            <a:r>
              <a:rPr lang="en-US" sz="3400" b="1" dirty="0"/>
              <a:t>(one-to-many)</a:t>
            </a:r>
            <a:endParaRPr lang="bg-BG" sz="3400" b="1" dirty="0"/>
          </a:p>
          <a:p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400" b="1" dirty="0"/>
              <a:t>Detail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свързани</a:t>
            </a:r>
            <a:r>
              <a:rPr lang="bg-BG" sz="3400" dirty="0"/>
              <a:t> с </a:t>
            </a:r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данни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3400" b="1" dirty="0"/>
              <a:t> </a:t>
            </a:r>
            <a:r>
              <a:rPr lang="bg-BG" sz="3400" dirty="0"/>
              <a:t>навигацията</a:t>
            </a:r>
            <a:r>
              <a:rPr lang="en-US" sz="3400" dirty="0"/>
              <a:t> </a:t>
            </a:r>
            <a:r>
              <a:rPr lang="bg-BG" sz="3400" dirty="0"/>
              <a:t>отразява </a:t>
            </a:r>
            <a:r>
              <a:rPr lang="bg-BG" sz="3400" b="1" dirty="0"/>
              <a:t>отношенията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2"/>
                </a:solidFill>
              </a:rPr>
              <a:t>Филтриране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2"/>
                </a:solidFill>
              </a:rPr>
              <a:t>сортиране</a:t>
            </a:r>
            <a:r>
              <a:rPr lang="bg-BG" sz="3400" dirty="0">
                <a:solidFill>
                  <a:schemeClr val="bg2"/>
                </a:solidFill>
              </a:rPr>
              <a:t> на таблица</a:t>
            </a:r>
            <a:endParaRPr lang="en-US" sz="34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</a:t>
            </a:r>
            <a:r>
              <a:rPr lang="en-US" sz="3200" b="1" dirty="0">
                <a:solidFill>
                  <a:schemeClr val="bg2"/>
                </a:solidFill>
              </a:rPr>
              <a:t>LINQ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1" y="1196125"/>
            <a:ext cx="6285649" cy="5528766"/>
          </a:xfrm>
        </p:spPr>
        <p:txBody>
          <a:bodyPr/>
          <a:lstStyle/>
          <a:p>
            <a:r>
              <a:rPr lang="bg-BG" sz="3400" b="1" dirty="0"/>
              <a:t>Най-разпространената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между </a:t>
            </a:r>
            <a:r>
              <a:rPr lang="bg-BG" sz="3400" b="1" dirty="0">
                <a:solidFill>
                  <a:schemeClr val="bg1"/>
                </a:solidFill>
              </a:rPr>
              <a:t>таблици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Имплементира се с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bg-BG" sz="3400" dirty="0"/>
              <a:t> в </a:t>
            </a:r>
            <a:r>
              <a:rPr lang="bg-BG" sz="3400" b="1" dirty="0"/>
              <a:t>родителския</a:t>
            </a:r>
            <a:r>
              <a:rPr lang="bg-BG" sz="3400" dirty="0"/>
              <a:t> </a:t>
            </a:r>
            <a:r>
              <a:rPr lang="bg-BG" sz="3400" b="1" dirty="0"/>
              <a:t>модел</a:t>
            </a:r>
            <a:endParaRPr lang="en-US" sz="34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63155</TotalTime>
  <Words>2344</Words>
  <Application>Microsoft Macintosh PowerPoint</Application>
  <PresentationFormat>Widescreen</PresentationFormat>
  <Paragraphs>406</Paragraphs>
  <Slides>43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</vt:lpstr>
      <vt:lpstr>Many-to-One: Имплементация</vt:lpstr>
      <vt:lpstr>Четене на master-detail таблици</vt:lpstr>
      <vt:lpstr>Master-Detail таблици в Windows Forms</vt:lpstr>
      <vt:lpstr>Master-Detail таблици в Windows Forms</vt:lpstr>
      <vt:lpstr>Master-Detail таблици в Windows Forms</vt:lpstr>
      <vt:lpstr>Навигация между свързани таблици – Пример (1)</vt:lpstr>
      <vt:lpstr>Навигация между свързани таблици – Пример (2)</vt:lpstr>
      <vt:lpstr>Филтриране и сортиране на таблица</vt:lpstr>
      <vt:lpstr>Филтриране на таблица</vt:lpstr>
      <vt:lpstr>Сортиране на таблица (1)</vt:lpstr>
      <vt:lpstr>Сортиране на таблица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Свързване с база данни EF Core (1)</vt:lpstr>
      <vt:lpstr>Свързване с база данни EF Core (2)</vt:lpstr>
      <vt:lpstr>Свързване с база данни EF Core</vt:lpstr>
      <vt:lpstr>Зареждане на данни от БД (1)</vt:lpstr>
      <vt:lpstr>Зареждане на данни от БД (2)</vt:lpstr>
      <vt:lpstr>Зареждане на данни от БД (3)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Сортиране на държави (3)</vt:lpstr>
      <vt:lpstr>Обединяване на сортиране и филтриране (1)</vt:lpstr>
      <vt:lpstr>Обединяване на сортиране и филтриране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440</cp:revision>
  <dcterms:created xsi:type="dcterms:W3CDTF">2018-05-23T13:08:44Z</dcterms:created>
  <dcterms:modified xsi:type="dcterms:W3CDTF">2025-09-30T08:13:26Z</dcterms:modified>
  <cp:category/>
</cp:coreProperties>
</file>