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8"/>
  </p:notesMasterIdLst>
  <p:handoutMasterIdLst>
    <p:handoutMasterId r:id="rId4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1" r:id="rId21"/>
    <p:sldId id="503" r:id="rId22"/>
    <p:sldId id="502" r:id="rId23"/>
    <p:sldId id="500" r:id="rId24"/>
    <p:sldId id="506" r:id="rId25"/>
    <p:sldId id="507" r:id="rId26"/>
    <p:sldId id="508" r:id="rId27"/>
    <p:sldId id="509" r:id="rId28"/>
    <p:sldId id="513" r:id="rId29"/>
    <p:sldId id="510" r:id="rId30"/>
    <p:sldId id="511" r:id="rId31"/>
    <p:sldId id="512" r:id="rId32"/>
    <p:sldId id="308" r:id="rId33"/>
    <p:sldId id="309" r:id="rId34"/>
    <p:sldId id="310" r:id="rId35"/>
    <p:sldId id="311" r:id="rId36"/>
    <p:sldId id="312" r:id="rId37"/>
    <p:sldId id="494" r:id="rId38"/>
    <p:sldId id="313" r:id="rId39"/>
    <p:sldId id="314" r:id="rId40"/>
    <p:sldId id="315" r:id="rId41"/>
    <p:sldId id="316" r:id="rId42"/>
    <p:sldId id="317" r:id="rId43"/>
    <p:sldId id="318" r:id="rId44"/>
    <p:sldId id="319" r:id="rId45"/>
    <p:sldId id="401" r:id="rId46"/>
    <p:sldId id="493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  <p14:sldId id="500"/>
            <p14:sldId id="506"/>
            <p14:sldId id="507"/>
            <p14:sldId id="508"/>
            <p14:sldId id="509"/>
            <p14:sldId id="513"/>
            <p14:sldId id="510"/>
            <p14:sldId id="511"/>
            <p14:sldId id="51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9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24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20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4314D-9142-443D-9050-C21ABEC42780}" type="slidenum">
              <a:rPr lang="en-US"/>
              <a:pPr/>
              <a:t>23</a:t>
            </a:fld>
            <a:r>
              <a:rPr lang="en-US" dirty="0"/>
              <a:t>##</a:t>
            </a:r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322EA-14FD-4994-B2B8-2677C55501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1260338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524B3F-307C-46D2-B2A1-9A0C3BF3E426}" type="slidenum">
              <a:rPr lang="en-US"/>
              <a:pPr/>
              <a:t>24</a:t>
            </a:fld>
            <a:r>
              <a:rPr lang="en-US" dirty="0"/>
              <a:t>##</a:t>
            </a:r>
          </a:p>
        </p:txBody>
      </p:sp>
      <p:sp>
        <p:nvSpPr>
          <p:cNvPr id="638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EE41C-9061-48AF-8BF9-7304AEF243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3491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25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534FE-DE6B-4A02-8911-94E964C555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13075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4#5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851592"/>
            <a:ext cx="10124784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22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Хвърляне на изключение </a:t>
            </a:r>
            <a:r>
              <a:rPr lang="bg-BG" sz="3000" dirty="0"/>
              <a:t>със съобщение за грешка</a:t>
            </a:r>
            <a:r>
              <a:rPr lang="en-US" sz="3000" dirty="0"/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bg-BG" sz="3000" dirty="0"/>
          </a:p>
          <a:p>
            <a:pPr>
              <a:lnSpc>
                <a:spcPct val="100000"/>
              </a:lnSpc>
              <a:spcBef>
                <a:spcPts val="2500"/>
              </a:spcBef>
              <a:spcAft>
                <a:spcPts val="200"/>
              </a:spcAft>
            </a:pPr>
            <a:r>
              <a:rPr lang="bg-BG" sz="3000" dirty="0"/>
              <a:t>Изключенията приемат </a:t>
            </a:r>
            <a:r>
              <a:rPr lang="bg-BG" sz="3000" b="1" dirty="0">
                <a:solidFill>
                  <a:schemeClr val="bg1"/>
                </a:solidFill>
              </a:rPr>
              <a:t>съобщение</a:t>
            </a:r>
            <a:r>
              <a:rPr lang="en-US" sz="3000" dirty="0"/>
              <a:t> + </a:t>
            </a:r>
            <a:r>
              <a:rPr lang="bg-BG" sz="3000" b="1" dirty="0">
                <a:solidFill>
                  <a:schemeClr val="bg1"/>
                </a:solidFill>
              </a:rPr>
              <a:t>друго изключение </a:t>
            </a:r>
            <a:r>
              <a:rPr lang="en-US" sz="3000" dirty="0"/>
              <a:t>(</a:t>
            </a:r>
            <a:r>
              <a:rPr lang="bg-BG" sz="3000" dirty="0"/>
              <a:t>причина</a:t>
            </a:r>
            <a:r>
              <a:rPr lang="en-US" sz="3000" dirty="0"/>
              <a:t>):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dirty="0"/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000" dirty="0"/>
              <a:t>Това се нарича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верига</a:t>
            </a:r>
            <a:r>
              <a:rPr lang="en-US" sz="3000" dirty="0"/>
              <a:t>" </a:t>
            </a:r>
            <a:r>
              <a:rPr lang="bg-BG" sz="3000" dirty="0"/>
              <a:t>от изключения</a:t>
            </a:r>
          </a:p>
        </p:txBody>
      </p:sp>
      <p:sp>
        <p:nvSpPr>
          <p:cNvPr id="564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Верига от изключения</a:t>
            </a:r>
          </a:p>
        </p:txBody>
      </p:sp>
      <p:sp>
        <p:nvSpPr>
          <p:cNvPr id="564228" name="Rectangle 4"/>
          <p:cNvSpPr>
            <a:spLocks noChangeArrowheads="1"/>
          </p:cNvSpPr>
          <p:nvPr/>
        </p:nvSpPr>
        <p:spPr bwMode="auto">
          <a:xfrm>
            <a:off x="695400" y="1810945"/>
            <a:ext cx="10512862" cy="6052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ArgumentException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("Invalid amount!");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3249000"/>
            <a:ext cx="10512862" cy="25414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(SqlException sqlEx)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new InvalidOperationException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("Cannot save invoice.", sqlEx);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657388F-71C8-4E5C-92D9-EFC4092C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7985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95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538" y="1144241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Изключенията могат да бъдат хвърляни повторно</a:t>
            </a:r>
            <a:r>
              <a:rPr lang="en-US" sz="3600" dirty="0"/>
              <a:t>:</a:t>
            </a:r>
          </a:p>
        </p:txBody>
      </p:sp>
      <p:sp>
        <p:nvSpPr>
          <p:cNvPr id="637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Повторно хвърляне на</a:t>
            </a:r>
            <a:r>
              <a:rPr lang="en-US" dirty="0"/>
              <a:t> </a:t>
            </a:r>
            <a:r>
              <a:rPr lang="bg-BG" dirty="0"/>
              <a:t>изключения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95400" y="1894899"/>
            <a:ext cx="8293058" cy="29287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try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Int32.Parse(str);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 fe)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Console.WriteLine("Parse failed!");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 fe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5980" y="5108461"/>
            <a:ext cx="8293059" cy="13797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catch (FormatException) 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6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US" sz="2396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6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Re-throws the last caught 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396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E3D46F5-4699-4449-802B-825CCD15B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4223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</a:t>
            </a:r>
            <a:r>
              <a:rPr lang="en-US" sz="3799" dirty="0"/>
              <a:t>– </a:t>
            </a:r>
            <a:r>
              <a:rPr lang="bg-BG" sz="3799" dirty="0"/>
              <a:t>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catch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141187D-8CCC-4422-898B-053BA3C73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47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Собствените изключения наследяват </a:t>
            </a:r>
            <a:r>
              <a:rPr lang="en-US" dirty="0"/>
              <a:t>exception </a:t>
            </a:r>
            <a:r>
              <a:rPr lang="bg-BG" dirty="0"/>
              <a:t>класа</a:t>
            </a:r>
            <a:r>
              <a:rPr lang="en-US" dirty="0"/>
              <a:t>(e. g.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System.Exception</a:t>
            </a:r>
            <a:r>
              <a:rPr lang="en-US" dirty="0"/>
              <a:t>)</a:t>
            </a:r>
            <a:endParaRPr lang="bg-BG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lnSpc>
                <a:spcPct val="150000"/>
              </a:lnSpc>
              <a:spcBef>
                <a:spcPts val="2399"/>
              </a:spcBef>
            </a:pPr>
            <a:r>
              <a:rPr lang="bg-BG" dirty="0"/>
              <a:t>Хвърлят се както всички останали изключения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собствени изключения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29696" y="2484247"/>
            <a:ext cx="10584944" cy="22987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class PrinterException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Exception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public PrinterException(string msg)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: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base(msg)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29699" y="5633427"/>
            <a:ext cx="10584943" cy="63798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105000"/>
              </a:lnSpc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throw new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PrinterException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("Printer is out of paper!");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1A7B791-5D5D-4347-B60A-49F3D8F9C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03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Прочете</a:t>
            </a:r>
            <a:r>
              <a:rPr lang="en-US" sz="3400" dirty="0"/>
              <a:t> </a:t>
            </a:r>
            <a:r>
              <a:rPr lang="bg-BG" sz="3400" dirty="0"/>
              <a:t>всички редове от </a:t>
            </a:r>
            <a:r>
              <a:rPr lang="bg-BG" sz="3400" b="1" dirty="0">
                <a:solidFill>
                  <a:schemeClr val="bg1"/>
                </a:solidFill>
              </a:rPr>
              <a:t>файл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сумирайте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числата</a:t>
            </a:r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MyFileReader</a:t>
            </a:r>
            <a:r>
              <a:rPr lang="en-US" sz="3400" dirty="0"/>
              <a:t> </a:t>
            </a:r>
          </a:p>
          <a:p>
            <a:r>
              <a:rPr lang="bg-BG" sz="3400" dirty="0"/>
              <a:t>Ако </a:t>
            </a:r>
            <a:r>
              <a:rPr lang="bg-BG" sz="3400" b="1" dirty="0">
                <a:solidFill>
                  <a:schemeClr val="bg1"/>
                </a:solidFill>
              </a:rPr>
              <a:t>пътят към файла</a:t>
            </a:r>
            <a:r>
              <a:rPr lang="en-US" sz="3400" dirty="0"/>
              <a:t> </a:t>
            </a:r>
            <a:r>
              <a:rPr lang="bg-BG" sz="3400" dirty="0"/>
              <a:t>е</a:t>
            </a:r>
            <a:r>
              <a:rPr lang="en-US" sz="3400" dirty="0"/>
              <a:t> null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bg-BG" sz="3400" dirty="0"/>
              <a:t>празен, хвърлете изключение </a:t>
            </a:r>
            <a:r>
              <a:rPr lang="en-US" sz="3400" dirty="0"/>
              <a:t> </a:t>
            </a:r>
            <a:r>
              <a:rPr lang="bg-BG" sz="3400" dirty="0"/>
              <a:t>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 new ArgumentException</a:t>
            </a:r>
            <a:r>
              <a:rPr lang="bg-BG" sz="3400" dirty="0"/>
              <a:t>) със съобщение</a:t>
            </a:r>
            <a:r>
              <a:rPr lang="en-US" sz="3400" dirty="0">
                <a:latin typeface="Consolas" panose="020B0609020204030204" pitchFamily="49" charset="0"/>
              </a:rPr>
              <a:t>"Invalid Path or File Name."</a:t>
            </a:r>
            <a:r>
              <a:rPr lang="en-US" sz="3400" dirty="0"/>
              <a:t> </a:t>
            </a:r>
            <a:endParaRPr lang="bg-BG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9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500"/>
              </a:spcBef>
            </a:pPr>
            <a:r>
              <a:rPr lang="bg-BG" sz="3400" dirty="0"/>
              <a:t>Ако някоя стойност във файла </a:t>
            </a:r>
            <a:r>
              <a:rPr lang="bg-BG" sz="3400" b="1" dirty="0">
                <a:solidFill>
                  <a:schemeClr val="bg1"/>
                </a:solidFill>
              </a:rPr>
              <a:t>не може да се конвертира,</a:t>
            </a:r>
            <a:r>
              <a:rPr lang="en-US" sz="3400" dirty="0"/>
              <a:t> </a:t>
            </a:r>
            <a:r>
              <a:rPr lang="bg-BG" sz="3400" dirty="0"/>
              <a:t>хвърлете изключение (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throw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new</a:t>
            </a:r>
            <a:r>
              <a:rPr lang="en-US" sz="3400" b="1" noProof="1">
                <a:latin typeface="Consolas" panose="020B0609020204030204" pitchFamily="49" charset="0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ArgumentException</a:t>
            </a:r>
            <a:r>
              <a:rPr lang="bg-BG" sz="3400" dirty="0"/>
              <a:t>)</a:t>
            </a:r>
            <a:r>
              <a:rPr lang="en-US" sz="3400" dirty="0"/>
              <a:t> </a:t>
            </a:r>
            <a:r>
              <a:rPr lang="bg-BG" sz="3400" dirty="0"/>
              <a:t>със съобщение </a:t>
            </a:r>
            <a:r>
              <a:rPr lang="en-US" sz="3400" dirty="0">
                <a:latin typeface="Consolas" panose="020B0609020204030204" pitchFamily="49" charset="0"/>
              </a:rPr>
              <a:t>"Error: On the line {line number} of the file the value was not in the correct format." </a:t>
            </a:r>
          </a:p>
          <a:p>
            <a:r>
              <a:rPr lang="bg-BG" sz="3400" dirty="0"/>
              <a:t>Ако всичко е </a:t>
            </a:r>
            <a:r>
              <a:rPr lang="bg-BG" sz="3400" b="1" dirty="0">
                <a:solidFill>
                  <a:schemeClr val="bg1"/>
                </a:solidFill>
              </a:rPr>
              <a:t>успешно</a:t>
            </a:r>
            <a:r>
              <a:rPr lang="en-US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отпечатайте</a:t>
            </a:r>
            <a:r>
              <a:rPr lang="en-US" sz="3400" dirty="0"/>
              <a:t>: </a:t>
            </a:r>
            <a:r>
              <a:rPr lang="en-US" sz="3400" dirty="0">
                <a:latin typeface="Consolas" panose="020B0609020204030204" pitchFamily="49" charset="0"/>
              </a:rPr>
              <a:t>"The sum of all correct numbers is: {numbers sum}"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Задача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5FD7408-E9AD-4CEC-A517-AA761AD7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1388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0472" y="1233024"/>
            <a:ext cx="11770528" cy="54809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MyFileReader {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private string path;</a:t>
            </a: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MyFileReader(string path)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this.Path = path;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0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Path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get { return path;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set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if (string.IsNullOrEmpty(value))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ArgumentException("Invalid Path or File Name.");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path = value;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15A7463-3400-44EC-B71F-1A04998BF5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2838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3500" y="1336924"/>
            <a:ext cx="11925000" cy="5287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ReadAndSum()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string[] inputFromFile = File.ReadAllLines(this.Path);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List&lt;int&gt; numbers = new List&lt;int&gt;();</a:t>
            </a: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countRow = 0;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(var value in inputFromFile)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countRow++;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try { numbers.Add(int.Parse(value));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8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catch (Exception)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throw new ArgumentException($"Error: On the line {countRow} 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  of the file the value was not in the correct format.");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Console.WriteLine($"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The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sum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of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all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correct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is:</a:t>
            </a:r>
            <a:r>
              <a:rPr lang="en-US" sz="1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numbers.Sum()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}");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5782D7-BD85-4206-B87C-2E8F704946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118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Решение</a:t>
            </a:r>
            <a:r>
              <a:rPr lang="en-US" sz="4000" dirty="0"/>
              <a:t>: </a:t>
            </a:r>
            <a:r>
              <a:rPr lang="bg-BG" sz="4000" dirty="0"/>
              <a:t>Следа от изключения </a:t>
            </a:r>
            <a:r>
              <a:rPr lang="en-US" sz="4000" dirty="0"/>
              <a:t>(</a:t>
            </a:r>
            <a:r>
              <a:rPr lang="bg-BG" sz="4000" dirty="0"/>
              <a:t>3</a:t>
            </a:r>
            <a:r>
              <a:rPr lang="en-US" sz="4000" dirty="0"/>
              <a:t>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1000" y="1179000"/>
            <a:ext cx="11925000" cy="56056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static void Main()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reader1 = new MyFileReader(@"C:\temp\numbers.txt");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reader1.ReadAndSum();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endParaRPr lang="en-US" sz="500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try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MyFileReader reader2 = new MyFileReader(@"");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reader2.ReadAndSum();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catch (Exception ex) {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Console.Error.WriteLine("Error: " + ex.Message);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indent="-456641" defTabSz="1218072" latinLnBrk="1">
              <a:lnSpc>
                <a:spcPct val="90000"/>
              </a:lnSpc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F2F5BE9-686B-4406-BDF0-22A229511D38}"/>
              </a:ext>
            </a:extLst>
          </p:cNvPr>
          <p:cNvSpPr txBox="1"/>
          <p:nvPr/>
        </p:nvSpPr>
        <p:spPr>
          <a:xfrm>
            <a:off x="685800" y="635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https://judge.softuni.bg/Contests/Practice/Index/3164#5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BDBA02-8F59-4F52-A59F-148F8337B3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1960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</TotalTime>
  <Words>3330</Words>
  <Application>Microsoft Macintosh PowerPoint</Application>
  <PresentationFormat>Widescreen</PresentationFormat>
  <Paragraphs>595</Paragraphs>
  <Slides>46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Хвърляне на изключения - пример</vt:lpstr>
      <vt:lpstr>Верига от изключения</vt:lpstr>
      <vt:lpstr>Повторно хвърляне на изключения</vt:lpstr>
      <vt:lpstr>Хвърляне на изключения – пример</vt:lpstr>
      <vt:lpstr>Създаване на собствени изключения</vt:lpstr>
      <vt:lpstr>Задача: Следа от изключения (1)</vt:lpstr>
      <vt:lpstr>Задача: Следа от изключения (2)</vt:lpstr>
      <vt:lpstr>Решение: Следа от изключения(1)</vt:lpstr>
      <vt:lpstr>Решение: Следа от изключения (2)</vt:lpstr>
      <vt:lpstr>Решение: Следа от изключения (3)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192</cp:revision>
  <dcterms:created xsi:type="dcterms:W3CDTF">2018-05-23T13:08:44Z</dcterms:created>
  <dcterms:modified xsi:type="dcterms:W3CDTF">2023-01-16T14:10:17Z</dcterms:modified>
  <cp:category>programming;education;software engineering;software development</cp:category>
</cp:coreProperties>
</file>