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31"/>
  </p:notesMasterIdLst>
  <p:handoutMasterIdLst>
    <p:handoutMasterId r:id="rId32"/>
  </p:handoutMasterIdLst>
  <p:sldIdLst>
    <p:sldId id="503" r:id="rId5"/>
    <p:sldId id="276" r:id="rId6"/>
    <p:sldId id="511" r:id="rId7"/>
    <p:sldId id="522" r:id="rId8"/>
    <p:sldId id="523" r:id="rId9"/>
    <p:sldId id="525" r:id="rId10"/>
    <p:sldId id="528" r:id="rId11"/>
    <p:sldId id="527" r:id="rId12"/>
    <p:sldId id="526" r:id="rId13"/>
    <p:sldId id="531" r:id="rId14"/>
    <p:sldId id="532" r:id="rId15"/>
    <p:sldId id="541" r:id="rId16"/>
    <p:sldId id="529" r:id="rId17"/>
    <p:sldId id="533" r:id="rId18"/>
    <p:sldId id="535" r:id="rId19"/>
    <p:sldId id="536" r:id="rId20"/>
    <p:sldId id="537" r:id="rId21"/>
    <p:sldId id="538" r:id="rId22"/>
    <p:sldId id="539" r:id="rId23"/>
    <p:sldId id="540" r:id="rId24"/>
    <p:sldId id="542" r:id="rId25"/>
    <p:sldId id="543" r:id="rId26"/>
    <p:sldId id="544" r:id="rId27"/>
    <p:sldId id="349" r:id="rId28"/>
    <p:sldId id="256" r:id="rId29"/>
    <p:sldId id="49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Въведение" id="{A0C7653D-1924-4F56-9E27-AA2B21F1DA92}">
          <p14:sldIdLst>
            <p14:sldId id="503"/>
            <p14:sldId id="276"/>
          </p14:sldIdLst>
        </p14:section>
        <p14:section name="СУБД" id="{EBC3E842-7998-5F43-BBFF-87388E49A719}">
          <p14:sldIdLst>
            <p14:sldId id="1194"/>
            <p14:sldId id="1195"/>
            <p14:sldId id="1227"/>
            <p14:sldId id="1235"/>
            <p14:sldId id="1196"/>
            <p14:sldId id="1228"/>
            <p14:sldId id="1197"/>
          </p14:sldIdLst>
        </p14:section>
        <p14:section name="Релационни БД" id="{D145CC5F-D1C0-184F-AF84-72E3AD168803}">
          <p14:sldIdLst>
            <p14:sldId id="1187"/>
            <p14:sldId id="1188"/>
            <p14:sldId id="1200"/>
            <p14:sldId id="1189"/>
            <p14:sldId id="1190"/>
            <p14:sldId id="1239"/>
          </p14:sldIdLst>
        </p14:section>
        <p14:section name="Нерелационни БД" id="{7DA79837-E897-6E49-90FA-689AE7C9F96F}">
          <p14:sldIdLst>
            <p14:sldId id="1236"/>
            <p14:sldId id="1237"/>
            <p14:sldId id="1238"/>
          </p14:sldIdLst>
        </p14:section>
        <p14:section name="Типове данни" id="{0B96C509-419C-8042-92C9-F603B5607D8D}">
          <p14:sldIdLst>
            <p14:sldId id="1229"/>
            <p14:sldId id="1230"/>
            <p14:sldId id="1231"/>
            <p14:sldId id="1232"/>
            <p14:sldId id="1233"/>
          </p14:sldIdLst>
        </p14:section>
        <p14:section name="Демо" id="{9F544E76-CAFC-3048-9F59-F751DF1CDD4E}">
          <p14:sldIdLst>
            <p14:sldId id="1234"/>
          </p14:sldIdLst>
        </p14:section>
        <p14:section name="Обобщение" id="{E19D07F1-86E2-47E9-B2AB-7ADC4F89DC12}">
          <p14:sldIdLst>
            <p14:sldId id="349"/>
            <p14:sldId id="256"/>
            <p14:sldId id="49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24464"/>
    <a:srgbClr val="F2A40D"/>
    <a:srgbClr val="D0D4DC"/>
    <a:srgbClr val="D0D4FF"/>
    <a:srgbClr val="5F9ABF"/>
    <a:srgbClr val="464646"/>
    <a:srgbClr val="DBBD8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10"/>
    <p:restoredTop sz="94719"/>
  </p:normalViewPr>
  <p:slideViewPr>
    <p:cSldViewPr>
      <p:cViewPr>
        <p:scale>
          <a:sx n="80" d="100"/>
          <a:sy n="80" d="100"/>
        </p:scale>
        <p:origin x="-96" y="-7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2"/>
          <a:sy n="1" d="2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5.9.2023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9/5/2023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xmlns="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xmlns="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x-none" smtClean="0"/>
              <a:pPr/>
              <a:t>25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1201445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xmlns="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xmlns="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xmlns="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860974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970179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774019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2061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xmlns="" val="2196466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xmlns="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rgbClr val="327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xmlns="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589241"/>
            <a:ext cx="10961783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rgbClr val="38808C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109" y="4725144"/>
            <a:ext cx="10961783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rgbClr val="32737E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475389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x-none" smtClean="0"/>
              <a:pPr/>
              <a:t>5.9.2023 г.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2773863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685365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826508"/>
            <a:ext cx="12189460" cy="2032000"/>
          </a:xfrm>
          <a:custGeom>
            <a:avLst/>
            <a:gdLst/>
            <a:ahLst/>
            <a:cxnLst/>
            <a:rect l="l" t="t" r="r" b="b"/>
            <a:pathLst>
              <a:path w="12189460" h="2032000">
                <a:moveTo>
                  <a:pt x="12188952" y="1437132"/>
                </a:moveTo>
                <a:lnTo>
                  <a:pt x="6883108" y="1437132"/>
                </a:lnTo>
                <a:lnTo>
                  <a:pt x="6894970" y="1418640"/>
                </a:lnTo>
                <a:lnTo>
                  <a:pt x="6917461" y="1379524"/>
                </a:lnTo>
                <a:lnTo>
                  <a:pt x="6938086" y="1339240"/>
                </a:lnTo>
                <a:lnTo>
                  <a:pt x="6956793" y="1297851"/>
                </a:lnTo>
                <a:lnTo>
                  <a:pt x="6973519" y="1255433"/>
                </a:lnTo>
                <a:lnTo>
                  <a:pt x="6988213" y="1212024"/>
                </a:lnTo>
                <a:lnTo>
                  <a:pt x="7000799" y="1167688"/>
                </a:lnTo>
                <a:lnTo>
                  <a:pt x="7011225" y="1122489"/>
                </a:lnTo>
                <a:lnTo>
                  <a:pt x="7019442" y="1076490"/>
                </a:lnTo>
                <a:lnTo>
                  <a:pt x="7025386" y="1029741"/>
                </a:lnTo>
                <a:lnTo>
                  <a:pt x="7028993" y="982294"/>
                </a:lnTo>
                <a:lnTo>
                  <a:pt x="7030212" y="934212"/>
                </a:lnTo>
                <a:lnTo>
                  <a:pt x="7028993" y="886142"/>
                </a:lnTo>
                <a:lnTo>
                  <a:pt x="7025386" y="838695"/>
                </a:lnTo>
                <a:lnTo>
                  <a:pt x="7019442" y="791933"/>
                </a:lnTo>
                <a:lnTo>
                  <a:pt x="7011225" y="745921"/>
                </a:lnTo>
                <a:lnTo>
                  <a:pt x="7000799" y="700722"/>
                </a:lnTo>
                <a:lnTo>
                  <a:pt x="6988213" y="656399"/>
                </a:lnTo>
                <a:lnTo>
                  <a:pt x="6973519" y="612990"/>
                </a:lnTo>
                <a:lnTo>
                  <a:pt x="6956793" y="570560"/>
                </a:lnTo>
                <a:lnTo>
                  <a:pt x="6938086" y="529170"/>
                </a:lnTo>
                <a:lnTo>
                  <a:pt x="6917461" y="488899"/>
                </a:lnTo>
                <a:lnTo>
                  <a:pt x="6894970" y="449770"/>
                </a:lnTo>
                <a:lnTo>
                  <a:pt x="6870674" y="411873"/>
                </a:lnTo>
                <a:lnTo>
                  <a:pt x="6844627" y="375246"/>
                </a:lnTo>
                <a:lnTo>
                  <a:pt x="6816890" y="339953"/>
                </a:lnTo>
                <a:lnTo>
                  <a:pt x="6787528" y="306057"/>
                </a:lnTo>
                <a:lnTo>
                  <a:pt x="6756603" y="273608"/>
                </a:lnTo>
                <a:lnTo>
                  <a:pt x="6724155" y="242684"/>
                </a:lnTo>
                <a:lnTo>
                  <a:pt x="6690258" y="213321"/>
                </a:lnTo>
                <a:lnTo>
                  <a:pt x="6654965" y="185585"/>
                </a:lnTo>
                <a:lnTo>
                  <a:pt x="6618338" y="159537"/>
                </a:lnTo>
                <a:lnTo>
                  <a:pt x="6580441" y="135242"/>
                </a:lnTo>
                <a:lnTo>
                  <a:pt x="6541313" y="112750"/>
                </a:lnTo>
                <a:lnTo>
                  <a:pt x="6501041" y="92125"/>
                </a:lnTo>
                <a:lnTo>
                  <a:pt x="6459652" y="73418"/>
                </a:lnTo>
                <a:lnTo>
                  <a:pt x="6417221" y="56692"/>
                </a:lnTo>
                <a:lnTo>
                  <a:pt x="6373812" y="41998"/>
                </a:lnTo>
                <a:lnTo>
                  <a:pt x="6329489" y="29413"/>
                </a:lnTo>
                <a:lnTo>
                  <a:pt x="6284290" y="18986"/>
                </a:lnTo>
                <a:lnTo>
                  <a:pt x="6238278" y="10769"/>
                </a:lnTo>
                <a:lnTo>
                  <a:pt x="6191516" y="4826"/>
                </a:lnTo>
                <a:lnTo>
                  <a:pt x="6144069" y="1219"/>
                </a:lnTo>
                <a:lnTo>
                  <a:pt x="6096000" y="0"/>
                </a:lnTo>
                <a:lnTo>
                  <a:pt x="6047918" y="1219"/>
                </a:lnTo>
                <a:lnTo>
                  <a:pt x="6000470" y="4826"/>
                </a:lnTo>
                <a:lnTo>
                  <a:pt x="5953709" y="10769"/>
                </a:lnTo>
                <a:lnTo>
                  <a:pt x="5907697" y="18986"/>
                </a:lnTo>
                <a:lnTo>
                  <a:pt x="5862498" y="29413"/>
                </a:lnTo>
                <a:lnTo>
                  <a:pt x="5818175" y="41998"/>
                </a:lnTo>
                <a:lnTo>
                  <a:pt x="5774766" y="56692"/>
                </a:lnTo>
                <a:lnTo>
                  <a:pt x="5732335" y="73418"/>
                </a:lnTo>
                <a:lnTo>
                  <a:pt x="5690946" y="92125"/>
                </a:lnTo>
                <a:lnTo>
                  <a:pt x="5650674" y="112750"/>
                </a:lnTo>
                <a:lnTo>
                  <a:pt x="5611546" y="135242"/>
                </a:lnTo>
                <a:lnTo>
                  <a:pt x="5573649" y="159537"/>
                </a:lnTo>
                <a:lnTo>
                  <a:pt x="5537022" y="185585"/>
                </a:lnTo>
                <a:lnTo>
                  <a:pt x="5501729" y="213321"/>
                </a:lnTo>
                <a:lnTo>
                  <a:pt x="5467832" y="242684"/>
                </a:lnTo>
                <a:lnTo>
                  <a:pt x="5435384" y="273608"/>
                </a:lnTo>
                <a:lnTo>
                  <a:pt x="5404459" y="306057"/>
                </a:lnTo>
                <a:lnTo>
                  <a:pt x="5375097" y="339953"/>
                </a:lnTo>
                <a:lnTo>
                  <a:pt x="5347360" y="375246"/>
                </a:lnTo>
                <a:lnTo>
                  <a:pt x="5321312" y="411873"/>
                </a:lnTo>
                <a:lnTo>
                  <a:pt x="5297017" y="449770"/>
                </a:lnTo>
                <a:lnTo>
                  <a:pt x="5274526" y="488899"/>
                </a:lnTo>
                <a:lnTo>
                  <a:pt x="5253901" y="529170"/>
                </a:lnTo>
                <a:lnTo>
                  <a:pt x="5235194" y="570560"/>
                </a:lnTo>
                <a:lnTo>
                  <a:pt x="5218468" y="612990"/>
                </a:lnTo>
                <a:lnTo>
                  <a:pt x="5203774" y="656399"/>
                </a:lnTo>
                <a:lnTo>
                  <a:pt x="5191188" y="700722"/>
                </a:lnTo>
                <a:lnTo>
                  <a:pt x="5180762" y="745921"/>
                </a:lnTo>
                <a:lnTo>
                  <a:pt x="5172545" y="791933"/>
                </a:lnTo>
                <a:lnTo>
                  <a:pt x="5166601" y="838695"/>
                </a:lnTo>
                <a:lnTo>
                  <a:pt x="5162994" y="886142"/>
                </a:lnTo>
                <a:lnTo>
                  <a:pt x="5161788" y="934212"/>
                </a:lnTo>
                <a:lnTo>
                  <a:pt x="5162994" y="982294"/>
                </a:lnTo>
                <a:lnTo>
                  <a:pt x="5166601" y="1029741"/>
                </a:lnTo>
                <a:lnTo>
                  <a:pt x="5172545" y="1076490"/>
                </a:lnTo>
                <a:lnTo>
                  <a:pt x="5180762" y="1122489"/>
                </a:lnTo>
                <a:lnTo>
                  <a:pt x="5191188" y="1167688"/>
                </a:lnTo>
                <a:lnTo>
                  <a:pt x="5203774" y="1212024"/>
                </a:lnTo>
                <a:lnTo>
                  <a:pt x="5218468" y="1255433"/>
                </a:lnTo>
                <a:lnTo>
                  <a:pt x="5235194" y="1297851"/>
                </a:lnTo>
                <a:lnTo>
                  <a:pt x="5253901" y="1339240"/>
                </a:lnTo>
                <a:lnTo>
                  <a:pt x="5274526" y="1379524"/>
                </a:lnTo>
                <a:lnTo>
                  <a:pt x="5297017" y="1418640"/>
                </a:lnTo>
                <a:lnTo>
                  <a:pt x="5308866" y="1437132"/>
                </a:lnTo>
                <a:lnTo>
                  <a:pt x="0" y="1437132"/>
                </a:lnTo>
                <a:lnTo>
                  <a:pt x="0" y="2031492"/>
                </a:lnTo>
                <a:lnTo>
                  <a:pt x="12188952" y="2031492"/>
                </a:lnTo>
                <a:lnTo>
                  <a:pt x="12188952" y="14371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5161788" y="4826508"/>
            <a:ext cx="1868805" cy="1868805"/>
          </a:xfrm>
          <a:custGeom>
            <a:avLst/>
            <a:gdLst/>
            <a:ahLst/>
            <a:cxnLst/>
            <a:rect l="l" t="t" r="r" b="b"/>
            <a:pathLst>
              <a:path w="1868804" h="1868804">
                <a:moveTo>
                  <a:pt x="0" y="934212"/>
                </a:moveTo>
                <a:lnTo>
                  <a:pt x="1215" y="886133"/>
                </a:lnTo>
                <a:lnTo>
                  <a:pt x="4822" y="838686"/>
                </a:lnTo>
                <a:lnTo>
                  <a:pt x="10763" y="791929"/>
                </a:lnTo>
                <a:lnTo>
                  <a:pt x="18977" y="745921"/>
                </a:lnTo>
                <a:lnTo>
                  <a:pt x="29408" y="700721"/>
                </a:lnTo>
                <a:lnTo>
                  <a:pt x="41996" y="656387"/>
                </a:lnTo>
                <a:lnTo>
                  <a:pt x="56682" y="612978"/>
                </a:lnTo>
                <a:lnTo>
                  <a:pt x="73407" y="570553"/>
                </a:lnTo>
                <a:lnTo>
                  <a:pt x="92114" y="529170"/>
                </a:lnTo>
                <a:lnTo>
                  <a:pt x="112744" y="488888"/>
                </a:lnTo>
                <a:lnTo>
                  <a:pt x="135237" y="449766"/>
                </a:lnTo>
                <a:lnTo>
                  <a:pt x="159535" y="411863"/>
                </a:lnTo>
                <a:lnTo>
                  <a:pt x="185580" y="375236"/>
                </a:lnTo>
                <a:lnTo>
                  <a:pt x="213312" y="339945"/>
                </a:lnTo>
                <a:lnTo>
                  <a:pt x="242673" y="306049"/>
                </a:lnTo>
                <a:lnTo>
                  <a:pt x="273605" y="273605"/>
                </a:lnTo>
                <a:lnTo>
                  <a:pt x="306049" y="242673"/>
                </a:lnTo>
                <a:lnTo>
                  <a:pt x="339945" y="213312"/>
                </a:lnTo>
                <a:lnTo>
                  <a:pt x="375236" y="185580"/>
                </a:lnTo>
                <a:lnTo>
                  <a:pt x="411863" y="159535"/>
                </a:lnTo>
                <a:lnTo>
                  <a:pt x="449766" y="135237"/>
                </a:lnTo>
                <a:lnTo>
                  <a:pt x="488888" y="112744"/>
                </a:lnTo>
                <a:lnTo>
                  <a:pt x="529170" y="92114"/>
                </a:lnTo>
                <a:lnTo>
                  <a:pt x="570553" y="73407"/>
                </a:lnTo>
                <a:lnTo>
                  <a:pt x="612978" y="56682"/>
                </a:lnTo>
                <a:lnTo>
                  <a:pt x="656387" y="41996"/>
                </a:lnTo>
                <a:lnTo>
                  <a:pt x="700721" y="29408"/>
                </a:lnTo>
                <a:lnTo>
                  <a:pt x="745921" y="18977"/>
                </a:lnTo>
                <a:lnTo>
                  <a:pt x="791929" y="10763"/>
                </a:lnTo>
                <a:lnTo>
                  <a:pt x="838686" y="4822"/>
                </a:lnTo>
                <a:lnTo>
                  <a:pt x="886133" y="1215"/>
                </a:lnTo>
                <a:lnTo>
                  <a:pt x="934212" y="0"/>
                </a:lnTo>
                <a:lnTo>
                  <a:pt x="982290" y="1215"/>
                </a:lnTo>
                <a:lnTo>
                  <a:pt x="1029737" y="4822"/>
                </a:lnTo>
                <a:lnTo>
                  <a:pt x="1076494" y="10763"/>
                </a:lnTo>
                <a:lnTo>
                  <a:pt x="1122502" y="18977"/>
                </a:lnTo>
                <a:lnTo>
                  <a:pt x="1167702" y="29408"/>
                </a:lnTo>
                <a:lnTo>
                  <a:pt x="1212036" y="41996"/>
                </a:lnTo>
                <a:lnTo>
                  <a:pt x="1255445" y="56682"/>
                </a:lnTo>
                <a:lnTo>
                  <a:pt x="1297870" y="73407"/>
                </a:lnTo>
                <a:lnTo>
                  <a:pt x="1339253" y="92114"/>
                </a:lnTo>
                <a:lnTo>
                  <a:pt x="1379535" y="112744"/>
                </a:lnTo>
                <a:lnTo>
                  <a:pt x="1418657" y="135237"/>
                </a:lnTo>
                <a:lnTo>
                  <a:pt x="1456560" y="159535"/>
                </a:lnTo>
                <a:lnTo>
                  <a:pt x="1493187" y="185580"/>
                </a:lnTo>
                <a:lnTo>
                  <a:pt x="1528478" y="213312"/>
                </a:lnTo>
                <a:lnTo>
                  <a:pt x="1562374" y="242673"/>
                </a:lnTo>
                <a:lnTo>
                  <a:pt x="1594818" y="273605"/>
                </a:lnTo>
                <a:lnTo>
                  <a:pt x="1625750" y="306049"/>
                </a:lnTo>
                <a:lnTo>
                  <a:pt x="1655111" y="339945"/>
                </a:lnTo>
                <a:lnTo>
                  <a:pt x="1682843" y="375236"/>
                </a:lnTo>
                <a:lnTo>
                  <a:pt x="1708888" y="411863"/>
                </a:lnTo>
                <a:lnTo>
                  <a:pt x="1733186" y="449766"/>
                </a:lnTo>
                <a:lnTo>
                  <a:pt x="1755679" y="488888"/>
                </a:lnTo>
                <a:lnTo>
                  <a:pt x="1776309" y="529170"/>
                </a:lnTo>
                <a:lnTo>
                  <a:pt x="1795016" y="570553"/>
                </a:lnTo>
                <a:lnTo>
                  <a:pt x="1811741" y="612978"/>
                </a:lnTo>
                <a:lnTo>
                  <a:pt x="1826427" y="656387"/>
                </a:lnTo>
                <a:lnTo>
                  <a:pt x="1839015" y="700721"/>
                </a:lnTo>
                <a:lnTo>
                  <a:pt x="1849446" y="745921"/>
                </a:lnTo>
                <a:lnTo>
                  <a:pt x="1857660" y="791929"/>
                </a:lnTo>
                <a:lnTo>
                  <a:pt x="1863601" y="838686"/>
                </a:lnTo>
                <a:lnTo>
                  <a:pt x="1867208" y="886133"/>
                </a:lnTo>
                <a:lnTo>
                  <a:pt x="1868423" y="934212"/>
                </a:lnTo>
                <a:lnTo>
                  <a:pt x="1867208" y="982286"/>
                </a:lnTo>
                <a:lnTo>
                  <a:pt x="1863601" y="1029729"/>
                </a:lnTo>
                <a:lnTo>
                  <a:pt x="1857660" y="1076483"/>
                </a:lnTo>
                <a:lnTo>
                  <a:pt x="1849446" y="1122488"/>
                </a:lnTo>
                <a:lnTo>
                  <a:pt x="1839015" y="1167685"/>
                </a:lnTo>
                <a:lnTo>
                  <a:pt x="1826427" y="1212017"/>
                </a:lnTo>
                <a:lnTo>
                  <a:pt x="1811741" y="1255425"/>
                </a:lnTo>
                <a:lnTo>
                  <a:pt x="1795016" y="1297849"/>
                </a:lnTo>
                <a:lnTo>
                  <a:pt x="1776309" y="1339231"/>
                </a:lnTo>
                <a:lnTo>
                  <a:pt x="1755679" y="1379512"/>
                </a:lnTo>
                <a:lnTo>
                  <a:pt x="1733186" y="1418634"/>
                </a:lnTo>
                <a:lnTo>
                  <a:pt x="1708888" y="1456538"/>
                </a:lnTo>
                <a:lnTo>
                  <a:pt x="1682843" y="1493165"/>
                </a:lnTo>
                <a:lnTo>
                  <a:pt x="1655111" y="1528457"/>
                </a:lnTo>
                <a:lnTo>
                  <a:pt x="1625750" y="1562354"/>
                </a:lnTo>
                <a:lnTo>
                  <a:pt x="1594818" y="1594799"/>
                </a:lnTo>
                <a:lnTo>
                  <a:pt x="1562374" y="1625732"/>
                </a:lnTo>
                <a:lnTo>
                  <a:pt x="1528478" y="1655095"/>
                </a:lnTo>
                <a:lnTo>
                  <a:pt x="1493187" y="1682828"/>
                </a:lnTo>
                <a:lnTo>
                  <a:pt x="1456560" y="1708875"/>
                </a:lnTo>
                <a:lnTo>
                  <a:pt x="1418657" y="1733174"/>
                </a:lnTo>
                <a:lnTo>
                  <a:pt x="1379535" y="1755669"/>
                </a:lnTo>
                <a:lnTo>
                  <a:pt x="1339253" y="1776300"/>
                </a:lnTo>
                <a:lnTo>
                  <a:pt x="1297870" y="1795008"/>
                </a:lnTo>
                <a:lnTo>
                  <a:pt x="1255445" y="1811736"/>
                </a:lnTo>
                <a:lnTo>
                  <a:pt x="1212036" y="1826423"/>
                </a:lnTo>
                <a:lnTo>
                  <a:pt x="1167702" y="1839012"/>
                </a:lnTo>
                <a:lnTo>
                  <a:pt x="1122502" y="1849444"/>
                </a:lnTo>
                <a:lnTo>
                  <a:pt x="1076494" y="1857659"/>
                </a:lnTo>
                <a:lnTo>
                  <a:pt x="1029737" y="1863600"/>
                </a:lnTo>
                <a:lnTo>
                  <a:pt x="982290" y="1867208"/>
                </a:lnTo>
                <a:lnTo>
                  <a:pt x="934212" y="1868424"/>
                </a:lnTo>
                <a:lnTo>
                  <a:pt x="886133" y="1867208"/>
                </a:lnTo>
                <a:lnTo>
                  <a:pt x="838686" y="1863600"/>
                </a:lnTo>
                <a:lnTo>
                  <a:pt x="791929" y="1857659"/>
                </a:lnTo>
                <a:lnTo>
                  <a:pt x="745921" y="1849444"/>
                </a:lnTo>
                <a:lnTo>
                  <a:pt x="700721" y="1839012"/>
                </a:lnTo>
                <a:lnTo>
                  <a:pt x="656387" y="1826423"/>
                </a:lnTo>
                <a:lnTo>
                  <a:pt x="612978" y="1811736"/>
                </a:lnTo>
                <a:lnTo>
                  <a:pt x="570553" y="1795008"/>
                </a:lnTo>
                <a:lnTo>
                  <a:pt x="529170" y="1776300"/>
                </a:lnTo>
                <a:lnTo>
                  <a:pt x="488888" y="1755669"/>
                </a:lnTo>
                <a:lnTo>
                  <a:pt x="449766" y="1733174"/>
                </a:lnTo>
                <a:lnTo>
                  <a:pt x="411863" y="1708875"/>
                </a:lnTo>
                <a:lnTo>
                  <a:pt x="375236" y="1682828"/>
                </a:lnTo>
                <a:lnTo>
                  <a:pt x="339945" y="1655095"/>
                </a:lnTo>
                <a:lnTo>
                  <a:pt x="306049" y="1625732"/>
                </a:lnTo>
                <a:lnTo>
                  <a:pt x="273605" y="1594799"/>
                </a:lnTo>
                <a:lnTo>
                  <a:pt x="242673" y="1562354"/>
                </a:lnTo>
                <a:lnTo>
                  <a:pt x="213312" y="1528457"/>
                </a:lnTo>
                <a:lnTo>
                  <a:pt x="185580" y="1493165"/>
                </a:lnTo>
                <a:lnTo>
                  <a:pt x="159535" y="1456538"/>
                </a:lnTo>
                <a:lnTo>
                  <a:pt x="135237" y="1418634"/>
                </a:lnTo>
                <a:lnTo>
                  <a:pt x="112744" y="1379512"/>
                </a:lnTo>
                <a:lnTo>
                  <a:pt x="92114" y="1339231"/>
                </a:lnTo>
                <a:lnTo>
                  <a:pt x="73407" y="1297849"/>
                </a:lnTo>
                <a:lnTo>
                  <a:pt x="56682" y="1255425"/>
                </a:lnTo>
                <a:lnTo>
                  <a:pt x="41996" y="1212017"/>
                </a:lnTo>
                <a:lnTo>
                  <a:pt x="29408" y="1167685"/>
                </a:lnTo>
                <a:lnTo>
                  <a:pt x="18977" y="1122488"/>
                </a:lnTo>
                <a:lnTo>
                  <a:pt x="10763" y="1076483"/>
                </a:lnTo>
                <a:lnTo>
                  <a:pt x="4822" y="1029729"/>
                </a:lnTo>
                <a:lnTo>
                  <a:pt x="1215" y="982286"/>
                </a:lnTo>
                <a:lnTo>
                  <a:pt x="0" y="934212"/>
                </a:lnTo>
                <a:close/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4415" y="5205984"/>
            <a:ext cx="960119" cy="1185671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0"/>
            <a:ext cx="12189460" cy="1094740"/>
          </a:xfrm>
          <a:custGeom>
            <a:avLst/>
            <a:gdLst/>
            <a:ahLst/>
            <a:cxnLst/>
            <a:rect l="l" t="t" r="r" b="b"/>
            <a:pathLst>
              <a:path w="12189460" h="1094740">
                <a:moveTo>
                  <a:pt x="0" y="1094232"/>
                </a:moveTo>
                <a:lnTo>
                  <a:pt x="12188951" y="1094232"/>
                </a:lnTo>
                <a:lnTo>
                  <a:pt x="12188952" y="0"/>
                </a:lnTo>
                <a:lnTo>
                  <a:pt x="0" y="0"/>
                </a:lnTo>
                <a:lnTo>
                  <a:pt x="0" y="10942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40111" y="252984"/>
            <a:ext cx="1935479" cy="5943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5699" y="1119810"/>
            <a:ext cx="5474335" cy="4064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801104" y="1274133"/>
            <a:ext cx="4843780" cy="450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11861292" y="6618223"/>
            <a:ext cx="207645" cy="154940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pPr marL="40640">
              <a:lnSpc>
                <a:spcPts val="1065"/>
              </a:lnSpc>
            </a:pPr>
            <a:fld id="{81D60167-4931-47E6-BA6A-407CBD079E47}" type="slidenum">
              <a:rPr/>
              <a:pPr marL="40640">
                <a:lnSpc>
                  <a:spcPts val="1065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53148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xmlns="" val="3529216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102970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43545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1679651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3284562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000829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xmlns="" val="1028724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044033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3" r:id="rId13"/>
    <p:sldLayoutId id="2147483694" r:id="rId14"/>
    <p:sldLayoutId id="2147483695" r:id="rId15"/>
    <p:sldLayoutId id="2147483696" r:id="rId16"/>
  </p:sldLayoutIdLst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13" Type="http://schemas.openxmlformats.org/officeDocument/2006/relationships/image" Target="../media/image46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1.png"/><Relationship Id="rId11" Type="http://schemas.openxmlformats.org/officeDocument/2006/relationships/image" Target="../media/image44.png"/><Relationship Id="rId5" Type="http://schemas.openxmlformats.org/officeDocument/2006/relationships/image" Target="../media/image40.png"/><Relationship Id="rId15" Type="http://schemas.openxmlformats.org/officeDocument/2006/relationships/image" Target="../media/image48.png"/><Relationship Id="rId10" Type="http://schemas.openxmlformats.org/officeDocument/2006/relationships/image" Target="../media/image51.svg"/><Relationship Id="rId4" Type="http://schemas.openxmlformats.org/officeDocument/2006/relationships/image" Target="../media/image39.png"/><Relationship Id="rId9" Type="http://schemas.openxmlformats.org/officeDocument/2006/relationships/image" Target="../media/image43.png"/><Relationship Id="rId1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>
          <a:xfrm>
            <a:off x="8708505" y="6130863"/>
            <a:ext cx="2951518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>
          <a:xfrm>
            <a:off x="8708505" y="5756628"/>
            <a:ext cx="2951518" cy="367080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xmlns="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3082" y="5344180"/>
            <a:ext cx="2980696" cy="44479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xmlns="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3082" y="4851838"/>
            <a:ext cx="2980696" cy="454398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xmlns="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213" y="1219200"/>
            <a:ext cx="11331575" cy="1295400"/>
          </a:xfrm>
        </p:spPr>
        <p:txBody>
          <a:bodyPr>
            <a:normAutofit/>
          </a:bodyPr>
          <a:lstStyle/>
          <a:p>
            <a:r>
              <a:rPr lang="bg-BG" dirty="0" smtClean="0"/>
              <a:t>Създаване на таблици. Импортиране на данни. Заявки, формуляри и отчети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xmlns="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82" y="228599"/>
            <a:ext cx="11083636" cy="1143001"/>
          </a:xfrm>
        </p:spPr>
        <p:txBody>
          <a:bodyPr>
            <a:normAutofit/>
          </a:bodyPr>
          <a:lstStyle/>
          <a:p>
            <a:r>
              <a:rPr lang="ru-RU" sz="4400" dirty="0" smtClean="0"/>
              <a:t>Работа с </a:t>
            </a:r>
            <a:r>
              <a:rPr lang="en-US" sz="4400" dirty="0" smtClean="0"/>
              <a:t>MS Access</a:t>
            </a:r>
            <a:endParaRPr lang="bg-BG" sz="4400" dirty="0"/>
          </a:p>
        </p:txBody>
      </p:sp>
      <p:pic>
        <p:nvPicPr>
          <p:cNvPr id="46082" name="Picture 2" descr="Finweb Business Consultancy | Microsoft Access Bas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8302" y="2653118"/>
            <a:ext cx="2575397" cy="25284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66405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24464"/>
              </a:buClr>
            </a:pPr>
            <a:r>
              <a:rPr lang="bg-BG" b="1" dirty="0" smtClean="0">
                <a:solidFill>
                  <a:schemeClr val="bg1"/>
                </a:solidFill>
              </a:rPr>
              <a:t>Листът с данни </a:t>
            </a:r>
            <a:r>
              <a:rPr lang="bg-BG" dirty="0" smtClean="0"/>
              <a:t>е </a:t>
            </a:r>
            <a:r>
              <a:rPr lang="bg-BG" b="1" dirty="0" smtClean="0">
                <a:solidFill>
                  <a:schemeClr val="bg1"/>
                </a:solidFill>
              </a:rPr>
              <a:t>визуално представяне</a:t>
            </a:r>
            <a:r>
              <a:rPr lang="bg-BG" dirty="0" smtClean="0"/>
              <a:t> на </a:t>
            </a:r>
            <a:r>
              <a:rPr lang="bg-BG" b="1" dirty="0" smtClean="0">
                <a:solidFill>
                  <a:schemeClr val="bg1"/>
                </a:solidFill>
              </a:rPr>
              <a:t>информацията</a:t>
            </a:r>
            <a:r>
              <a:rPr lang="bg-BG" dirty="0" smtClean="0"/>
              <a:t>, съдържаща се в </a:t>
            </a:r>
            <a:r>
              <a:rPr lang="bg-BG" b="1" dirty="0" smtClean="0">
                <a:solidFill>
                  <a:schemeClr val="bg1"/>
                </a:solidFill>
              </a:rPr>
              <a:t>таблица</a:t>
            </a:r>
            <a:r>
              <a:rPr lang="bg-BG" dirty="0" smtClean="0"/>
              <a:t> на база данни</a:t>
            </a:r>
            <a:endParaRPr lang="en-US" dirty="0" smtClean="0"/>
          </a:p>
          <a:p>
            <a:pPr>
              <a:buClr>
                <a:schemeClr val="tx1"/>
              </a:buClr>
            </a:pPr>
            <a:r>
              <a:rPr lang="bg-BG" b="1" dirty="0" smtClean="0">
                <a:solidFill>
                  <a:schemeClr val="bg1"/>
                </a:solidFill>
              </a:rPr>
              <a:t>Колоната</a:t>
            </a:r>
            <a:r>
              <a:rPr lang="bg-BG" dirty="0" smtClean="0"/>
              <a:t> представлява същото нещо като </a:t>
            </a:r>
            <a:r>
              <a:rPr lang="bg-BG" b="1" dirty="0" smtClean="0">
                <a:solidFill>
                  <a:schemeClr val="bg1"/>
                </a:solidFill>
              </a:rPr>
              <a:t>поле</a:t>
            </a:r>
            <a:r>
              <a:rPr lang="bg-BG" dirty="0" smtClean="0"/>
              <a:t> в </a:t>
            </a:r>
            <a:r>
              <a:rPr lang="bg-BG" b="1" dirty="0" smtClean="0">
                <a:solidFill>
                  <a:schemeClr val="bg1"/>
                </a:solidFill>
              </a:rPr>
              <a:t>таблица</a:t>
            </a:r>
            <a:r>
              <a:rPr lang="bg-BG" dirty="0" smtClean="0"/>
              <a:t> на база данни</a:t>
            </a:r>
            <a:endParaRPr lang="en-US" dirty="0" smtClean="0"/>
          </a:p>
          <a:p>
            <a:r>
              <a:rPr lang="bg-BG" dirty="0" smtClean="0"/>
              <a:t>Когато </a:t>
            </a:r>
            <a:r>
              <a:rPr lang="bg-BG" b="1" dirty="0" smtClean="0">
                <a:solidFill>
                  <a:schemeClr val="bg1"/>
                </a:solidFill>
              </a:rPr>
              <a:t>добавяте</a:t>
            </a:r>
            <a:r>
              <a:rPr lang="bg-BG" dirty="0" smtClean="0"/>
              <a:t> или </a:t>
            </a:r>
            <a:r>
              <a:rPr lang="bg-BG" b="1" dirty="0" smtClean="0">
                <a:solidFill>
                  <a:schemeClr val="bg1"/>
                </a:solidFill>
              </a:rPr>
              <a:t>премахвате</a:t>
            </a:r>
            <a:r>
              <a:rPr lang="bg-BG" dirty="0" smtClean="0"/>
              <a:t> </a:t>
            </a:r>
            <a:r>
              <a:rPr lang="bg-BG" b="1" dirty="0" smtClean="0">
                <a:solidFill>
                  <a:schemeClr val="bg1"/>
                </a:solidFill>
              </a:rPr>
              <a:t>колона</a:t>
            </a:r>
            <a:r>
              <a:rPr lang="bg-BG" dirty="0" smtClean="0"/>
              <a:t> от </a:t>
            </a:r>
            <a:r>
              <a:rPr lang="bg-BG" b="1" dirty="0" smtClean="0">
                <a:solidFill>
                  <a:schemeClr val="bg1"/>
                </a:solidFill>
              </a:rPr>
              <a:t>листа с данни</a:t>
            </a:r>
            <a:r>
              <a:rPr lang="bg-BG" dirty="0" smtClean="0"/>
              <a:t>, вие </a:t>
            </a:r>
            <a:r>
              <a:rPr lang="bg-BG" b="1" dirty="0" smtClean="0">
                <a:solidFill>
                  <a:schemeClr val="bg1"/>
                </a:solidFill>
              </a:rPr>
              <a:t>добавяте</a:t>
            </a:r>
            <a:r>
              <a:rPr lang="bg-BG" dirty="0" smtClean="0"/>
              <a:t> или </a:t>
            </a:r>
            <a:r>
              <a:rPr lang="bg-BG" b="1" dirty="0" smtClean="0">
                <a:solidFill>
                  <a:schemeClr val="bg1"/>
                </a:solidFill>
              </a:rPr>
              <a:t>премахвате</a:t>
            </a:r>
            <a:r>
              <a:rPr lang="bg-BG" dirty="0" smtClean="0"/>
              <a:t> </a:t>
            </a:r>
            <a:r>
              <a:rPr lang="bg-BG" b="1" dirty="0" smtClean="0">
                <a:solidFill>
                  <a:schemeClr val="bg1"/>
                </a:solidFill>
              </a:rPr>
              <a:t>поле</a:t>
            </a:r>
            <a:r>
              <a:rPr lang="bg-BG" dirty="0" smtClean="0"/>
              <a:t> от </a:t>
            </a:r>
            <a:r>
              <a:rPr lang="bg-BG" b="1" dirty="0" smtClean="0">
                <a:solidFill>
                  <a:schemeClr val="bg1"/>
                </a:solidFill>
              </a:rPr>
              <a:t>таблицата</a:t>
            </a:r>
            <a:r>
              <a:rPr lang="bg-BG" dirty="0" smtClean="0"/>
              <a:t>, което е в основата на листа с данни</a:t>
            </a:r>
            <a:endParaRPr lang="en-US" dirty="0" smtClean="0"/>
          </a:p>
          <a:p>
            <a:pPr lvl="1"/>
            <a:r>
              <a:rPr lang="bg-BG" dirty="0" smtClean="0"/>
              <a:t> Ако </a:t>
            </a:r>
            <a:r>
              <a:rPr lang="bg-BG" b="1" dirty="0" smtClean="0">
                <a:solidFill>
                  <a:schemeClr val="bg1"/>
                </a:solidFill>
              </a:rPr>
              <a:t>полето</a:t>
            </a:r>
            <a:r>
              <a:rPr lang="bg-BG" dirty="0" smtClean="0"/>
              <a:t> съдържа </a:t>
            </a:r>
            <a:r>
              <a:rPr lang="bg-BG" b="1" dirty="0" smtClean="0">
                <a:solidFill>
                  <a:schemeClr val="bg1"/>
                </a:solidFill>
              </a:rPr>
              <a:t>данни</a:t>
            </a:r>
            <a:r>
              <a:rPr lang="bg-BG" dirty="0" smtClean="0"/>
              <a:t>, вие също </a:t>
            </a:r>
            <a:r>
              <a:rPr lang="bg-BG" b="1" dirty="0" smtClean="0">
                <a:solidFill>
                  <a:schemeClr val="bg1"/>
                </a:solidFill>
              </a:rPr>
              <a:t>премахвате</a:t>
            </a:r>
            <a:r>
              <a:rPr lang="bg-BG" dirty="0" smtClean="0"/>
              <a:t> тази </a:t>
            </a:r>
            <a:r>
              <a:rPr lang="bg-BG" b="1" dirty="0" smtClean="0">
                <a:solidFill>
                  <a:schemeClr val="bg1"/>
                </a:solidFill>
              </a:rPr>
              <a:t>информация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Данни в таблиците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bg-BG" sz="3500" dirty="0" smtClean="0"/>
              <a:t>За да създадете </a:t>
            </a:r>
            <a:r>
              <a:rPr lang="bg-BG" sz="3500" b="1" dirty="0" smtClean="0">
                <a:solidFill>
                  <a:schemeClr val="bg1"/>
                </a:solidFill>
              </a:rPr>
              <a:t>нова колона </a:t>
            </a:r>
            <a:r>
              <a:rPr lang="bg-BG" sz="3500" dirty="0" smtClean="0"/>
              <a:t>натиснете </a:t>
            </a:r>
            <a:r>
              <a:rPr lang="en-US" sz="3500" b="1" dirty="0" smtClean="0">
                <a:solidFill>
                  <a:schemeClr val="bg1"/>
                </a:solidFill>
                <a:latin typeface="Consolas" pitchFamily="49" charset="0"/>
              </a:rPr>
              <a:t>Click to Add</a:t>
            </a:r>
          </a:p>
          <a:p>
            <a:r>
              <a:rPr lang="ru-RU" sz="3500" dirty="0" smtClean="0"/>
              <a:t>Въведете </a:t>
            </a:r>
            <a:r>
              <a:rPr lang="ru-RU" sz="3500" b="1" dirty="0" smtClean="0">
                <a:solidFill>
                  <a:schemeClr val="bg1"/>
                </a:solidFill>
              </a:rPr>
              <a:t>данни</a:t>
            </a:r>
            <a:r>
              <a:rPr lang="ru-RU" sz="3500" dirty="0" smtClean="0"/>
              <a:t> в </a:t>
            </a:r>
            <a:r>
              <a:rPr lang="ru-RU" sz="3500" b="1" dirty="0" smtClean="0">
                <a:solidFill>
                  <a:schemeClr val="bg1"/>
                </a:solidFill>
              </a:rPr>
              <a:t>първия</a:t>
            </a:r>
            <a:r>
              <a:rPr lang="ru-RU" sz="3500" dirty="0" smtClean="0"/>
              <a:t> празен ред под заглавието, след което </a:t>
            </a:r>
            <a:r>
              <a:rPr lang="ru-RU" sz="3500" b="1" dirty="0" smtClean="0">
                <a:solidFill>
                  <a:schemeClr val="bg1"/>
                </a:solidFill>
              </a:rPr>
              <a:t>запазете промените</a:t>
            </a:r>
          </a:p>
          <a:p>
            <a:pPr lvl="1"/>
            <a:r>
              <a:rPr lang="bg-BG" sz="3200" dirty="0" smtClean="0"/>
              <a:t>Въз основа на </a:t>
            </a:r>
            <a:r>
              <a:rPr lang="bg-BG" sz="3200" b="1" dirty="0" smtClean="0">
                <a:solidFill>
                  <a:schemeClr val="bg1"/>
                </a:solidFill>
              </a:rPr>
              <a:t>типа данни</a:t>
            </a:r>
            <a:r>
              <a:rPr lang="bg-BG" sz="3200" dirty="0" smtClean="0"/>
              <a:t>, които </a:t>
            </a:r>
            <a:r>
              <a:rPr lang="bg-BG" sz="3200" b="1" dirty="0" smtClean="0">
                <a:solidFill>
                  <a:schemeClr val="bg1"/>
                </a:solidFill>
              </a:rPr>
              <a:t>въведете</a:t>
            </a:r>
            <a:r>
              <a:rPr lang="bg-BG" sz="3200" dirty="0" smtClean="0"/>
              <a:t>, </a:t>
            </a:r>
            <a:r>
              <a:rPr lang="bg-BG" sz="3200" b="1" dirty="0" smtClean="0">
                <a:solidFill>
                  <a:schemeClr val="bg1"/>
                </a:solidFill>
              </a:rPr>
              <a:t>Access</a:t>
            </a:r>
            <a:r>
              <a:rPr lang="bg-BG" sz="3200" dirty="0" smtClean="0"/>
              <a:t> задава </a:t>
            </a:r>
            <a:r>
              <a:rPr lang="bg-BG" sz="3200" b="1" dirty="0" smtClean="0">
                <a:solidFill>
                  <a:schemeClr val="bg1"/>
                </a:solidFill>
              </a:rPr>
              <a:t>тип</a:t>
            </a:r>
            <a:r>
              <a:rPr lang="bg-BG" sz="3200" dirty="0" smtClean="0"/>
              <a:t> </a:t>
            </a:r>
            <a:r>
              <a:rPr lang="bg-BG" sz="3200" b="1" dirty="0" smtClean="0">
                <a:solidFill>
                  <a:schemeClr val="bg1"/>
                </a:solidFill>
              </a:rPr>
              <a:t>данни</a:t>
            </a:r>
            <a:r>
              <a:rPr lang="bg-BG" sz="3200" dirty="0" smtClean="0"/>
              <a:t> за </a:t>
            </a:r>
            <a:r>
              <a:rPr lang="bg-BG" sz="3200" b="1" dirty="0" smtClean="0">
                <a:solidFill>
                  <a:schemeClr val="bg1"/>
                </a:solidFill>
              </a:rPr>
              <a:t>полето</a:t>
            </a:r>
          </a:p>
          <a:p>
            <a:pPr lvl="1"/>
            <a:r>
              <a:rPr lang="bg-BG" sz="3200" dirty="0" smtClean="0"/>
              <a:t>Например, ако въведете </a:t>
            </a:r>
            <a:r>
              <a:rPr lang="bg-BG" sz="3200" b="1" dirty="0" smtClean="0">
                <a:solidFill>
                  <a:schemeClr val="bg1"/>
                </a:solidFill>
              </a:rPr>
              <a:t>име</a:t>
            </a:r>
            <a:r>
              <a:rPr lang="bg-BG" sz="3200" dirty="0" smtClean="0"/>
              <a:t>, </a:t>
            </a:r>
            <a:r>
              <a:rPr lang="bg-BG" sz="3200" b="1" dirty="0" smtClean="0">
                <a:solidFill>
                  <a:schemeClr val="bg1"/>
                </a:solidFill>
              </a:rPr>
              <a:t>Access</a:t>
            </a:r>
            <a:r>
              <a:rPr lang="bg-BG" sz="3200" dirty="0" smtClean="0"/>
              <a:t> задава </a:t>
            </a:r>
            <a:r>
              <a:rPr lang="bg-BG" sz="3200" b="1" dirty="0" smtClean="0">
                <a:solidFill>
                  <a:schemeClr val="bg1"/>
                </a:solidFill>
              </a:rPr>
              <a:t>типа данни</a:t>
            </a:r>
            <a:r>
              <a:rPr lang="bg-BG" sz="3200" dirty="0" smtClean="0"/>
              <a:t> на 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Text</a:t>
            </a:r>
          </a:p>
          <a:p>
            <a:r>
              <a:rPr lang="ru-RU" sz="3500" dirty="0" smtClean="0"/>
              <a:t>Натиснете с десния бутон върху </a:t>
            </a:r>
            <a:r>
              <a:rPr lang="ru-RU" sz="3500" b="1" dirty="0" smtClean="0">
                <a:solidFill>
                  <a:schemeClr val="bg1"/>
                </a:solidFill>
              </a:rPr>
              <a:t>заглавието</a:t>
            </a:r>
            <a:r>
              <a:rPr lang="ru-RU" sz="3500" dirty="0" smtClean="0"/>
              <a:t> на </a:t>
            </a:r>
            <a:r>
              <a:rPr lang="ru-RU" sz="3500" b="1" dirty="0" smtClean="0">
                <a:solidFill>
                  <a:schemeClr val="bg1"/>
                </a:solidFill>
              </a:rPr>
              <a:t>колоната</a:t>
            </a:r>
            <a:r>
              <a:rPr lang="ru-RU" sz="3500" dirty="0" smtClean="0"/>
              <a:t> и изберете </a:t>
            </a:r>
            <a:r>
              <a:rPr lang="en-US" sz="3500" b="1" dirty="0" smtClean="0">
                <a:solidFill>
                  <a:schemeClr val="bg1"/>
                </a:solidFill>
                <a:latin typeface="Consolas" pitchFamily="49" charset="0"/>
              </a:rPr>
              <a:t>Rename</a:t>
            </a:r>
            <a:r>
              <a:rPr lang="en-US" sz="3500" b="1" dirty="0" smtClean="0"/>
              <a:t> </a:t>
            </a:r>
            <a:r>
              <a:rPr lang="en-US" sz="3500" b="1" dirty="0" smtClean="0">
                <a:solidFill>
                  <a:schemeClr val="bg1"/>
                </a:solidFill>
                <a:latin typeface="Consolas" pitchFamily="49" charset="0"/>
              </a:rPr>
              <a:t>Field</a:t>
            </a:r>
            <a:endParaRPr lang="ru-RU" sz="3500" dirty="0" smtClean="0"/>
          </a:p>
          <a:p>
            <a:pPr lvl="1"/>
            <a:r>
              <a:rPr lang="bg-BG" sz="3200" dirty="0" smtClean="0"/>
              <a:t>В</a:t>
            </a:r>
            <a:r>
              <a:rPr lang="ru-RU" sz="3200" dirty="0" smtClean="0"/>
              <a:t>ъведете </a:t>
            </a:r>
            <a:r>
              <a:rPr lang="ru-RU" sz="3200" b="1" dirty="0" smtClean="0">
                <a:solidFill>
                  <a:schemeClr val="bg1"/>
                </a:solidFill>
              </a:rPr>
              <a:t>име</a:t>
            </a:r>
            <a:r>
              <a:rPr lang="ru-RU" sz="3200" dirty="0" smtClean="0"/>
              <a:t> на </a:t>
            </a:r>
            <a:r>
              <a:rPr lang="ru-RU" sz="3200" b="1" dirty="0" smtClean="0">
                <a:solidFill>
                  <a:schemeClr val="bg1"/>
                </a:solidFill>
              </a:rPr>
              <a:t>полето</a:t>
            </a:r>
            <a:endParaRPr lang="en-US" sz="3200" b="1" dirty="0" smtClean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Попълване на данни в </a:t>
            </a:r>
            <a:r>
              <a:rPr lang="bg-BG" dirty="0" smtClean="0"/>
              <a:t>таблица (1)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Можете директно да изберете какъв </a:t>
            </a:r>
            <a:r>
              <a:rPr lang="bg-BG" b="1" dirty="0" smtClean="0">
                <a:solidFill>
                  <a:schemeClr val="bg1"/>
                </a:solidFill>
              </a:rPr>
              <a:t>тип</a:t>
            </a:r>
            <a:r>
              <a:rPr lang="bg-BG" dirty="0" smtClean="0"/>
              <a:t> </a:t>
            </a:r>
            <a:r>
              <a:rPr lang="bg-BG" b="1" dirty="0" smtClean="0">
                <a:solidFill>
                  <a:schemeClr val="bg1"/>
                </a:solidFill>
              </a:rPr>
              <a:t>данни</a:t>
            </a:r>
            <a:r>
              <a:rPr lang="bg-BG" dirty="0" smtClean="0"/>
              <a:t> да съдържа колоната</a:t>
            </a:r>
          </a:p>
          <a:p>
            <a:pPr lvl="1">
              <a:buClr>
                <a:schemeClr val="tx1"/>
              </a:buClr>
            </a:pPr>
            <a:r>
              <a:rPr lang="bg-BG" dirty="0" smtClean="0"/>
              <a:t>Натиснете 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Click 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to 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Add</a:t>
            </a:r>
            <a:r>
              <a:rPr lang="bg-BG" sz="3200" b="1" dirty="0" smtClean="0">
                <a:solidFill>
                  <a:schemeClr val="bg1"/>
                </a:solidFill>
              </a:rPr>
              <a:t> </a:t>
            </a:r>
            <a:r>
              <a:rPr lang="bg-BG" dirty="0" smtClean="0"/>
              <a:t>и от </a:t>
            </a:r>
            <a:r>
              <a:rPr lang="bg-BG" b="1" dirty="0" smtClean="0">
                <a:solidFill>
                  <a:schemeClr val="bg1"/>
                </a:solidFill>
              </a:rPr>
              <a:t>падащото меню</a:t>
            </a:r>
            <a:r>
              <a:rPr lang="bg-BG" dirty="0" smtClean="0"/>
              <a:t> изберете </a:t>
            </a:r>
            <a:r>
              <a:rPr lang="bg-BG" b="1" dirty="0" smtClean="0">
                <a:solidFill>
                  <a:schemeClr val="bg1"/>
                </a:solidFill>
              </a:rPr>
              <a:t>типа</a:t>
            </a:r>
            <a:r>
              <a:rPr lang="bg-BG" dirty="0" smtClean="0"/>
              <a:t> на </a:t>
            </a:r>
            <a:r>
              <a:rPr lang="bg-BG" b="1" dirty="0" smtClean="0">
                <a:solidFill>
                  <a:schemeClr val="bg1"/>
                </a:solidFill>
              </a:rPr>
              <a:t>данни</a:t>
            </a:r>
            <a:r>
              <a:rPr lang="bg-BG" dirty="0" smtClean="0"/>
              <a:t> за колоната</a:t>
            </a:r>
            <a:endParaRPr lang="en-US" dirty="0" smtClean="0"/>
          </a:p>
          <a:p>
            <a:pPr lvl="1">
              <a:buClr>
                <a:schemeClr val="tx1"/>
              </a:buClr>
            </a:pPr>
            <a:endParaRPr lang="en-US" dirty="0" smtClean="0"/>
          </a:p>
          <a:p>
            <a:pPr lvl="1">
              <a:buClr>
                <a:schemeClr val="tx1"/>
              </a:buClr>
              <a:buNone/>
            </a:pPr>
            <a:endParaRPr lang="bg-BG" dirty="0" smtClean="0"/>
          </a:p>
          <a:p>
            <a:pPr lvl="1">
              <a:buClr>
                <a:schemeClr val="tx1"/>
              </a:buClr>
            </a:pPr>
            <a:endParaRPr lang="en-US" dirty="0" smtClean="0"/>
          </a:p>
          <a:p>
            <a:pPr lvl="1">
              <a:buClr>
                <a:schemeClr val="tx1"/>
              </a:buClr>
            </a:pPr>
            <a:endParaRPr lang="en-US" dirty="0" smtClean="0"/>
          </a:p>
          <a:p>
            <a:pPr lvl="1">
              <a:buClr>
                <a:schemeClr val="tx1"/>
              </a:buClr>
            </a:pPr>
            <a:r>
              <a:rPr lang="bg-BG" dirty="0" smtClean="0"/>
              <a:t>Въведете </a:t>
            </a:r>
            <a:r>
              <a:rPr lang="bg-BG" b="1" dirty="0" smtClean="0">
                <a:solidFill>
                  <a:schemeClr val="bg1"/>
                </a:solidFill>
              </a:rPr>
              <a:t>име</a:t>
            </a:r>
            <a:r>
              <a:rPr lang="bg-BG" dirty="0" smtClean="0"/>
              <a:t> на колоната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Попълване на данни в таблица </a:t>
            </a:r>
            <a:r>
              <a:rPr lang="bg-BG" dirty="0" smtClean="0"/>
              <a:t>(</a:t>
            </a:r>
            <a:r>
              <a:rPr lang="en-US" dirty="0" smtClean="0"/>
              <a:t>2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6846" y="3505200"/>
            <a:ext cx="5658309" cy="2133600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7" name="Rectangle: Rounded Corners 17"/>
          <p:cNvSpPr/>
          <p:nvPr/>
        </p:nvSpPr>
        <p:spPr>
          <a:xfrm>
            <a:off x="5257800" y="4191000"/>
            <a:ext cx="1600200" cy="3429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620000" y="4419600"/>
            <a:ext cx="2286000" cy="762000"/>
          </a:xfrm>
          <a:prstGeom prst="wedgeRoundRectCallout">
            <a:avLst>
              <a:gd name="adj1" fmla="val -82175"/>
              <a:gd name="adj2" fmla="val 441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 smtClean="0">
                <a:solidFill>
                  <a:srgbClr val="FFFFFF"/>
                </a:solidFill>
              </a:rPr>
              <a:t>Типове данни</a:t>
            </a:r>
            <a:endParaRPr lang="en-US" sz="2399" b="1" noProof="1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25" y="2514600"/>
            <a:ext cx="9048750" cy="212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Можете да </a:t>
            </a:r>
            <a:r>
              <a:rPr lang="bg-BG" b="1" dirty="0" smtClean="0">
                <a:solidFill>
                  <a:schemeClr val="bg1"/>
                </a:solidFill>
              </a:rPr>
              <a:t>попълните</a:t>
            </a:r>
            <a:r>
              <a:rPr lang="bg-BG" dirty="0" smtClean="0"/>
              <a:t> таблицата със </a:t>
            </a:r>
            <a:r>
              <a:rPr lang="bg-BG" b="1" dirty="0" smtClean="0">
                <a:solidFill>
                  <a:schemeClr val="bg1"/>
                </a:solidFill>
              </a:rPr>
              <a:t>записи</a:t>
            </a:r>
            <a:r>
              <a:rPr lang="bg-BG" dirty="0" smtClean="0"/>
              <a:t> на ръка: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Попълване на данни в таблица (3)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590800" y="4724400"/>
            <a:ext cx="4191000" cy="685800"/>
          </a:xfrm>
          <a:prstGeom prst="wedgeRoundRectCallout">
            <a:avLst>
              <a:gd name="adj1" fmla="val -29317"/>
              <a:gd name="adj2" fmla="val -1085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 smtClean="0">
                <a:solidFill>
                  <a:srgbClr val="FFFFFF"/>
                </a:solidFill>
              </a:rPr>
              <a:t>Ръчно въвеждане на данни</a:t>
            </a:r>
            <a:endParaRPr lang="en-US" sz="2399" b="1" noProof="1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Използване на външен източник на данни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 smtClean="0"/>
              <a:t>Импортиране на външни данни</a:t>
            </a:r>
            <a:endParaRPr lang="en-US" dirty="0"/>
          </a:p>
        </p:txBody>
      </p:sp>
      <p:pic>
        <p:nvPicPr>
          <p:cNvPr id="3076" name="Picture 4" descr="What Is Considered An External Data Sour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371600"/>
            <a:ext cx="2743200" cy="27432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Можете да създадете </a:t>
            </a:r>
            <a:r>
              <a:rPr lang="ru-RU" b="1" dirty="0" smtClean="0">
                <a:solidFill>
                  <a:schemeClr val="bg1"/>
                </a:solidFill>
              </a:rPr>
              <a:t>таблица </a:t>
            </a:r>
            <a:r>
              <a:rPr lang="ru-RU" dirty="0" smtClean="0"/>
              <a:t>чрез </a:t>
            </a:r>
            <a:r>
              <a:rPr lang="ru-RU" b="1" dirty="0" smtClean="0">
                <a:solidFill>
                  <a:schemeClr val="bg1"/>
                </a:solidFill>
              </a:rPr>
              <a:t>импортиране </a:t>
            </a:r>
            <a:r>
              <a:rPr lang="ru-RU" dirty="0" smtClean="0"/>
              <a:t>или </a:t>
            </a:r>
            <a:r>
              <a:rPr lang="ru-RU" b="1" dirty="0" smtClean="0">
                <a:solidFill>
                  <a:schemeClr val="bg1"/>
                </a:solidFill>
              </a:rPr>
              <a:t>свързване </a:t>
            </a:r>
            <a:r>
              <a:rPr lang="ru-RU" dirty="0" smtClean="0"/>
              <a:t>към </a:t>
            </a:r>
            <a:r>
              <a:rPr lang="ru-RU" b="1" dirty="0" smtClean="0">
                <a:solidFill>
                  <a:schemeClr val="bg1"/>
                </a:solidFill>
              </a:rPr>
              <a:t>данни</a:t>
            </a:r>
            <a:r>
              <a:rPr lang="ru-RU" dirty="0" smtClean="0"/>
              <a:t>, които се </a:t>
            </a:r>
            <a:r>
              <a:rPr lang="ru-RU" b="1" dirty="0" smtClean="0">
                <a:solidFill>
                  <a:schemeClr val="bg1"/>
                </a:solidFill>
              </a:rPr>
              <a:t>съхраняват </a:t>
            </a:r>
            <a:r>
              <a:rPr lang="ru-RU" dirty="0" smtClean="0"/>
              <a:t>на </a:t>
            </a:r>
            <a:r>
              <a:rPr lang="ru-RU" b="1" dirty="0" smtClean="0">
                <a:solidFill>
                  <a:schemeClr val="bg1"/>
                </a:solidFill>
              </a:rPr>
              <a:t>друго място</a:t>
            </a:r>
            <a:r>
              <a:rPr lang="ru-RU" dirty="0" smtClean="0"/>
              <a:t> </a:t>
            </a:r>
          </a:p>
          <a:p>
            <a:r>
              <a:rPr lang="ru-RU" dirty="0" smtClean="0"/>
              <a:t>Примери:</a:t>
            </a:r>
          </a:p>
          <a:p>
            <a:pPr lvl="1"/>
            <a:r>
              <a:rPr lang="ru-RU" dirty="0" smtClean="0"/>
              <a:t>Работен лист на </a:t>
            </a:r>
            <a:r>
              <a:rPr lang="ru-RU" b="1" dirty="0" smtClean="0">
                <a:solidFill>
                  <a:schemeClr val="bg1"/>
                </a:solidFill>
              </a:rPr>
              <a:t>Excel</a:t>
            </a:r>
          </a:p>
          <a:p>
            <a:pPr lvl="1"/>
            <a:r>
              <a:rPr lang="ru-RU" dirty="0" smtClean="0"/>
              <a:t>Списък на </a:t>
            </a:r>
            <a:r>
              <a:rPr lang="ru-RU" b="1" dirty="0" smtClean="0">
                <a:solidFill>
                  <a:schemeClr val="bg1"/>
                </a:solidFill>
              </a:rPr>
              <a:t>SharePoint</a:t>
            </a:r>
            <a:endParaRPr lang="ru-RU" dirty="0" smtClean="0"/>
          </a:p>
          <a:p>
            <a:pPr lvl="1">
              <a:buClr>
                <a:schemeClr val="tx1"/>
              </a:buClr>
            </a:pPr>
            <a:r>
              <a:rPr lang="ru-RU" b="1" dirty="0" smtClean="0">
                <a:solidFill>
                  <a:schemeClr val="bg1"/>
                </a:solidFill>
              </a:rPr>
              <a:t>XML</a:t>
            </a:r>
            <a:r>
              <a:rPr lang="ru-RU" dirty="0" smtClean="0"/>
              <a:t> файл</a:t>
            </a:r>
          </a:p>
          <a:p>
            <a:pPr lvl="1"/>
            <a:r>
              <a:rPr lang="ru-RU" dirty="0" smtClean="0"/>
              <a:t>Друга база данни на </a:t>
            </a:r>
            <a:r>
              <a:rPr lang="ru-RU" b="1" dirty="0" smtClean="0">
                <a:solidFill>
                  <a:schemeClr val="bg1"/>
                </a:solidFill>
              </a:rPr>
              <a:t>Access</a:t>
            </a:r>
            <a:endParaRPr lang="ru-RU" dirty="0" smtClean="0"/>
          </a:p>
          <a:p>
            <a:pPr lvl="1"/>
            <a:r>
              <a:rPr lang="ru-RU" dirty="0" smtClean="0"/>
              <a:t>Папка на </a:t>
            </a:r>
            <a:r>
              <a:rPr lang="ru-RU" b="1" dirty="0" smtClean="0">
                <a:solidFill>
                  <a:schemeClr val="bg1"/>
                </a:solidFill>
              </a:rPr>
              <a:t>Microsoft Outlook</a:t>
            </a:r>
          </a:p>
          <a:p>
            <a:pPr lvl="1"/>
            <a:r>
              <a:rPr lang="bg-BG" dirty="0" smtClean="0"/>
              <a:t>И други...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Импортиране на данни (1)</a:t>
            </a:r>
            <a:endParaRPr lang="en-US" dirty="0"/>
          </a:p>
        </p:txBody>
      </p:sp>
      <p:pic>
        <p:nvPicPr>
          <p:cNvPr id="7" name="Picture 2" descr="Download Connect To Any Data Source PNG Image with No Background -  PNGkey.com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934200" y="2743200"/>
            <a:ext cx="3505200" cy="3094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Когато </a:t>
            </a:r>
            <a:r>
              <a:rPr lang="ru-RU" sz="3600" b="1" dirty="0" smtClean="0">
                <a:solidFill>
                  <a:schemeClr val="bg1"/>
                </a:solidFill>
              </a:rPr>
              <a:t>импортираме данни</a:t>
            </a:r>
            <a:r>
              <a:rPr lang="ru-RU" sz="3600" dirty="0" smtClean="0"/>
              <a:t>, създаваме </a:t>
            </a:r>
            <a:r>
              <a:rPr lang="ru-RU" sz="3600" b="1" dirty="0" smtClean="0">
                <a:solidFill>
                  <a:schemeClr val="bg1"/>
                </a:solidFill>
              </a:rPr>
              <a:t>копие</a:t>
            </a:r>
            <a:r>
              <a:rPr lang="ru-RU" sz="3600" dirty="0" smtClean="0"/>
              <a:t> на </a:t>
            </a:r>
            <a:r>
              <a:rPr lang="ru-RU" sz="3600" b="1" dirty="0" smtClean="0">
                <a:solidFill>
                  <a:schemeClr val="bg1"/>
                </a:solidFill>
              </a:rPr>
              <a:t>данните</a:t>
            </a:r>
            <a:r>
              <a:rPr lang="ru-RU" sz="3600" dirty="0" smtClean="0"/>
              <a:t> в </a:t>
            </a:r>
            <a:r>
              <a:rPr lang="ru-RU" sz="3600" b="1" dirty="0" smtClean="0">
                <a:solidFill>
                  <a:schemeClr val="bg1"/>
                </a:solidFill>
              </a:rPr>
              <a:t>нова</a:t>
            </a:r>
            <a:r>
              <a:rPr lang="ru-RU" sz="3600" dirty="0" smtClean="0"/>
              <a:t> таблица в </a:t>
            </a:r>
            <a:r>
              <a:rPr lang="ru-RU" sz="3600" b="1" dirty="0" smtClean="0">
                <a:solidFill>
                  <a:schemeClr val="bg1"/>
                </a:solidFill>
              </a:rPr>
              <a:t>текущата база данни</a:t>
            </a:r>
            <a:endParaRPr lang="en-US" sz="3600" b="1" dirty="0" smtClean="0">
              <a:solidFill>
                <a:schemeClr val="bg1"/>
              </a:solidFill>
            </a:endParaRPr>
          </a:p>
          <a:p>
            <a:r>
              <a:rPr lang="ru-RU" sz="3600" dirty="0" smtClean="0"/>
              <a:t>Последващите </a:t>
            </a:r>
            <a:r>
              <a:rPr lang="ru-RU" sz="3600" b="1" dirty="0" smtClean="0">
                <a:solidFill>
                  <a:schemeClr val="bg1"/>
                </a:solidFill>
              </a:rPr>
              <a:t>промени</a:t>
            </a:r>
            <a:r>
              <a:rPr lang="ru-RU" sz="3600" dirty="0" smtClean="0"/>
              <a:t> в </a:t>
            </a:r>
            <a:r>
              <a:rPr lang="ru-RU" sz="3600" b="1" dirty="0" smtClean="0">
                <a:solidFill>
                  <a:schemeClr val="bg1"/>
                </a:solidFill>
              </a:rPr>
              <a:t>данните</a:t>
            </a:r>
            <a:r>
              <a:rPr lang="ru-RU" sz="3600" dirty="0" smtClean="0"/>
              <a:t> на </a:t>
            </a:r>
            <a:r>
              <a:rPr lang="ru-RU" sz="3600" b="1" dirty="0" smtClean="0">
                <a:solidFill>
                  <a:schemeClr val="bg1"/>
                </a:solidFill>
              </a:rPr>
              <a:t>източника</a:t>
            </a:r>
            <a:r>
              <a:rPr lang="ru-RU" sz="3600" dirty="0" smtClean="0"/>
              <a:t> няма да имат ефект върху </a:t>
            </a:r>
            <a:r>
              <a:rPr lang="ru-RU" sz="3600" b="1" dirty="0" smtClean="0">
                <a:solidFill>
                  <a:schemeClr val="bg1"/>
                </a:solidFill>
              </a:rPr>
              <a:t>импортираните</a:t>
            </a:r>
            <a:r>
              <a:rPr lang="ru-RU" sz="3600" dirty="0" smtClean="0"/>
              <a:t> </a:t>
            </a:r>
            <a:r>
              <a:rPr lang="ru-RU" sz="3600" b="1" dirty="0" smtClean="0">
                <a:solidFill>
                  <a:schemeClr val="bg1"/>
                </a:solidFill>
              </a:rPr>
              <a:t>данни</a:t>
            </a:r>
          </a:p>
          <a:p>
            <a:pPr lvl="1"/>
            <a:r>
              <a:rPr lang="ru-RU" sz="3400" dirty="0" smtClean="0"/>
              <a:t> </a:t>
            </a:r>
            <a:r>
              <a:rPr lang="ru-RU" sz="3400" b="1" dirty="0" smtClean="0">
                <a:solidFill>
                  <a:schemeClr val="bg1"/>
                </a:solidFill>
              </a:rPr>
              <a:t>Промените </a:t>
            </a:r>
            <a:r>
              <a:rPr lang="ru-RU" sz="3400" dirty="0" smtClean="0"/>
              <a:t>в импортираните данни</a:t>
            </a:r>
            <a:r>
              <a:rPr lang="ru-RU" sz="3400" b="1" dirty="0" smtClean="0">
                <a:solidFill>
                  <a:schemeClr val="bg1"/>
                </a:solidFill>
              </a:rPr>
              <a:t> </a:t>
            </a:r>
            <a:r>
              <a:rPr lang="ru-RU" sz="3400" dirty="0" smtClean="0"/>
              <a:t>също </a:t>
            </a:r>
            <a:r>
              <a:rPr lang="ru-RU" sz="3400" b="1" dirty="0" smtClean="0">
                <a:solidFill>
                  <a:schemeClr val="bg1"/>
                </a:solidFill>
              </a:rPr>
              <a:t>не засягат </a:t>
            </a:r>
            <a:r>
              <a:rPr lang="ru-RU" sz="3400" dirty="0" smtClean="0"/>
              <a:t>данните на източника</a:t>
            </a:r>
            <a:endParaRPr lang="en-US" sz="3400" dirty="0" smtClean="0"/>
          </a:p>
          <a:p>
            <a:r>
              <a:rPr lang="ru-RU" sz="3600" dirty="0" smtClean="0"/>
              <a:t>Можете да </a:t>
            </a:r>
            <a:r>
              <a:rPr lang="ru-RU" sz="3600" b="1" dirty="0" smtClean="0">
                <a:solidFill>
                  <a:schemeClr val="bg1"/>
                </a:solidFill>
              </a:rPr>
              <a:t>промените</a:t>
            </a:r>
            <a:r>
              <a:rPr lang="ru-RU" sz="3600" dirty="0" smtClean="0"/>
              <a:t> </a:t>
            </a:r>
            <a:r>
              <a:rPr lang="ru-RU" sz="3600" b="1" dirty="0" smtClean="0">
                <a:solidFill>
                  <a:schemeClr val="bg1"/>
                </a:solidFill>
              </a:rPr>
              <a:t>дизайна</a:t>
            </a:r>
            <a:r>
              <a:rPr lang="ru-RU" sz="3600" dirty="0" smtClean="0"/>
              <a:t> на </a:t>
            </a:r>
            <a:r>
              <a:rPr lang="ru-RU" sz="3600" b="1" dirty="0" smtClean="0">
                <a:solidFill>
                  <a:schemeClr val="bg1"/>
                </a:solidFill>
              </a:rPr>
              <a:t>импортирана</a:t>
            </a:r>
            <a:r>
              <a:rPr lang="bg-BG" sz="3600" b="1" dirty="0" smtClean="0">
                <a:solidFill>
                  <a:schemeClr val="bg1"/>
                </a:solidFill>
              </a:rPr>
              <a:t>та</a:t>
            </a:r>
            <a:r>
              <a:rPr lang="ru-RU" sz="3600" b="1" dirty="0" smtClean="0">
                <a:solidFill>
                  <a:schemeClr val="bg1"/>
                </a:solidFill>
              </a:rPr>
              <a:t> таблица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Импортиране на данни (2)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Натиснете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File</a:t>
            </a:r>
            <a:r>
              <a:rPr lang="en-US" dirty="0" smtClean="0"/>
              <a:t> &gt; 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Open</a:t>
            </a:r>
          </a:p>
          <a:p>
            <a:r>
              <a:rPr lang="ru-RU" dirty="0" smtClean="0"/>
              <a:t>В диалоговия прозорец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Open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ru-RU" dirty="0" smtClean="0"/>
              <a:t>изберете и отворете базата данни, в която искате да създадете нова таблица</a:t>
            </a:r>
            <a:endParaRPr lang="en-US" dirty="0" smtClean="0"/>
          </a:p>
          <a:p>
            <a:r>
              <a:rPr lang="bg-BG" dirty="0" smtClean="0"/>
              <a:t>В раздела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External Data</a:t>
            </a:r>
            <a:r>
              <a:rPr lang="bg-BG" dirty="0" smtClean="0"/>
              <a:t>, в групата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Import &amp; Link</a:t>
            </a:r>
            <a:r>
              <a:rPr lang="bg-BG" b="1" dirty="0" smtClean="0">
                <a:solidFill>
                  <a:schemeClr val="bg1"/>
                </a:solidFill>
              </a:rPr>
              <a:t> </a:t>
            </a:r>
            <a:r>
              <a:rPr lang="bg-BG" dirty="0" smtClean="0"/>
              <a:t>натиснете върху един от наличните източници на данни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100750"/>
            <a:ext cx="10096594" cy="882654"/>
          </a:xfrm>
        </p:spPr>
        <p:txBody>
          <a:bodyPr>
            <a:normAutofit/>
          </a:bodyPr>
          <a:lstStyle/>
          <a:p>
            <a:r>
              <a:rPr lang="bg-BG" sz="3600" dirty="0" smtClean="0"/>
              <a:t>Направете таблица чрез импоритране на данни</a:t>
            </a:r>
            <a:endParaRPr lang="en-US" sz="3600" dirty="0"/>
          </a:p>
        </p:txBody>
      </p:sp>
      <p:pic>
        <p:nvPicPr>
          <p:cNvPr id="1026" name="Picture 2" descr="Access Ribbon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54542" y="4724400"/>
            <a:ext cx="5682916" cy="158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TODO: </a:t>
            </a:r>
            <a:endParaRPr lang="bg-BG" dirty="0" smtClean="0"/>
          </a:p>
          <a:p>
            <a:pPr lvl="1"/>
            <a:r>
              <a:rPr lang="bg-BG" dirty="0" smtClean="0"/>
              <a:t>Постъпково показване</a:t>
            </a:r>
            <a:r>
              <a:rPr lang="en-US" dirty="0" smtClean="0"/>
              <a:t> </a:t>
            </a:r>
            <a:r>
              <a:rPr lang="bg-BG" dirty="0" smtClean="0"/>
              <a:t>(</a:t>
            </a:r>
            <a:r>
              <a:rPr lang="en-US" b="1" dirty="0" smtClean="0">
                <a:solidFill>
                  <a:schemeClr val="bg1"/>
                </a:solidFill>
              </a:rPr>
              <a:t>screenshots</a:t>
            </a:r>
            <a:r>
              <a:rPr lang="en-US" dirty="0" smtClean="0"/>
              <a:t>)</a:t>
            </a:r>
            <a:r>
              <a:rPr lang="bg-BG" dirty="0" smtClean="0"/>
              <a:t> на това как да импортираме данни от </a:t>
            </a:r>
            <a:r>
              <a:rPr lang="en-US" b="1" dirty="0" smtClean="0">
                <a:solidFill>
                  <a:schemeClr val="bg1"/>
                </a:solidFill>
              </a:rPr>
              <a:t>Excel</a:t>
            </a:r>
            <a:r>
              <a:rPr lang="en-US" dirty="0" smtClean="0"/>
              <a:t> </a:t>
            </a:r>
            <a:r>
              <a:rPr lang="bg-BG" dirty="0" smtClean="0"/>
              <a:t>в </a:t>
            </a:r>
            <a:r>
              <a:rPr lang="en-US" b="1" dirty="0" smtClean="0">
                <a:solidFill>
                  <a:schemeClr val="bg1"/>
                </a:solidFill>
              </a:rPr>
              <a:t>MS Access </a:t>
            </a:r>
            <a:r>
              <a:rPr lang="bg-BG" dirty="0" smtClean="0"/>
              <a:t>(виж </a:t>
            </a:r>
            <a:r>
              <a:rPr lang="bg-BG" b="1" dirty="0" smtClean="0">
                <a:solidFill>
                  <a:schemeClr val="bg1"/>
                </a:solidFill>
              </a:rPr>
              <a:t>следващия слайд</a:t>
            </a:r>
            <a:r>
              <a:rPr lang="bg-BG" dirty="0" smtClean="0"/>
              <a:t>)</a:t>
            </a:r>
          </a:p>
          <a:p>
            <a:pPr lvl="1"/>
            <a:r>
              <a:rPr lang="bg-BG" dirty="0" smtClean="0"/>
              <a:t>Същия пример е нужен и за импортиране на данни от </a:t>
            </a:r>
            <a:r>
              <a:rPr lang="en-US" b="1" dirty="0" smtClean="0">
                <a:solidFill>
                  <a:schemeClr val="bg1"/>
                </a:solidFill>
              </a:rPr>
              <a:t>SQL Server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TODO Slide</a:t>
            </a:r>
            <a:endParaRPr lang="en-US" sz="35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Изберете </a:t>
            </a:r>
            <a:r>
              <a:rPr lang="en-US" sz="3200" b="1" dirty="0" smtClean="0">
                <a:solidFill>
                  <a:schemeClr val="bg1"/>
                </a:solidFill>
              </a:rPr>
              <a:t>Excel</a:t>
            </a:r>
            <a:r>
              <a:rPr lang="en-US" sz="3200" dirty="0" smtClean="0"/>
              <a:t> </a:t>
            </a:r>
            <a:r>
              <a:rPr lang="bg-BG" sz="3200" dirty="0" smtClean="0"/>
              <a:t>от групата 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Import &amp; Link</a:t>
            </a:r>
            <a:r>
              <a:rPr lang="bg-BG" sz="3200" b="1" dirty="0" smtClean="0">
                <a:solidFill>
                  <a:schemeClr val="bg1"/>
                </a:solidFill>
              </a:rPr>
              <a:t> </a:t>
            </a:r>
            <a:endParaRPr lang="bg-BG" sz="3200" b="1" dirty="0" smtClean="0">
              <a:solidFill>
                <a:schemeClr val="bg1"/>
              </a:solidFill>
            </a:endParaRPr>
          </a:p>
          <a:p>
            <a:endParaRPr lang="bg-BG" sz="3200" b="1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sz="3200" dirty="0" smtClean="0"/>
          </a:p>
          <a:p>
            <a:r>
              <a:rPr lang="bg-BG" sz="3200" dirty="0" smtClean="0"/>
              <a:t>Появява се </a:t>
            </a:r>
            <a:r>
              <a:rPr lang="en-US" sz="3200" dirty="0" smtClean="0"/>
              <a:t>"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Get External Data 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– Excel Spreadsheet</a:t>
            </a:r>
            <a:r>
              <a:rPr lang="en-US" sz="3200" dirty="0" smtClean="0"/>
              <a:t>“</a:t>
            </a:r>
            <a:endParaRPr lang="en-US" sz="3200" dirty="0" smtClean="0"/>
          </a:p>
          <a:p>
            <a:r>
              <a:rPr lang="bg-BG" sz="3200" dirty="0" smtClean="0"/>
              <a:t>Изберете </a:t>
            </a:r>
            <a:r>
              <a:rPr lang="en-US" sz="3200" b="1" dirty="0" smtClean="0">
                <a:solidFill>
                  <a:schemeClr val="bg1"/>
                </a:solidFill>
              </a:rPr>
              <a:t>Excel</a:t>
            </a:r>
            <a:r>
              <a:rPr lang="en-US" sz="3200" dirty="0" smtClean="0"/>
              <a:t> </a:t>
            </a:r>
            <a:r>
              <a:rPr lang="bg-BG" sz="3200" dirty="0" smtClean="0"/>
              <a:t>файла, от който искате да </a:t>
            </a:r>
            <a:r>
              <a:rPr lang="bg-BG" sz="3200" b="1" dirty="0" smtClean="0">
                <a:solidFill>
                  <a:schemeClr val="bg1"/>
                </a:solidFill>
              </a:rPr>
              <a:t>извлечете</a:t>
            </a:r>
            <a:r>
              <a:rPr lang="bg-BG" sz="3200" dirty="0" smtClean="0"/>
              <a:t> данни</a:t>
            </a:r>
          </a:p>
          <a:p>
            <a:r>
              <a:rPr lang="bg-BG" sz="3200" dirty="0" smtClean="0"/>
              <a:t> Изберете опцията </a:t>
            </a:r>
            <a:r>
              <a:rPr lang="en-US" sz="3200" dirty="0" smtClean="0"/>
              <a:t>"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Import the source data into a new table in the current 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database</a:t>
            </a:r>
            <a:r>
              <a:rPr lang="en-US" sz="3200" dirty="0" smtClean="0"/>
              <a:t> "</a:t>
            </a:r>
            <a:endParaRPr lang="bg-BG" sz="3200" dirty="0" smtClean="0"/>
          </a:p>
          <a:p>
            <a:r>
              <a:rPr lang="bg-BG" sz="3200" dirty="0" smtClean="0"/>
              <a:t>Натиснете </a:t>
            </a:r>
            <a:r>
              <a:rPr lang="bg-BG" sz="3200" b="1" dirty="0" smtClean="0">
                <a:solidFill>
                  <a:schemeClr val="bg1"/>
                </a:solidFill>
                <a:latin typeface="Consolas" pitchFamily="49" charset="0"/>
              </a:rPr>
              <a:t>OK</a:t>
            </a:r>
            <a:endParaRPr lang="en-US" sz="3200" dirty="0"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Импортиране на данни от</a:t>
            </a:r>
            <a:r>
              <a:rPr lang="en-US" dirty="0" smtClean="0"/>
              <a:t> Excel</a:t>
            </a:r>
            <a:endParaRPr lang="en-US" dirty="0"/>
          </a:p>
        </p:txBody>
      </p:sp>
      <p:pic>
        <p:nvPicPr>
          <p:cNvPr id="5" name="Picture 6" descr="N3C External Datasets | N3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46065" y="4993766"/>
            <a:ext cx="1912335" cy="1788034"/>
          </a:xfrm>
          <a:prstGeom prst="rect">
            <a:avLst/>
          </a:prstGeom>
          <a:noFill/>
        </p:spPr>
      </p:pic>
      <p:pic>
        <p:nvPicPr>
          <p:cNvPr id="6" name="Picture 2" descr="Access Ribbon Imag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9605" y="1838884"/>
            <a:ext cx="4600074" cy="128531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: Rounded Corners 17"/>
          <p:cNvSpPr/>
          <p:nvPr/>
        </p:nvSpPr>
        <p:spPr>
          <a:xfrm>
            <a:off x="5334000" y="1866900"/>
            <a:ext cx="533400" cy="8001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4800" y="1117204"/>
            <a:ext cx="10671988" cy="5207396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sz="3000" b="1" dirty="0" smtClean="0">
                <a:solidFill>
                  <a:schemeClr val="bg1"/>
                </a:solidFill>
              </a:rPr>
              <a:t>MS Access</a:t>
            </a:r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ru-RU" sz="3000" dirty="0" smtClean="0"/>
              <a:t>Създаване на таблици</a:t>
            </a:r>
            <a:r>
              <a:rPr lang="en-US" sz="3000" dirty="0" smtClean="0"/>
              <a:t> </a:t>
            </a:r>
            <a:r>
              <a:rPr lang="ru-RU" sz="3000" dirty="0" smtClean="0"/>
              <a:t>и попълване на данни</a:t>
            </a:r>
            <a:endParaRPr lang="en-US" sz="3000" dirty="0" smtClean="0"/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ru-RU" sz="3000" dirty="0" smtClean="0"/>
              <a:t>Импортиране на </a:t>
            </a:r>
            <a:r>
              <a:rPr lang="ru-RU" sz="3000" b="1" dirty="0" smtClean="0">
                <a:solidFill>
                  <a:schemeClr val="bg1"/>
                </a:solidFill>
              </a:rPr>
              <a:t>външни данни</a:t>
            </a:r>
            <a:endParaRPr lang="en-US" sz="3000" b="1" dirty="0" smtClean="0">
              <a:solidFill>
                <a:schemeClr val="bg1"/>
              </a:solidFill>
            </a:endParaRPr>
          </a:p>
          <a:p>
            <a:pPr lvl="1"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ru-RU" sz="2800" b="1" dirty="0" smtClean="0">
                <a:solidFill>
                  <a:schemeClr val="bg1"/>
                </a:solidFill>
              </a:rPr>
              <a:t>MS Excel </a:t>
            </a:r>
            <a:endParaRPr lang="en-US" sz="2800" b="1" dirty="0" smtClean="0">
              <a:solidFill>
                <a:schemeClr val="bg1"/>
              </a:solidFill>
            </a:endParaRPr>
          </a:p>
          <a:p>
            <a:pPr lvl="1"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ru-RU" sz="2800" b="1" dirty="0" smtClean="0">
                <a:solidFill>
                  <a:schemeClr val="bg1"/>
                </a:solidFill>
              </a:rPr>
              <a:t>SQL Server</a:t>
            </a:r>
            <a:endParaRPr lang="en-US" sz="2800" b="1" dirty="0" smtClean="0">
              <a:solidFill>
                <a:schemeClr val="bg1"/>
              </a:solidFill>
            </a:endParaRPr>
          </a:p>
          <a:p>
            <a:pPr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ru-RU" sz="3000" dirty="0" smtClean="0"/>
              <a:t>Създаване на </a:t>
            </a:r>
            <a:r>
              <a:rPr lang="ru-RU" sz="3000" b="1" dirty="0" smtClean="0">
                <a:solidFill>
                  <a:schemeClr val="bg1"/>
                </a:solidFill>
              </a:rPr>
              <a:t>заявки</a:t>
            </a:r>
            <a:endParaRPr lang="en-US" sz="3000" b="1" dirty="0" smtClean="0">
              <a:solidFill>
                <a:schemeClr val="bg1"/>
              </a:solidFill>
            </a:endParaRPr>
          </a:p>
          <a:p>
            <a:pPr lvl="1"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ru-RU" sz="2800" dirty="0" smtClean="0"/>
              <a:t> </a:t>
            </a:r>
            <a:r>
              <a:rPr lang="ru-RU" sz="2800" b="1" dirty="0" smtClean="0">
                <a:solidFill>
                  <a:schemeClr val="bg1"/>
                </a:solidFill>
              </a:rPr>
              <a:t>SQL</a:t>
            </a:r>
            <a:r>
              <a:rPr lang="ru-RU" sz="2800" dirty="0" smtClean="0"/>
              <a:t> редактор </a:t>
            </a:r>
          </a:p>
          <a:p>
            <a:pPr lvl="1"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ru-RU" sz="2800" b="1" dirty="0" smtClean="0">
                <a:solidFill>
                  <a:schemeClr val="bg1"/>
                </a:solidFill>
              </a:rPr>
              <a:t>Визуален</a:t>
            </a:r>
            <a:r>
              <a:rPr lang="ru-RU" sz="2800" dirty="0" smtClean="0"/>
              <a:t> редактор</a:t>
            </a:r>
          </a:p>
          <a:p>
            <a:pPr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bg-BG" sz="3000" dirty="0" smtClean="0"/>
              <a:t>Параметрични заявки</a:t>
            </a:r>
          </a:p>
          <a:p>
            <a:pPr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bg-BG" sz="3000" dirty="0" smtClean="0"/>
              <a:t>Формуляри (</a:t>
            </a:r>
            <a:r>
              <a:rPr lang="en-US" sz="3000" b="1" dirty="0" smtClean="0">
                <a:solidFill>
                  <a:schemeClr val="bg1"/>
                </a:solidFill>
              </a:rPr>
              <a:t>forms</a:t>
            </a:r>
            <a:r>
              <a:rPr lang="en-US" sz="3000" dirty="0" smtClean="0"/>
              <a:t>)</a:t>
            </a:r>
            <a:endParaRPr lang="bg-BG" sz="3000" dirty="0" smtClean="0"/>
          </a:p>
          <a:p>
            <a:pPr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bg-BG" sz="3000" dirty="0" smtClean="0"/>
              <a:t>Отчети </a:t>
            </a:r>
            <a:r>
              <a:rPr lang="en-US" sz="3000" dirty="0" smtClean="0"/>
              <a:t>(</a:t>
            </a:r>
            <a:r>
              <a:rPr lang="en-US" sz="3000" b="1" dirty="0" smtClean="0">
                <a:solidFill>
                  <a:schemeClr val="bg1"/>
                </a:solidFill>
              </a:rPr>
              <a:t>reports</a:t>
            </a:r>
            <a:r>
              <a:rPr lang="en-US" sz="3000" dirty="0" smtClean="0"/>
              <a:t>)</a:t>
            </a:r>
            <a:endParaRPr lang="en-US" sz="3000" dirty="0" smtClean="0">
              <a:solidFill>
                <a:schemeClr val="bg1"/>
              </a:solidFill>
            </a:endParaRP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xmlns="" val="1646986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TODO: </a:t>
            </a:r>
            <a:r>
              <a:rPr lang="bg-BG" dirty="0" smtClean="0"/>
              <a:t>Добави информация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Импортиране на данни от</a:t>
            </a:r>
            <a:r>
              <a:rPr lang="en-US" dirty="0" smtClean="0"/>
              <a:t> </a:t>
            </a:r>
            <a:r>
              <a:rPr lang="en-US" dirty="0" smtClean="0"/>
              <a:t>SQL Server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 smtClean="0"/>
              <a:t>Формуляри</a:t>
            </a:r>
            <a:endParaRPr lang="en-US" dirty="0"/>
          </a:p>
        </p:txBody>
      </p:sp>
      <p:pic>
        <p:nvPicPr>
          <p:cNvPr id="56322" name="Picture 2" descr="What is Google Forms?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0" y="1295400"/>
            <a:ext cx="2667000" cy="26670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Формулярите в </a:t>
            </a:r>
            <a:r>
              <a:rPr lang="ru-RU" b="1" dirty="0" smtClean="0">
                <a:solidFill>
                  <a:schemeClr val="bg1"/>
                </a:solidFill>
              </a:rPr>
              <a:t>Access</a:t>
            </a:r>
            <a:r>
              <a:rPr lang="ru-RU" dirty="0" smtClean="0"/>
              <a:t> са като </a:t>
            </a:r>
            <a:r>
              <a:rPr lang="ru-RU" b="1" dirty="0" smtClean="0">
                <a:solidFill>
                  <a:schemeClr val="bg1"/>
                </a:solidFill>
              </a:rPr>
              <a:t>витрини</a:t>
            </a:r>
            <a:r>
              <a:rPr lang="ru-RU" dirty="0" smtClean="0"/>
              <a:t> в </a:t>
            </a:r>
            <a:r>
              <a:rPr lang="ru-RU" b="1" dirty="0" smtClean="0">
                <a:solidFill>
                  <a:schemeClr val="bg1"/>
                </a:solidFill>
              </a:rPr>
              <a:t>магазини</a:t>
            </a:r>
            <a:r>
              <a:rPr lang="ru-RU" dirty="0" smtClean="0"/>
              <a:t>, които улесняват </a:t>
            </a:r>
            <a:r>
              <a:rPr lang="ru-RU" b="1" dirty="0" smtClean="0">
                <a:solidFill>
                  <a:schemeClr val="bg1"/>
                </a:solidFill>
              </a:rPr>
              <a:t>прегледа</a:t>
            </a:r>
            <a:r>
              <a:rPr lang="ru-RU" dirty="0" smtClean="0"/>
              <a:t> или </a:t>
            </a:r>
            <a:r>
              <a:rPr lang="ru-RU" b="1" dirty="0" smtClean="0">
                <a:solidFill>
                  <a:schemeClr val="bg1"/>
                </a:solidFill>
              </a:rPr>
              <a:t>получаването</a:t>
            </a:r>
            <a:r>
              <a:rPr lang="ru-RU" dirty="0" smtClean="0"/>
              <a:t> на елементите, които </a:t>
            </a:r>
            <a:r>
              <a:rPr lang="ru-RU" dirty="0" smtClean="0"/>
              <a:t>искаме</a:t>
            </a:r>
            <a:endParaRPr lang="en-US" dirty="0" smtClean="0"/>
          </a:p>
          <a:p>
            <a:r>
              <a:rPr lang="ru-RU" dirty="0" smtClean="0"/>
              <a:t> Формулярите са </a:t>
            </a:r>
            <a:r>
              <a:rPr lang="ru-RU" b="1" dirty="0" smtClean="0">
                <a:solidFill>
                  <a:schemeClr val="bg1"/>
                </a:solidFill>
              </a:rPr>
              <a:t>обекти</a:t>
            </a:r>
            <a:r>
              <a:rPr lang="ru-RU" dirty="0" smtClean="0"/>
              <a:t>, чрез които </a:t>
            </a:r>
            <a:r>
              <a:rPr lang="ru-RU" b="1" dirty="0" smtClean="0">
                <a:solidFill>
                  <a:schemeClr val="bg1"/>
                </a:solidFill>
              </a:rPr>
              <a:t>вие </a:t>
            </a:r>
            <a:r>
              <a:rPr lang="ru-RU" dirty="0" smtClean="0"/>
              <a:t>или </a:t>
            </a:r>
            <a:r>
              <a:rPr lang="ru-RU" b="1" dirty="0" smtClean="0">
                <a:solidFill>
                  <a:schemeClr val="bg1"/>
                </a:solidFill>
              </a:rPr>
              <a:t>други потребители</a:t>
            </a:r>
            <a:r>
              <a:rPr lang="ru-RU" dirty="0" smtClean="0"/>
              <a:t> </a:t>
            </a:r>
            <a:r>
              <a:rPr lang="ru-RU" dirty="0" smtClean="0"/>
              <a:t>можете</a:t>
            </a:r>
            <a:r>
              <a:rPr lang="en-US" dirty="0" smtClean="0"/>
              <a:t> </a:t>
            </a:r>
            <a:r>
              <a:rPr lang="bg-BG" dirty="0" smtClean="0"/>
              <a:t>да</a:t>
            </a:r>
            <a:r>
              <a:rPr lang="ru-RU" dirty="0" smtClean="0"/>
              <a:t>:</a:t>
            </a:r>
          </a:p>
          <a:p>
            <a:pPr lvl="1">
              <a:buClr>
                <a:srgbClr val="224464"/>
              </a:buClr>
            </a:pPr>
            <a:r>
              <a:rPr lang="ru-RU" b="1" dirty="0" smtClean="0">
                <a:solidFill>
                  <a:schemeClr val="bg1"/>
                </a:solidFill>
              </a:rPr>
              <a:t>Д</a:t>
            </a:r>
            <a:r>
              <a:rPr lang="ru-RU" b="1" dirty="0" smtClean="0">
                <a:solidFill>
                  <a:schemeClr val="bg1"/>
                </a:solidFill>
              </a:rPr>
              <a:t>обавяте</a:t>
            </a:r>
            <a:r>
              <a:rPr lang="ru-RU" dirty="0" smtClean="0"/>
              <a:t> данни</a:t>
            </a:r>
          </a:p>
          <a:p>
            <a:pPr lvl="1">
              <a:buClr>
                <a:srgbClr val="224464"/>
              </a:buClr>
            </a:pPr>
            <a:r>
              <a:rPr lang="ru-RU" b="1" dirty="0" smtClean="0">
                <a:solidFill>
                  <a:schemeClr val="bg1"/>
                </a:solidFill>
              </a:rPr>
              <a:t>Редактирате</a:t>
            </a:r>
            <a:r>
              <a:rPr lang="ru-RU" dirty="0" smtClean="0"/>
              <a:t> </a:t>
            </a:r>
            <a:r>
              <a:rPr lang="ru-RU" dirty="0" smtClean="0"/>
              <a:t>данни</a:t>
            </a:r>
            <a:endParaRPr lang="ru-RU" dirty="0" smtClean="0"/>
          </a:p>
          <a:p>
            <a:pPr lvl="1">
              <a:buClr>
                <a:srgbClr val="224464"/>
              </a:buClr>
            </a:pPr>
            <a:r>
              <a:rPr lang="ru-RU" b="1" dirty="0" smtClean="0">
                <a:solidFill>
                  <a:schemeClr val="bg1"/>
                </a:solidFill>
              </a:rPr>
              <a:t>П</a:t>
            </a:r>
            <a:r>
              <a:rPr lang="ru-RU" b="1" dirty="0" smtClean="0">
                <a:solidFill>
                  <a:schemeClr val="bg1"/>
                </a:solidFill>
              </a:rPr>
              <a:t>оказвате</a:t>
            </a:r>
            <a:r>
              <a:rPr lang="ru-RU" dirty="0" smtClean="0"/>
              <a:t> данни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 Access </a:t>
            </a:r>
            <a:r>
              <a:rPr lang="bg-BG" dirty="0" smtClean="0"/>
              <a:t>формуляри</a:t>
            </a:r>
            <a:endParaRPr lang="en-US" dirty="0"/>
          </a:p>
        </p:txBody>
      </p:sp>
      <p:pic>
        <p:nvPicPr>
          <p:cNvPr id="7" name="Picture 4" descr="Understanding the Icons and Functions of Google Forms"/>
          <p:cNvPicPr>
            <a:picLocks noChangeAspect="1" noChangeArrowheads="1"/>
          </p:cNvPicPr>
          <p:nvPr/>
        </p:nvPicPr>
        <p:blipFill>
          <a:blip r:embed="rId2" cstate="print"/>
          <a:srcRect l="28225" t="8989" r="28262" b="7865"/>
          <a:stretch>
            <a:fillRect/>
          </a:stretch>
        </p:blipFill>
        <p:spPr bwMode="auto">
          <a:xfrm>
            <a:off x="6705600" y="3733800"/>
            <a:ext cx="2819400" cy="28194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съхранени във вашата настолна база данни на Access, дизайнът на вашия формуляр е важен аспект. Ако вашата настолна база данни на Access ще се използва от множество потребители, добре проектираните формуляри са от съществено значение за ефективността и точността на въвеждане </a:t>
            </a:r>
            <a:r>
              <a:rPr lang="ru-RU" smtClean="0"/>
              <a:t>на </a:t>
            </a:r>
            <a:r>
              <a:rPr lang="ru-RU" smtClean="0"/>
              <a:t>данни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 Access </a:t>
            </a:r>
            <a:r>
              <a:rPr lang="bg-BG" dirty="0" smtClean="0"/>
              <a:t>формуляри (2)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524000"/>
            <a:ext cx="8775781" cy="5029200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endParaRPr lang="en-US" sz="2800" dirty="0" smtClean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mtClean="0"/>
              <a:t>Обобщение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87190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1A67F800-7980-E3CA-7188-3C478C8E98B8}"/>
              </a:ext>
            </a:extLst>
          </p:cNvPr>
          <p:cNvGrpSpPr/>
          <p:nvPr/>
        </p:nvGrpSpPr>
        <p:grpSpPr>
          <a:xfrm>
            <a:off x="3737560" y="1622524"/>
            <a:ext cx="7787441" cy="3498930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xmlns="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xmlns="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xmlns="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xmlns="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xmlns="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xmlns="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xmlns="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xmlns="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xmlns="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xmlns="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xmlns="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xmlns="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xmlns="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xmlns="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4406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</p:spTree>
    <p:extLst>
      <p:ext uri="{BB962C8B-B14F-4D97-AF65-F5344CB8AC3E}">
        <p14:creationId xmlns:p14="http://schemas.microsoft.com/office/powerpoint/2010/main" xmlns="" val="3506533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Същност и употреба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MS Access</a:t>
            </a:r>
            <a:endParaRPr lang="en-US" dirty="0"/>
          </a:p>
        </p:txBody>
      </p:sp>
      <p:pic>
        <p:nvPicPr>
          <p:cNvPr id="4" name="Picture 2" descr="Microsoft Access - Wikiped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6146" y="1447800"/>
            <a:ext cx="2496654" cy="24384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Система за управление на бази данни (</a:t>
            </a:r>
            <a:r>
              <a:rPr lang="bg-BG" b="1" dirty="0" smtClean="0">
                <a:solidFill>
                  <a:schemeClr val="bg1"/>
                </a:solidFill>
              </a:rPr>
              <a:t>СУБД</a:t>
            </a:r>
            <a:r>
              <a:rPr lang="bg-BG" dirty="0" smtClean="0"/>
              <a:t>) от Microsoft </a:t>
            </a:r>
          </a:p>
          <a:p>
            <a:pPr lvl="1"/>
            <a:r>
              <a:rPr lang="ru-RU" dirty="0" smtClean="0"/>
              <a:t>Предоставя мощни </a:t>
            </a:r>
            <a:r>
              <a:rPr lang="ru-RU" b="1" dirty="0" smtClean="0">
                <a:solidFill>
                  <a:schemeClr val="bg1"/>
                </a:solidFill>
              </a:rPr>
              <a:t>инструменти</a:t>
            </a:r>
            <a:r>
              <a:rPr lang="ru-RU" dirty="0" smtClean="0"/>
              <a:t> за </a:t>
            </a:r>
            <a:r>
              <a:rPr lang="ru-RU" b="1" dirty="0" smtClean="0">
                <a:solidFill>
                  <a:schemeClr val="bg1"/>
                </a:solidFill>
              </a:rPr>
              <a:t>съхранение</a:t>
            </a:r>
            <a:r>
              <a:rPr lang="ru-RU" dirty="0" smtClean="0"/>
              <a:t>, </a:t>
            </a:r>
            <a:r>
              <a:rPr lang="ru-RU" b="1" dirty="0" smtClean="0">
                <a:solidFill>
                  <a:schemeClr val="bg1"/>
                </a:solidFill>
              </a:rPr>
              <a:t>управление</a:t>
            </a:r>
            <a:r>
              <a:rPr lang="ru-RU" dirty="0" smtClean="0"/>
              <a:t> и </a:t>
            </a:r>
            <a:r>
              <a:rPr lang="ru-RU" b="1" dirty="0" smtClean="0">
                <a:solidFill>
                  <a:schemeClr val="bg1"/>
                </a:solidFill>
              </a:rPr>
              <a:t>анализ</a:t>
            </a:r>
            <a:r>
              <a:rPr lang="ru-RU" dirty="0" smtClean="0"/>
              <a:t> на </a:t>
            </a:r>
            <a:r>
              <a:rPr lang="ru-RU" b="1" dirty="0" smtClean="0">
                <a:solidFill>
                  <a:schemeClr val="bg1"/>
                </a:solidFill>
              </a:rPr>
              <a:t>данни</a:t>
            </a:r>
            <a:endParaRPr lang="bg-BG" b="1" dirty="0" smtClean="0">
              <a:solidFill>
                <a:schemeClr val="bg1"/>
              </a:solidFill>
            </a:endParaRPr>
          </a:p>
          <a:p>
            <a:pPr lvl="1"/>
            <a:r>
              <a:rPr lang="bg-BG" dirty="0" smtClean="0"/>
              <a:t>Л</a:t>
            </a:r>
            <a:r>
              <a:rPr lang="ru-RU" dirty="0" smtClean="0"/>
              <a:t>есно създаване на </a:t>
            </a:r>
            <a:r>
              <a:rPr lang="ru-RU" b="1" dirty="0" smtClean="0">
                <a:solidFill>
                  <a:schemeClr val="bg1"/>
                </a:solidFill>
              </a:rPr>
              <a:t>бази данни</a:t>
            </a:r>
            <a:r>
              <a:rPr lang="ru-RU" dirty="0" smtClean="0"/>
              <a:t>, </a:t>
            </a:r>
            <a:r>
              <a:rPr lang="ru-RU" b="1" dirty="0" smtClean="0">
                <a:solidFill>
                  <a:schemeClr val="bg1"/>
                </a:solidFill>
              </a:rPr>
              <a:t>формуляри</a:t>
            </a:r>
            <a:r>
              <a:rPr lang="ru-RU" dirty="0" smtClean="0"/>
              <a:t>, </a:t>
            </a:r>
            <a:r>
              <a:rPr lang="ru-RU" b="1" dirty="0" smtClean="0">
                <a:solidFill>
                  <a:schemeClr val="bg1"/>
                </a:solidFill>
              </a:rPr>
              <a:t>отчети</a:t>
            </a:r>
            <a:r>
              <a:rPr lang="ru-RU" dirty="0" smtClean="0"/>
              <a:t> и </a:t>
            </a:r>
            <a:r>
              <a:rPr lang="ru-RU" b="1" dirty="0" smtClean="0">
                <a:solidFill>
                  <a:schemeClr val="bg1"/>
                </a:solidFill>
              </a:rPr>
              <a:t>заявки</a:t>
            </a:r>
          </a:p>
          <a:p>
            <a:pPr lvl="1">
              <a:buClr>
                <a:schemeClr val="tx1"/>
              </a:buClr>
            </a:pPr>
            <a:r>
              <a:rPr lang="ru-RU" b="1" dirty="0" smtClean="0">
                <a:solidFill>
                  <a:schemeClr val="bg1"/>
                </a:solidFill>
              </a:rPr>
              <a:t>Интуитивен</a:t>
            </a:r>
            <a:r>
              <a:rPr lang="ru-RU" dirty="0" smtClean="0"/>
              <a:t> потребителски интерфейс</a:t>
            </a:r>
          </a:p>
          <a:p>
            <a:pPr lvl="1">
              <a:buClr>
                <a:schemeClr val="tx1"/>
              </a:buClr>
            </a:pPr>
            <a:r>
              <a:rPr lang="ru-RU" b="1" dirty="0" smtClean="0">
                <a:solidFill>
                  <a:schemeClr val="bg1"/>
                </a:solidFill>
              </a:rPr>
              <a:t>Интеграция</a:t>
            </a:r>
            <a:r>
              <a:rPr lang="ru-RU" dirty="0" smtClean="0"/>
              <a:t> с други </a:t>
            </a:r>
            <a:r>
              <a:rPr lang="ru-RU" b="1" dirty="0" smtClean="0">
                <a:solidFill>
                  <a:schemeClr val="bg1"/>
                </a:solidFill>
              </a:rPr>
              <a:t>Microsoft</a:t>
            </a:r>
            <a:r>
              <a:rPr lang="ru-RU" dirty="0" smtClean="0"/>
              <a:t> </a:t>
            </a:r>
            <a:r>
              <a:rPr lang="ru-RU" b="1" dirty="0" smtClean="0">
                <a:solidFill>
                  <a:schemeClr val="bg1"/>
                </a:solidFill>
              </a:rPr>
              <a:t>продукти</a:t>
            </a:r>
          </a:p>
          <a:p>
            <a:pPr lvl="2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Excel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bg1"/>
                </a:solidFill>
              </a:rPr>
              <a:t>Word</a:t>
            </a:r>
            <a:r>
              <a:rPr lang="en-US" dirty="0" smtClean="0"/>
              <a:t> </a:t>
            </a:r>
            <a:r>
              <a:rPr lang="bg-BG" dirty="0" smtClean="0"/>
              <a:t>и др.</a:t>
            </a:r>
            <a:endParaRPr lang="en-US" b="1" dirty="0" smtClean="0">
              <a:solidFill>
                <a:schemeClr val="bg1"/>
              </a:solidFill>
            </a:endParaRPr>
          </a:p>
          <a:p>
            <a:pPr lvl="1"/>
            <a:r>
              <a:rPr lang="bg-BG" dirty="0" smtClean="0"/>
              <a:t>Член на Microsoft Office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</a:t>
            </a:r>
            <a:r>
              <a:rPr lang="en-US" dirty="0" smtClean="0"/>
              <a:t>MS Access</a:t>
            </a:r>
            <a:endParaRPr lang="en-US" dirty="0"/>
          </a:p>
        </p:txBody>
      </p:sp>
      <p:pic>
        <p:nvPicPr>
          <p:cNvPr id="65538" name="Picture 2" descr="What Is Microsoft Access And How To Use It? [review, 45% OF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1600" y="4191000"/>
            <a:ext cx="2209800" cy="22098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Попълване на данни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 smtClean="0"/>
              <a:t>Създаване на таблици</a:t>
            </a:r>
            <a:endParaRPr lang="en-US" dirty="0"/>
          </a:p>
        </p:txBody>
      </p:sp>
      <p:pic>
        <p:nvPicPr>
          <p:cNvPr id="43012" name="Picture 4" descr="Database table - Free computer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295400"/>
            <a:ext cx="2438400" cy="24384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Натиснете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File</a:t>
            </a:r>
            <a:r>
              <a:rPr lang="en-US" dirty="0" smtClean="0"/>
              <a:t> &gt; 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New</a:t>
            </a:r>
            <a:r>
              <a:rPr lang="en-US" b="1" dirty="0" smtClean="0"/>
              <a:t> </a:t>
            </a:r>
            <a:r>
              <a:rPr lang="bg-BG" dirty="0" smtClean="0"/>
              <a:t>и изберете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Blank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desktop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database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bg-BG" dirty="0" smtClean="0"/>
              <a:t>В полето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File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Name</a:t>
            </a:r>
            <a:r>
              <a:rPr lang="en-US" dirty="0" smtClean="0"/>
              <a:t> </a:t>
            </a:r>
            <a:r>
              <a:rPr lang="ru-RU" dirty="0" smtClean="0"/>
              <a:t>въведете име на файл за новата база данни</a:t>
            </a:r>
            <a:endParaRPr lang="en-US" dirty="0" smtClean="0"/>
          </a:p>
          <a:p>
            <a:r>
              <a:rPr lang="ru-RU" dirty="0" smtClean="0"/>
              <a:t>За да изберете друго </a:t>
            </a:r>
            <a:r>
              <a:rPr lang="ru-RU" b="1" dirty="0" smtClean="0">
                <a:solidFill>
                  <a:schemeClr val="bg1"/>
                </a:solidFill>
              </a:rPr>
              <a:t>местоположение</a:t>
            </a:r>
            <a:r>
              <a:rPr lang="ru-RU" dirty="0" smtClean="0"/>
              <a:t> и да </a:t>
            </a:r>
            <a:r>
              <a:rPr lang="ru-RU" b="1" dirty="0" smtClean="0">
                <a:solidFill>
                  <a:schemeClr val="bg1"/>
                </a:solidFill>
              </a:rPr>
              <a:t>запазите</a:t>
            </a:r>
            <a:r>
              <a:rPr lang="ru-RU" dirty="0" smtClean="0"/>
              <a:t> базата данни, щракнете върху </a:t>
            </a:r>
            <a:r>
              <a:rPr lang="ru-RU" b="1" dirty="0" smtClean="0">
                <a:solidFill>
                  <a:schemeClr val="bg1"/>
                </a:solidFill>
              </a:rPr>
              <a:t>иконата</a:t>
            </a:r>
            <a:r>
              <a:rPr lang="ru-RU" dirty="0" smtClean="0"/>
              <a:t> на </a:t>
            </a:r>
            <a:r>
              <a:rPr lang="ru-RU" b="1" dirty="0" smtClean="0">
                <a:solidFill>
                  <a:schemeClr val="bg1"/>
                </a:solidFill>
              </a:rPr>
              <a:t>папка</a:t>
            </a:r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Създаване на база данни</a:t>
            </a:r>
            <a:r>
              <a:rPr lang="en-US" dirty="0" smtClean="0"/>
              <a:t> (1)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1828799"/>
            <a:ext cx="2286000" cy="2513223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43000"/>
            <a:ext cx="11818096" cy="5528766"/>
          </a:xfrm>
        </p:spPr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ru-RU" sz="3200" dirty="0" smtClean="0"/>
              <a:t>Натиснете 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Create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bg-BG" sz="3200" dirty="0" smtClean="0"/>
              <a:t>Отваря се новата </a:t>
            </a:r>
            <a:r>
              <a:rPr lang="bg-BG" sz="3200" b="1" dirty="0" smtClean="0">
                <a:solidFill>
                  <a:schemeClr val="bg1"/>
                </a:solidFill>
              </a:rPr>
              <a:t>база данни </a:t>
            </a:r>
            <a:r>
              <a:rPr lang="bg-BG" sz="3200" dirty="0" smtClean="0"/>
              <a:t>и се </a:t>
            </a:r>
            <a:r>
              <a:rPr lang="bg-BG" sz="3200" b="1" dirty="0" smtClean="0">
                <a:solidFill>
                  <a:schemeClr val="bg1"/>
                </a:solidFill>
              </a:rPr>
              <a:t>създава таблица </a:t>
            </a:r>
            <a:r>
              <a:rPr lang="bg-BG" sz="3200" dirty="0" smtClean="0"/>
              <a:t>с името 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Table1</a:t>
            </a:r>
            <a:r>
              <a:rPr lang="bg-BG" sz="3200" dirty="0" smtClean="0"/>
              <a:t>, която се отваря в 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Datasheet</a:t>
            </a:r>
            <a:r>
              <a:rPr lang="en-US" sz="3200" dirty="0" smtClean="0"/>
              <a:t> </a:t>
            </a:r>
            <a:r>
              <a:rPr lang="bg-BG" sz="3200" dirty="0" smtClean="0"/>
              <a:t>изглед</a:t>
            </a:r>
            <a:endParaRPr lang="en-US" sz="3200" b="1" dirty="0" smtClean="0">
              <a:solidFill>
                <a:schemeClr val="bg1"/>
              </a:solidFill>
              <a:latin typeface="Consolas" pitchFamily="49" charset="0"/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Създаване на база данни</a:t>
            </a:r>
            <a:r>
              <a:rPr lang="en-US" dirty="0" smtClean="0"/>
              <a:t> (2)</a:t>
            </a:r>
            <a:endParaRPr lang="en-US" dirty="0"/>
          </a:p>
        </p:txBody>
      </p:sp>
      <p:pic>
        <p:nvPicPr>
          <p:cNvPr id="70660" name="Picture 4" descr="How to Create a Blank Database in Access 20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56176" y="2895600"/>
            <a:ext cx="5279649" cy="3810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24464"/>
              </a:buClr>
            </a:pPr>
            <a:r>
              <a:rPr lang="en-US" b="1" dirty="0" smtClean="0">
                <a:solidFill>
                  <a:schemeClr val="bg1"/>
                </a:solidFill>
              </a:rPr>
              <a:t>MS </a:t>
            </a:r>
            <a:r>
              <a:rPr lang="ru-RU" b="1" dirty="0" smtClean="0">
                <a:solidFill>
                  <a:schemeClr val="bg1"/>
                </a:solidFill>
              </a:rPr>
              <a:t>Access </a:t>
            </a:r>
            <a:r>
              <a:rPr lang="ru-RU" dirty="0" smtClean="0"/>
              <a:t>предоставя лесен и мощен начин за създаване на таблици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Създаване на таблици (1)</a:t>
            </a:r>
            <a:endParaRPr lang="en-US" dirty="0"/>
          </a:p>
        </p:txBody>
      </p:sp>
      <p:pic>
        <p:nvPicPr>
          <p:cNvPr id="41986" name="Picture 2" descr="Access: Working with Tabl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2383611"/>
            <a:ext cx="5943600" cy="409338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В раздела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bg-BG" dirty="0" smtClean="0"/>
              <a:t>, в групата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Tables</a:t>
            </a:r>
            <a:r>
              <a:rPr lang="en-US" dirty="0" smtClean="0"/>
              <a:t>, </a:t>
            </a:r>
            <a:r>
              <a:rPr lang="bg-BG" dirty="0" smtClean="0"/>
              <a:t>натиснете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Table</a:t>
            </a:r>
            <a:endParaRPr lang="en-US" dirty="0" smtClean="0"/>
          </a:p>
          <a:p>
            <a:endParaRPr lang="en-US" sz="3400" dirty="0" smtClean="0"/>
          </a:p>
          <a:p>
            <a:endParaRPr lang="en-US" sz="3400" dirty="0" smtClean="0"/>
          </a:p>
          <a:p>
            <a:endParaRPr lang="en-US" sz="3400" dirty="0" smtClean="0"/>
          </a:p>
          <a:p>
            <a:endParaRPr lang="en-US" sz="3400" dirty="0" smtClean="0"/>
          </a:p>
          <a:p>
            <a:endParaRPr lang="en-US" sz="3400" dirty="0" smtClean="0"/>
          </a:p>
          <a:p>
            <a:r>
              <a:rPr lang="bg-BG" sz="3400" dirty="0" smtClean="0"/>
              <a:t>Нова таблица се вмъква в базата данни и се отваря в </a:t>
            </a:r>
            <a:r>
              <a:rPr lang="en-US" sz="3400" b="1" dirty="0" smtClean="0">
                <a:solidFill>
                  <a:schemeClr val="bg1"/>
                </a:solidFill>
                <a:latin typeface="Consolas" pitchFamily="49" charset="0"/>
              </a:rPr>
              <a:t>Datasheet</a:t>
            </a:r>
            <a:r>
              <a:rPr lang="en-US" sz="3400" dirty="0" smtClean="0"/>
              <a:t> </a:t>
            </a:r>
            <a:r>
              <a:rPr lang="bg-BG" sz="3400" dirty="0" smtClean="0"/>
              <a:t>изглед</a:t>
            </a:r>
            <a:endParaRPr lang="bg-BG" sz="3400" b="1" dirty="0" smtClean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Създаване на таблици (2)</a:t>
            </a:r>
            <a:endParaRPr lang="en-US" dirty="0"/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6131" y="2286000"/>
            <a:ext cx="6879739" cy="25765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10" name="Rectangle: Rounded Corners 17"/>
          <p:cNvSpPr/>
          <p:nvPr/>
        </p:nvSpPr>
        <p:spPr>
          <a:xfrm>
            <a:off x="3962400" y="2347911"/>
            <a:ext cx="1371600" cy="6096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: Rounded Corners 17"/>
          <p:cNvSpPr/>
          <p:nvPr/>
        </p:nvSpPr>
        <p:spPr>
          <a:xfrm>
            <a:off x="3733800" y="4557711"/>
            <a:ext cx="1143000" cy="3048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Rectangle: Rounded Corners 17"/>
          <p:cNvSpPr/>
          <p:nvPr/>
        </p:nvSpPr>
        <p:spPr>
          <a:xfrm>
            <a:off x="2743200" y="2957511"/>
            <a:ext cx="838200" cy="12192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B6C18B0EB80FEC43B96FC4929E3ACDFF" ma:contentTypeVersion="8" ma:contentTypeDescription="Създаване на нов документ" ma:contentTypeScope="" ma:versionID="5e73c28b7fde86b7f49c9d6b9be21d41">
  <xsd:schema xmlns:xsd="http://www.w3.org/2001/XMLSchema" xmlns:xs="http://www.w3.org/2001/XMLSchema" xmlns:p="http://schemas.microsoft.com/office/2006/metadata/properties" xmlns:ns2="4f985cec-e092-4bcf-a1e1-b816bd0221d8" targetNamespace="http://schemas.microsoft.com/office/2006/metadata/properties" ma:root="true" ma:fieldsID="f7a640d6aa79659634b3275499e0d9c9" ns2:_="">
    <xsd:import namespace="4f985cec-e092-4bcf-a1e1-b816bd022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85cec-e092-4bcf-a1e1-b816bd022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2F4A33-1866-4BB8-8A35-8D6BDFE8D9F5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4f985cec-e092-4bcf-a1e1-b816bd0221d8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443A303-689A-4436-B140-8B2DF827EB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85cec-e092-4bcf-a1e1-b816bd022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8A20BEC-F81B-49CD-951D-E62C4BAE77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17693</TotalTime>
  <Words>972</Words>
  <Application>Microsoft Office PowerPoint</Application>
  <PresentationFormat>Custom</PresentationFormat>
  <Paragraphs>166</Paragraphs>
  <Slides>26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SoftUni</vt:lpstr>
      <vt:lpstr>Работа с MS Access</vt:lpstr>
      <vt:lpstr>Съдържание</vt:lpstr>
      <vt:lpstr>MS Access</vt:lpstr>
      <vt:lpstr>Какво е MS Access</vt:lpstr>
      <vt:lpstr>Създаване на таблици</vt:lpstr>
      <vt:lpstr>Създаване на база данни (1)</vt:lpstr>
      <vt:lpstr>Създаване на база данни (2)</vt:lpstr>
      <vt:lpstr>Създаване на таблици (1)</vt:lpstr>
      <vt:lpstr>Създаване на таблици (2)</vt:lpstr>
      <vt:lpstr>Данни в таблиците</vt:lpstr>
      <vt:lpstr>Попълване на данни в таблица (1)</vt:lpstr>
      <vt:lpstr>Попълване на данни в таблица (2)</vt:lpstr>
      <vt:lpstr>Попълване на данни в таблица (3)</vt:lpstr>
      <vt:lpstr>Импортиране на външни данни</vt:lpstr>
      <vt:lpstr>Импортиране на данни (1)</vt:lpstr>
      <vt:lpstr>Импортиране на данни (2)</vt:lpstr>
      <vt:lpstr>Направете таблица чрез импоритране на данни</vt:lpstr>
      <vt:lpstr>TODO Slide</vt:lpstr>
      <vt:lpstr>Импортиране на данни от Excel</vt:lpstr>
      <vt:lpstr>Импортиране на данни от SQL Server</vt:lpstr>
      <vt:lpstr>Формуляри</vt:lpstr>
      <vt:lpstr>MS Access формуляри</vt:lpstr>
      <vt:lpstr>MS Access формуляри (2)</vt:lpstr>
      <vt:lpstr>Обобщение</vt:lpstr>
      <vt:lpstr>Slide 25</vt:lpstr>
      <vt:lpstr>Лиценз</vt:lpstr>
    </vt:vector>
  </TitlesOfParts>
  <Company>SoftUni – https://about.softuni.bg/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MS Access</dc:title>
  <dc:subject>Модул 3: Релационни бази данни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Windows User</cp:lastModifiedBy>
  <cp:revision>562</cp:revision>
  <dcterms:created xsi:type="dcterms:W3CDTF">2018-05-23T13:08:44Z</dcterms:created>
  <dcterms:modified xsi:type="dcterms:W3CDTF">2023-09-05T14:14:10Z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0x010100B6C18B0EB80FEC43B96FC4929E3ACDFF</vt:lpwstr>
  </property>
</Properties>
</file>