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603" r:id="rId15"/>
    <p:sldId id="604" r:id="rId16"/>
    <p:sldId id="605" r:id="rId17"/>
    <p:sldId id="598" r:id="rId18"/>
    <p:sldId id="599" r:id="rId19"/>
    <p:sldId id="600" r:id="rId20"/>
    <p:sldId id="601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  <p14:sldId id="603"/>
            <p14:sldId id="604"/>
            <p14:sldId id="605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 autoAdjust="0"/>
    <p:restoredTop sz="95238" autoAdjust="0"/>
  </p:normalViewPr>
  <p:slideViewPr>
    <p:cSldViewPr showGuides="1">
      <p:cViewPr>
        <p:scale>
          <a:sx n="80" d="100"/>
          <a:sy n="80" d="100"/>
        </p:scale>
        <p:origin x="101" y="29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 sz="1900" dirty="0"/>
              <a:t>Намаляване</a:t>
            </a:r>
            <a:r>
              <a:rPr lang="bg-BG" sz="1900" baseline="0" dirty="0"/>
              <a:t> на населението в периода 2013-2017г.</a:t>
            </a:r>
            <a:endParaRPr lang="bg-BG" sz="19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148512987600687"/>
          <c:y val="8.834341815057549E-2"/>
          <c:w val="0.33702959543850119"/>
          <c:h val="4.4910493972684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296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622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Диаграми и </a:t>
            </a:r>
            <a:r>
              <a:rPr lang="ru-RU" sz="5400" dirty="0"/>
              <a:t>оформление на клетки и данни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48492"/>
            <a:ext cx="3085142" cy="28682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3114000"/>
            <a:ext cx="2113797" cy="9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данни</a:t>
            </a:r>
            <a:r>
              <a:rPr lang="en-US" dirty="0"/>
              <a:t> </a:t>
            </a:r>
            <a:r>
              <a:rPr lang="bg-BG" dirty="0"/>
              <a:t>в клетки – видео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DE665E-1A64-B01C-6D19-7FFB8D89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3" y="1269000"/>
            <a:ext cx="10270594" cy="54086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елементи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bg-BG" dirty="0"/>
              <a:t> – </a:t>
            </a:r>
            <a:r>
              <a:rPr lang="bg-BG" b="1" dirty="0"/>
              <a:t>графично онагледяване </a:t>
            </a:r>
            <a:r>
              <a:rPr lang="bg-BG" dirty="0"/>
              <a:t>на числовата </a:t>
            </a:r>
            <a:r>
              <a:rPr lang="bg-BG" b="1" dirty="0"/>
              <a:t>информация</a:t>
            </a:r>
          </a:p>
          <a:p>
            <a:pPr lvl="1"/>
            <a:r>
              <a:rPr lang="bg-BG" dirty="0"/>
              <a:t>Улеснява </a:t>
            </a:r>
            <a:r>
              <a:rPr lang="bg-BG" b="1" dirty="0"/>
              <a:t>сравняването на стойности</a:t>
            </a:r>
          </a:p>
          <a:p>
            <a:pPr lvl="1"/>
            <a:r>
              <a:rPr lang="bg-BG" dirty="0"/>
              <a:t>Помага при </a:t>
            </a:r>
            <a:r>
              <a:rPr lang="bg-BG" b="1" dirty="0"/>
              <a:t>анализирането на данни</a:t>
            </a:r>
          </a:p>
          <a:p>
            <a:r>
              <a:rPr lang="bg-BG" b="1" dirty="0"/>
              <a:t>Данните</a:t>
            </a:r>
            <a:r>
              <a:rPr lang="bg-BG" dirty="0"/>
              <a:t> и </a:t>
            </a:r>
            <a:r>
              <a:rPr lang="bg-BG" b="1" dirty="0"/>
              <a:t>графичната</a:t>
            </a:r>
            <a:r>
              <a:rPr lang="bg-BG" dirty="0"/>
              <a:t> им интерпретация са </a:t>
            </a:r>
            <a:r>
              <a:rPr lang="bg-BG" b="1" dirty="0"/>
              <a:t>логически свързани</a:t>
            </a:r>
          </a:p>
          <a:p>
            <a:pPr lvl="1"/>
            <a:r>
              <a:rPr lang="bg-BG" b="1" dirty="0"/>
              <a:t>Изменението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r>
              <a:rPr lang="bg-BG" dirty="0"/>
              <a:t> води до </a:t>
            </a:r>
            <a:r>
              <a:rPr lang="bg-BG" b="1" dirty="0"/>
              <a:t>автоматично изменение </a:t>
            </a:r>
            <a:r>
              <a:rPr lang="bg-BG" dirty="0"/>
              <a:t>на </a:t>
            </a:r>
            <a:r>
              <a:rPr lang="bg-BG" b="1" dirty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586480"/>
              </p:ext>
            </p:extLst>
          </p:nvPr>
        </p:nvGraphicFramePr>
        <p:xfrm>
          <a:off x="2638106" y="1764369"/>
          <a:ext cx="6786020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351000" y="1808409"/>
            <a:ext cx="5400000" cy="37250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0116" y="1290910"/>
            <a:ext cx="1845000" cy="675000"/>
          </a:xfrm>
          <a:prstGeom prst="wedgeRoundRectCallout">
            <a:avLst>
              <a:gd name="adj1" fmla="val 89410"/>
              <a:gd name="adj2" fmla="val 49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258844" y="2302942"/>
            <a:ext cx="2739445" cy="1334371"/>
          </a:xfrm>
          <a:prstGeom prst="wedgeRoundRectCallout">
            <a:avLst>
              <a:gd name="adj1" fmla="val -41578"/>
              <a:gd name="adj2" fmla="val 84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81397"/>
            <a:ext cx="4005000" cy="2483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9424125" y="1290910"/>
            <a:ext cx="1845000" cy="675000"/>
          </a:xfrm>
          <a:prstGeom prst="wedgeRoundRectCallout">
            <a:avLst>
              <a:gd name="adj1" fmla="val -113349"/>
              <a:gd name="adj2" fmla="val 101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2A92E-4178-661B-C71F-1D5584214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03" y="1269450"/>
            <a:ext cx="10270594" cy="5468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325703" y="1629000"/>
            <a:ext cx="6570000" cy="1710000"/>
          </a:xfrm>
          <a:prstGeom prst="wedgeRoundRectCallout">
            <a:avLst>
              <a:gd name="adj1" fmla="val -44174"/>
              <a:gd name="adj2" fmla="val 97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диаграма, трябва да сте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маркирали данните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искате да са част от графичната визуализация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12219E-1EA3-45BC-C34A-939FB731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03" y="1269450"/>
            <a:ext cx="10270594" cy="54689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86000" y="3744000"/>
            <a:ext cx="4365000" cy="1665000"/>
          </a:xfrm>
          <a:prstGeom prst="wedgeRoundRectCallout">
            <a:avLst>
              <a:gd name="adj1" fmla="val -35801"/>
              <a:gd name="adj2" fmla="val -947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което си избирате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диаграмата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 който имате нужда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96000" y="1989000"/>
            <a:ext cx="2970000" cy="90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1B7577-D7D7-E26E-C34A-938633A4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03" y="1269450"/>
            <a:ext cx="10270593" cy="5468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86000" y="1674000"/>
            <a:ext cx="3915000" cy="1620000"/>
          </a:xfrm>
          <a:prstGeom prst="wedgeRoundRectCallout">
            <a:avLst>
              <a:gd name="adj1" fmla="val 7590"/>
              <a:gd name="adj2" fmla="val 712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 диаграмата върху работното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Видове диаграми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</a:t>
            </a:r>
            <a:r>
              <a:rPr lang="bg-BG" dirty="0"/>
              <a:t> на </a:t>
            </a:r>
            <a:r>
              <a:rPr lang="bg-BG" b="1" dirty="0"/>
              <a:t>една или повече серии </a:t>
            </a:r>
            <a:r>
              <a:rPr lang="bg-BG" dirty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Колонна диаграма (</a:t>
            </a:r>
            <a:r>
              <a:rPr lang="en-US" dirty="0"/>
              <a:t>Column chart)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диаграма</a:t>
            </a:r>
            <a:r>
              <a:rPr lang="en-US" dirty="0"/>
              <a:t> (Line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/>
                <a:t> </a:t>
              </a:r>
              <a:r>
                <a:rPr lang="bg-BG" sz="2000" dirty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͏͏Форматиране в </a:t>
            </a:r>
            <a:r>
              <a:rPr lang="en-US" dirty="0"/>
              <a:t>Excel</a:t>
            </a:r>
            <a:endParaRPr lang="bg-BG" dirty="0"/>
          </a:p>
          <a:p>
            <a:r>
              <a:rPr lang="bg-BG" dirty="0"/>
              <a:t>Диаграми</a:t>
            </a:r>
          </a:p>
          <a:p>
            <a:r>
              <a:rPr lang="bg-BG" dirty="0"/>
              <a:t>Видове диаграми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</a:t>
            </a:r>
            <a:r>
              <a:rPr lang="bg-BG" dirty="0"/>
              <a:t>диаграма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диаграма </a:t>
            </a:r>
            <a:r>
              <a:rPr lang="bg-BG" dirty="0"/>
              <a:t>– представя как се </a:t>
            </a:r>
            <a:r>
              <a:rPr lang="bg-BG" b="1" dirty="0"/>
              <a:t>отнася една стойност спрямо друга</a:t>
            </a:r>
          </a:p>
          <a:p>
            <a:pPr lvl="1"/>
            <a:r>
              <a:rPr lang="bg-BG" dirty="0"/>
              <a:t>Илюстрира </a:t>
            </a:r>
            <a:r>
              <a:rPr lang="bg-BG" b="1" dirty="0"/>
              <a:t>относителен дял </a:t>
            </a:r>
            <a:r>
              <a:rPr lang="bg-BG" dirty="0"/>
              <a:t>спрямо </a:t>
            </a:r>
            <a:r>
              <a:rPr lang="bg-BG" b="1" dirty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Кръгова диаграма</a:t>
            </a:r>
            <a:r>
              <a:rPr lang="en-US" dirty="0"/>
              <a:t> (Pie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bg-BG" sz="2800" dirty="0">
                <a:solidFill>
                  <a:schemeClr val="bg2"/>
                </a:solidFill>
              </a:rPr>
              <a:t>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Шрифт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рамка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подравняване</a:t>
            </a:r>
            <a:r>
              <a:rPr lang="en-US" sz="2600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Кръгова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в </a:t>
            </a:r>
            <a:r>
              <a:rPr lang="en-US" dirty="0"/>
              <a:t>Excel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A5228F-B59E-0EC0-59BD-54C553807DB9}"/>
              </a:ext>
            </a:extLst>
          </p:cNvPr>
          <p:cNvGrpSpPr/>
          <p:nvPr/>
        </p:nvGrpSpPr>
        <p:grpSpPr>
          <a:xfrm>
            <a:off x="2545379" y="819000"/>
            <a:ext cx="7101241" cy="3958564"/>
            <a:chOff x="3577374" y="1269000"/>
            <a:chExt cx="5037252" cy="280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374" y="1269000"/>
              <a:ext cx="5037252" cy="2808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000" y="1674000"/>
              <a:ext cx="1234371" cy="123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Стилизация на данните</a:t>
            </a:r>
            <a:r>
              <a:rPr lang="bg-BG" dirty="0"/>
              <a:t> се задава от 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bg-BG" dirty="0"/>
              <a:t>, също както и при </a:t>
            </a:r>
            <a:r>
              <a:rPr lang="en-US" dirty="0"/>
              <a:t>MS 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Стилизация (външен вид)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" r="195"/>
          <a:stretch/>
        </p:blipFill>
        <p:spPr>
          <a:xfrm>
            <a:off x="3599539" y="3375450"/>
            <a:ext cx="4992924" cy="2091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4649"/>
              <a:gd name="adj2" fmla="val 104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0489"/>
              <a:gd name="adj2" fmla="val 658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14609"/>
              <a:gd name="adj2" fmla="val -128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57867"/>
              <a:gd name="adj2" fmla="val -114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429000"/>
            <a:ext cx="1980000" cy="1114190"/>
          </a:xfrm>
          <a:prstGeom prst="wedgeRoundRectCallout">
            <a:avLst>
              <a:gd name="adj1" fmla="val -71340"/>
              <a:gd name="adj2" fmla="val 382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591000" y="2169000"/>
            <a:ext cx="2103231" cy="1060291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3797" y="4309740"/>
            <a:ext cx="1932943" cy="5092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Рамка</a:t>
            </a:r>
            <a:r>
              <a:rPr lang="bg-BG" dirty="0"/>
              <a:t>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</a:t>
            </a:r>
            <a:r>
              <a:rPr lang="en-US" dirty="0"/>
              <a:t>– </a:t>
            </a:r>
            <a:r>
              <a:rPr lang="bg-BG" dirty="0"/>
              <a:t>сами </a:t>
            </a:r>
            <a:r>
              <a:rPr lang="bg-BG" b="1" dirty="0"/>
              <a:t>очертавате</a:t>
            </a:r>
            <a:r>
              <a:rPr lang="bg-BG" dirty="0"/>
              <a:t> </a:t>
            </a:r>
            <a:r>
              <a:rPr lang="bg-BG" b="1" dirty="0"/>
              <a:t>областта</a:t>
            </a:r>
            <a:r>
              <a:rPr lang="bg-BG" dirty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Grid </a:t>
            </a:r>
            <a:r>
              <a:rPr lang="en-US" dirty="0"/>
              <a:t>– </a:t>
            </a:r>
            <a:r>
              <a:rPr lang="bg-BG" dirty="0"/>
              <a:t>изчертава рамка около всяка </a:t>
            </a:r>
            <a:r>
              <a:rPr lang="bg-BG" b="1" dirty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More Borders </a:t>
            </a:r>
            <a:r>
              <a:rPr lang="bg-BG" dirty="0"/>
              <a:t>– отваря </a:t>
            </a:r>
            <a:r>
              <a:rPr lang="bg-BG" b="1" dirty="0"/>
              <a:t>диалогов прозорец </a:t>
            </a:r>
            <a:r>
              <a:rPr lang="en-US" b="1" dirty="0">
                <a:solidFill>
                  <a:schemeClr val="bg1"/>
                </a:solidFill>
              </a:rPr>
              <a:t>Format 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r>
              <a:rPr lang="en-US" dirty="0"/>
              <a:t> – More Borders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0317" y="1628711"/>
            <a:ext cx="4717050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7" name="Rounded Rectangular Callout 96"/>
          <p:cNvSpPr/>
          <p:nvPr/>
        </p:nvSpPr>
        <p:spPr bwMode="auto">
          <a:xfrm>
            <a:off x="541206" y="1539001"/>
            <a:ext cx="3012985" cy="720000"/>
          </a:xfrm>
          <a:prstGeom prst="wedgeRoundRectCallout">
            <a:avLst>
              <a:gd name="adj1" fmla="val 59506"/>
              <a:gd name="adj2" fmla="val 1466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541206" y="3819767"/>
            <a:ext cx="3012985" cy="705090"/>
          </a:xfrm>
          <a:prstGeom prst="wedgeRoundRectCallout">
            <a:avLst>
              <a:gd name="adj1" fmla="val 58832"/>
              <a:gd name="adj2" fmla="val 107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8076000" y="1809000"/>
            <a:ext cx="3195000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/>
              <a:t>Разположението на данните се задава от панела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1190" y="3634892"/>
            <a:ext cx="4616520" cy="15516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257110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39000"/>
            <a:ext cx="1257110" cy="52346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 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100564"/>
              <a:gd name="adj2" fmla="val 7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1845F2-D620-5591-BED3-854B944E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03" y="1269000"/>
            <a:ext cx="10270594" cy="5418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 rot="13704856">
            <a:off x="5073790" y="3207397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C58B8-8629-2E9A-2346-15A34227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03" y="1269000"/>
            <a:ext cx="10270594" cy="5418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4246" y="1490661"/>
            <a:ext cx="5355095" cy="49748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подравняване на клетки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91904" y="1316607"/>
            <a:ext cx="2565000" cy="990000"/>
          </a:xfrm>
          <a:prstGeom prst="wedgeRoundRectCallout">
            <a:avLst>
              <a:gd name="adj1" fmla="val 64632"/>
              <a:gd name="adj2" fmla="val 1006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03715" y="2670385"/>
            <a:ext cx="2160000" cy="990000"/>
          </a:xfrm>
          <a:prstGeom prst="wedgeRoundRectCallout">
            <a:avLst>
              <a:gd name="adj1" fmla="val 102112"/>
              <a:gd name="adj2" fmla="val 599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84828" y="4056394"/>
            <a:ext cx="2255299" cy="990000"/>
          </a:xfrm>
          <a:prstGeom prst="wedgeRoundRectCallout">
            <a:avLst>
              <a:gd name="adj1" fmla="val 87389"/>
              <a:gd name="adj2" fmla="val -34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458004" y="1764000"/>
            <a:ext cx="2397412" cy="1103087"/>
          </a:xfrm>
          <a:prstGeom prst="wedgeRoundRectCallout">
            <a:avLst>
              <a:gd name="adj1" fmla="val -84381"/>
              <a:gd name="adj2" fmla="val 93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4315</TotalTime>
  <Words>662</Words>
  <Application>Microsoft Office PowerPoint</Application>
  <PresentationFormat>Widescreen</PresentationFormat>
  <Paragraphs>125</Paragraphs>
  <Slides>23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Диаграми и оформление на клетки и данни</vt:lpstr>
      <vt:lpstr>Съдържание</vt:lpstr>
      <vt:lpstr>͏Форматиране в Excel</vt:lpstr>
      <vt:lpstr>Стилизация (външен вид)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Създаване на диаграми</vt:lpstr>
      <vt:lpstr>Създаване на диаграми</vt:lpstr>
      <vt:lpstr>Създаване на диаграми</vt:lpstr>
      <vt:lpstr>Видове диаграми</vt:lpstr>
      <vt:lpstr>Колонна диаграма (Column chart)</vt:lpstr>
      <vt:lpstr>Линейна диаграма (Line chart)</vt:lpstr>
      <vt:lpstr>Кръгова диаграма (Pie chart)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Диаграми и характеристики на оформлението на клетки и данни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201</cp:revision>
  <dcterms:created xsi:type="dcterms:W3CDTF">2018-05-23T13:08:44Z</dcterms:created>
  <dcterms:modified xsi:type="dcterms:W3CDTF">2025-01-07T06:45:36Z</dcterms:modified>
  <cp:category/>
</cp:coreProperties>
</file>