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6"/>
  </p:notesMasterIdLst>
  <p:handoutMasterIdLst>
    <p:handoutMasterId r:id="rId37"/>
  </p:handoutMasterIdLst>
  <p:sldIdLst>
    <p:sldId id="503" r:id="rId5"/>
    <p:sldId id="276" r:id="rId6"/>
    <p:sldId id="520" r:id="rId7"/>
    <p:sldId id="522" r:id="rId8"/>
    <p:sldId id="523" r:id="rId9"/>
    <p:sldId id="524" r:id="rId10"/>
    <p:sldId id="525" r:id="rId11"/>
    <p:sldId id="526" r:id="rId12"/>
    <p:sldId id="527" r:id="rId13"/>
    <p:sldId id="528" r:id="rId14"/>
    <p:sldId id="529" r:id="rId15"/>
    <p:sldId id="535" r:id="rId16"/>
    <p:sldId id="536" r:id="rId17"/>
    <p:sldId id="537" r:id="rId18"/>
    <p:sldId id="539" r:id="rId19"/>
    <p:sldId id="538" r:id="rId20"/>
    <p:sldId id="540" r:id="rId21"/>
    <p:sldId id="530" r:id="rId22"/>
    <p:sldId id="511" r:id="rId23"/>
    <p:sldId id="512" r:id="rId24"/>
    <p:sldId id="513" r:id="rId25"/>
    <p:sldId id="514" r:id="rId26"/>
    <p:sldId id="515" r:id="rId27"/>
    <p:sldId id="516" r:id="rId28"/>
    <p:sldId id="531" r:id="rId29"/>
    <p:sldId id="532" r:id="rId30"/>
    <p:sldId id="534" r:id="rId31"/>
    <p:sldId id="533" r:id="rId32"/>
    <p:sldId id="349" r:id="rId33"/>
    <p:sldId id="256" r:id="rId34"/>
    <p:sldId id="493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4464"/>
    <a:srgbClr val="D0D4DC"/>
    <a:srgbClr val="D0D4FF"/>
    <a:srgbClr val="5F9ABF"/>
    <a:srgbClr val="464646"/>
    <a:srgbClr val="F2A40D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719"/>
  </p:normalViewPr>
  <p:slideViewPr>
    <p:cSldViewPr>
      <p:cViewPr varScale="1">
        <p:scale>
          <a:sx n="80" d="100"/>
          <a:sy n="80" d="100"/>
        </p:scale>
        <p:origin x="-96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19.8.2023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03455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30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smtClean="0"/>
              <a:t>© Software University Foundation – </a:t>
            </a:r>
            <a:r>
              <a:rPr lang="en-US" sz="1000" u="sng" smtClean="0">
                <a:hlinkClick r:id="rId3"/>
              </a:rPr>
              <a:t>http://softuni.org</a:t>
            </a:r>
            <a:endParaRPr lang="en-US" sz="1000" smtClean="0"/>
          </a:p>
          <a:p>
            <a:r>
              <a:rPr lang="en-US" sz="1000" smtClean="0"/>
              <a:t>This work is licensed under the </a:t>
            </a:r>
            <a:r>
              <a:rPr lang="en-US" sz="1000" u="sng" noProof="1" smtClean="0">
                <a:hlinkClick r:id="rId4"/>
              </a:rPr>
              <a:t>Creative Commons Attribution-NonCommercial-ShareAlike</a:t>
            </a:r>
            <a:r>
              <a:rPr lang="en-US" sz="1000" noProof="1" smtClean="0"/>
              <a:t> </a:t>
            </a:r>
            <a:r>
              <a:rPr lang="en-US" sz="1000" smtClean="0"/>
              <a:t>license.</a:t>
            </a:r>
            <a:endParaRPr lang="en-US" sz="1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62354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5D8943ED-62FC-43CF-9220-3EBB342881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661868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1181F38-7E25-4CF0-8477-2E5E9629196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076401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FE55E717-ED34-4F6A-893D-66C4219058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1932848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="" xmlns:a16="http://schemas.microsoft.com/office/drawing/2014/main" id="{B80D8324-A1E3-4093-A148-79A57C1E1C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04989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19.8.2023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8/19/2023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7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2.png"/><Relationship Id="rId11" Type="http://schemas.openxmlformats.org/officeDocument/2006/relationships/image" Target="../media/image35.png"/><Relationship Id="rId5" Type="http://schemas.openxmlformats.org/officeDocument/2006/relationships/image" Target="../media/image31.png"/><Relationship Id="rId15" Type="http://schemas.openxmlformats.org/officeDocument/2006/relationships/image" Target="../media/image39.png"/><Relationship Id="rId10" Type="http://schemas.openxmlformats.org/officeDocument/2006/relationships/image" Target="../media/image51.svg"/><Relationship Id="rId4" Type="http://schemas.openxmlformats.org/officeDocument/2006/relationships/image" Target="../media/image30.png"/><Relationship Id="rId9" Type="http://schemas.openxmlformats.org/officeDocument/2006/relationships/image" Target="../media/image34.png"/><Relationship Id="rId1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0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11331575" cy="686880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Връзки, релационна схема, аномалии</a:t>
            </a:r>
            <a:r>
              <a:rPr lang="en-US" dirty="0" smtClean="0"/>
              <a:t> </a:t>
            </a:r>
            <a:r>
              <a:rPr lang="bg-BG" dirty="0" smtClean="0"/>
              <a:t>и нормални форми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1083636" cy="1430019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Връзки и </a:t>
            </a:r>
            <a:r>
              <a:rPr lang="en-US" sz="4400" dirty="0" smtClean="0"/>
              <a:t>E/R </a:t>
            </a:r>
            <a:r>
              <a:rPr lang="bg-BG" sz="4400" dirty="0" smtClean="0"/>
              <a:t>диаграми</a:t>
            </a:r>
            <a:endParaRPr lang="bg-BG" sz="4400" dirty="0"/>
          </a:p>
        </p:txBody>
      </p:sp>
      <p:pic>
        <p:nvPicPr>
          <p:cNvPr id="31752" name="Picture 8" descr="Entity Relationship Diagrams with draw.io - draw.io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2743200"/>
            <a:ext cx="4724400" cy="2103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ru-RU" b="1" dirty="0" smtClean="0">
                <a:solidFill>
                  <a:schemeClr val="bg1"/>
                </a:solidFill>
              </a:rPr>
              <a:t>Ограниченията за целостта </a:t>
            </a:r>
            <a:r>
              <a:rPr lang="ru-RU" dirty="0" smtClean="0"/>
              <a:t>гарантират целостта на данните в таблиците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Налага</a:t>
            </a:r>
            <a:r>
              <a:rPr lang="bg-BG" dirty="0" smtClean="0"/>
              <a:t>т</a:t>
            </a:r>
            <a:r>
              <a:rPr lang="ru-RU" dirty="0" smtClean="0"/>
              <a:t> правила за данни, които не могат да бъдат нарушавани</a:t>
            </a:r>
            <a:endParaRPr lang="bg-BG" dirty="0"/>
          </a:p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 smtClean="0">
                <a:solidFill>
                  <a:schemeClr val="bg1"/>
                </a:solidFill>
              </a:rPr>
              <a:t>първичен ключ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Първичният ключ на таблица има </a:t>
            </a:r>
            <a:r>
              <a:rPr lang="ru-RU" b="1" dirty="0" smtClean="0">
                <a:solidFill>
                  <a:schemeClr val="bg1"/>
                </a:solidFill>
              </a:rPr>
              <a:t>уникална</a:t>
            </a:r>
            <a:r>
              <a:rPr lang="ru-RU" dirty="0" smtClean="0"/>
              <a:t> стойност за </a:t>
            </a:r>
            <a:r>
              <a:rPr lang="ru-RU" b="1" dirty="0" smtClean="0">
                <a:solidFill>
                  <a:schemeClr val="bg1"/>
                </a:solidFill>
              </a:rPr>
              <a:t>всеки ред</a:t>
            </a:r>
            <a:r>
              <a:rPr lang="ru-RU" dirty="0" smtClean="0"/>
              <a:t> в нея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Unique </a:t>
            </a:r>
            <a:r>
              <a:rPr lang="bg-BG" dirty="0" smtClean="0"/>
              <a:t>ограничение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ru-RU" dirty="0" smtClean="0"/>
              <a:t>Гарантира, че всички стойности в </a:t>
            </a:r>
            <a:r>
              <a:rPr lang="ru-RU" b="1" dirty="0" smtClean="0">
                <a:solidFill>
                  <a:schemeClr val="bg1"/>
                </a:solidFill>
              </a:rPr>
              <a:t>определена</a:t>
            </a:r>
            <a:r>
              <a:rPr lang="ru-RU" dirty="0" smtClean="0"/>
              <a:t> колона (или група от колони) са </a:t>
            </a:r>
            <a:r>
              <a:rPr lang="ru-RU" b="1" dirty="0" smtClean="0">
                <a:solidFill>
                  <a:schemeClr val="bg1"/>
                </a:solidFill>
              </a:rPr>
              <a:t>уникални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Ограничения на целостта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37854174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997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Ограничение за </a:t>
            </a:r>
            <a:r>
              <a:rPr lang="bg-BG" b="1" dirty="0" smtClean="0">
                <a:solidFill>
                  <a:schemeClr val="bg1"/>
                </a:solidFill>
              </a:rPr>
              <a:t>външен ключ</a:t>
            </a:r>
          </a:p>
          <a:p>
            <a:pPr lvl="1"/>
            <a:r>
              <a:rPr lang="ru-RU" dirty="0" smtClean="0"/>
              <a:t>Гарантира, че стойността в дадена колона е ключ от </a:t>
            </a:r>
            <a:r>
              <a:rPr lang="ru-RU" b="1" dirty="0" smtClean="0">
                <a:solidFill>
                  <a:schemeClr val="bg1"/>
                </a:solidFill>
              </a:rPr>
              <a:t>друга таблица</a:t>
            </a:r>
            <a:endParaRPr lang="bg-BG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en-US" b="1" dirty="0" smtClean="0">
                <a:solidFill>
                  <a:schemeClr val="bg1"/>
                </a:solidFill>
              </a:rPr>
              <a:t>Check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dirty="0" smtClean="0">
                <a:solidFill>
                  <a:schemeClr val="tx2">
                    <a:lumMod val="75000"/>
                  </a:schemeClr>
                </a:solidFill>
              </a:rPr>
              <a:t>ограничение</a:t>
            </a:r>
          </a:p>
          <a:p>
            <a:pPr lvl="1"/>
            <a:r>
              <a:rPr lang="ru-RU" dirty="0" smtClean="0"/>
              <a:t>Гарантира, че стойностите в определена колона отговарят на някакво предварително зададено </a:t>
            </a:r>
            <a:r>
              <a:rPr lang="ru-RU" b="1" dirty="0" smtClean="0">
                <a:solidFill>
                  <a:schemeClr val="bg1"/>
                </a:solidFill>
              </a:rPr>
              <a:t>условие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noProof="1" smtClean="0"/>
              <a:t>Примери:</a:t>
            </a:r>
            <a:endParaRPr lang="en-US" b="1" noProof="1">
              <a:solidFill>
                <a:schemeClr val="accent5">
                  <a:lumMod val="20000"/>
                  <a:lumOff val="80000"/>
                </a:schemeClr>
              </a:solidFill>
              <a:latin typeface="Consolas" pitchFamily="49" charset="0"/>
            </a:endParaRPr>
          </a:p>
        </p:txBody>
      </p:sp>
      <p:sp>
        <p:nvSpPr>
          <p:cNvPr id="499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Ограничения на целостта </a:t>
            </a:r>
            <a:r>
              <a:rPr lang="en-US" dirty="0" smtClean="0"/>
              <a:t>(2)</a:t>
            </a:r>
            <a:endParaRPr lang="bg-BG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066801" y="5486400"/>
            <a:ext cx="4343399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(Hour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&gt;= 0) AND </a:t>
            </a: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(Hour </a:t>
            </a:r>
            <a:r>
              <a:rPr lang="en-US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&lt; 24)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066800" y="6019800"/>
            <a:ext cx="4343400" cy="45140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8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CHECK (TotalAmount &gt;= 0)</a:t>
            </a:r>
            <a:endParaRPr lang="en-US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263403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Ð ÐµÐ·ÑÐ»ÑÐ°Ñ Ñ Ð¸Ð·Ð¾Ð±ÑÐ°Ð¶ÐµÐ½Ð¸Ðµ Ð·Ð° cascading png">
            <a:extLst>
              <a:ext uri="{FF2B5EF4-FFF2-40B4-BE49-F238E27FC236}">
                <a16:creationId xmlns="" xmlns:a16="http://schemas.microsoft.com/office/drawing/2014/main" id="{3B56181C-1C35-44D5-AE7B-4DFA356A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37" y="1208903"/>
            <a:ext cx="3255479" cy="30134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DFB02FC4-7CB6-4AD9-B76E-D615EDB8893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Каскадни операции</a:t>
            </a:r>
            <a:endParaRPr lang="en-GB" dirty="0"/>
          </a:p>
        </p:txBody>
      </p:sp>
      <p:sp>
        <p:nvSpPr>
          <p:cNvPr id="7" name="Subtitle 6">
            <a:extLst>
              <a:ext uri="{FF2B5EF4-FFF2-40B4-BE49-F238E27FC236}">
                <a16:creationId xmlns="" xmlns:a16="http://schemas.microsoft.com/office/drawing/2014/main" id="{6E4B1920-6F4F-482A-A98E-6FB068F0057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Каскдано изтриване и променяне</a:t>
            </a:r>
            <a:endParaRPr lang="en-GB" dirty="0"/>
          </a:p>
        </p:txBody>
      </p:sp>
    </p:spTree>
    <p:extLst>
      <p:ext uri="{BB962C8B-B14F-4D97-AF65-F5344CB8AC3E}">
        <p14:creationId xmlns="" xmlns:p14="http://schemas.microsoft.com/office/powerpoint/2010/main" val="171410490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733005367"/>
              </p:ext>
            </p:extLst>
          </p:nvPr>
        </p:nvGraphicFramePr>
        <p:xfrm>
          <a:off x="7316009" y="3925059"/>
          <a:ext cx="4038600" cy="18288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19300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019300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400" noProof="1">
                          <a:solidFill>
                            <a:schemeClr val="tx1"/>
                          </a:solidFill>
                        </a:rPr>
                        <a:t>ItemId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24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2</a:t>
                      </a:r>
                      <a:r>
                        <a:rPr lang="bg-BG" noProof="1"/>
                        <a:t>2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906341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noProof="1"/>
                        <a:t>87</a:t>
                      </a:r>
                      <a:endParaRPr lang="en-US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1"/>
                        <a:t>1</a:t>
                      </a:r>
                      <a:endParaRPr lang="en-US" b="1" noProof="1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008099716"/>
                  </a:ext>
                </a:extLst>
              </a:tr>
            </a:tbl>
          </a:graphicData>
        </a:graphic>
      </p:graphicFrame>
      <p:graphicFrame>
        <p:nvGraphicFramePr>
          <p:cNvPr id="6" name="Table 1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58312001"/>
              </p:ext>
            </p:extLst>
          </p:nvPr>
        </p:nvGraphicFramePr>
        <p:xfrm>
          <a:off x="2488856" y="4109606"/>
          <a:ext cx="3377385" cy="13716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1373852">
                  <a:extLst>
                    <a:ext uri="{9D8B030D-6E8A-4147-A177-3AD203B41FA5}">
                      <a16:colId xmlns="" xmlns:a16="http://schemas.microsoft.com/office/drawing/2014/main" val="1594468805"/>
                    </a:ext>
                  </a:extLst>
                </a:gridCol>
                <a:gridCol w="2003533">
                  <a:extLst>
                    <a:ext uri="{9D8B030D-6E8A-4147-A177-3AD203B41FA5}">
                      <a16:colId xmlns="" xmlns:a16="http://schemas.microsoft.com/office/drawing/2014/main" val="68361438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OrderID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1">
                          <a:solidFill>
                            <a:schemeClr val="tx1"/>
                          </a:solidFill>
                        </a:rPr>
                        <a:t>OrderName</a:t>
                      </a:r>
                    </a:p>
                  </a:txBody>
                  <a:tcPr>
                    <a:solidFill>
                      <a:srgbClr val="D1D5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96982537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453181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r>
                        <a:rPr lang="en-US" dirty="0"/>
                        <a:t>22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  <a:endParaRPr lang="bg-BG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8156586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28800" y="990600"/>
            <a:ext cx="10129234" cy="5546589"/>
          </a:xfrm>
        </p:spPr>
        <p:txBody>
          <a:bodyPr/>
          <a:lstStyle/>
          <a:p>
            <a:r>
              <a:rPr lang="ru-RU" b="1" dirty="0" smtClean="0"/>
              <a:t>Каскадирането</a:t>
            </a:r>
            <a:r>
              <a:rPr lang="ru-RU" dirty="0" smtClean="0"/>
              <a:t> позволява, когато се направи </a:t>
            </a:r>
            <a:r>
              <a:rPr lang="ru-RU" b="1" dirty="0" smtClean="0">
                <a:solidFill>
                  <a:schemeClr val="bg1"/>
                </a:solidFill>
              </a:rPr>
              <a:t>промяна</a:t>
            </a:r>
            <a:r>
              <a:rPr lang="ru-RU" dirty="0" smtClean="0"/>
              <a:t> в определен обект, тази промяна да се приложи към </a:t>
            </a:r>
            <a:r>
              <a:rPr lang="ru-RU" b="1" dirty="0" smtClean="0">
                <a:solidFill>
                  <a:schemeClr val="bg1"/>
                </a:solidFill>
              </a:rPr>
              <a:t>всички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свързани</a:t>
            </a:r>
            <a:r>
              <a:rPr lang="ru-RU" dirty="0" smtClean="0"/>
              <a:t> </a:t>
            </a:r>
            <a:r>
              <a:rPr lang="ru-RU" dirty="0" smtClean="0"/>
              <a:t>обекти</a:t>
            </a:r>
            <a:endParaRPr lang="ru-RU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Дефиниция</a:t>
            </a:r>
            <a:endParaRPr lang="en-US" dirty="0"/>
          </a:p>
        </p:txBody>
      </p:sp>
      <p:cxnSp>
        <p:nvCxnSpPr>
          <p:cNvPr id="8" name="Straight Arrow Connector 10"/>
          <p:cNvCxnSpPr>
            <a:cxnSpLocks/>
          </p:cNvCxnSpPr>
          <p:nvPr/>
        </p:nvCxnSpPr>
        <p:spPr>
          <a:xfrm flipV="1">
            <a:off x="5961000" y="4682810"/>
            <a:ext cx="1152639" cy="96190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12"/>
          <p:cNvSpPr txBox="1"/>
          <p:nvPr/>
        </p:nvSpPr>
        <p:spPr>
          <a:xfrm>
            <a:off x="3389382" y="3565056"/>
            <a:ext cx="11906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Orders</a:t>
            </a:r>
          </a:p>
        </p:txBody>
      </p:sp>
      <p:sp>
        <p:nvSpPr>
          <p:cNvPr id="11" name="TextBox 13"/>
          <p:cNvSpPr txBox="1"/>
          <p:nvPr/>
        </p:nvSpPr>
        <p:spPr>
          <a:xfrm>
            <a:off x="8364238" y="3433629"/>
            <a:ext cx="1884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noProof="1"/>
              <a:t>OrderItems</a:t>
            </a:r>
          </a:p>
        </p:txBody>
      </p:sp>
      <p:cxnSp>
        <p:nvCxnSpPr>
          <p:cNvPr id="12" name="Straight Arrow Connector 15"/>
          <p:cNvCxnSpPr>
            <a:cxnSpLocks/>
          </p:cNvCxnSpPr>
          <p:nvPr/>
        </p:nvCxnSpPr>
        <p:spPr>
          <a:xfrm>
            <a:off x="5961000" y="4779000"/>
            <a:ext cx="1132515" cy="783601"/>
          </a:xfrm>
          <a:prstGeom prst="straightConnector1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9"/>
          <p:cNvSpPr/>
          <p:nvPr/>
        </p:nvSpPr>
        <p:spPr>
          <a:xfrm>
            <a:off x="2488856" y="4554567"/>
            <a:ext cx="3377385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9"/>
          <p:cNvSpPr/>
          <p:nvPr/>
        </p:nvSpPr>
        <p:spPr>
          <a:xfrm>
            <a:off x="7316009" y="5279863"/>
            <a:ext cx="4041111" cy="457200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Rectangle 9"/>
          <p:cNvSpPr/>
          <p:nvPr/>
        </p:nvSpPr>
        <p:spPr>
          <a:xfrm>
            <a:off x="7301019" y="4411293"/>
            <a:ext cx="4041110" cy="459096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AutoShape 7"/>
          <p:cNvSpPr>
            <a:spLocks noChangeArrowheads="1"/>
          </p:cNvSpPr>
          <p:nvPr/>
        </p:nvSpPr>
        <p:spPr bwMode="auto">
          <a:xfrm>
            <a:off x="2129836" y="2895600"/>
            <a:ext cx="1923770" cy="759336"/>
          </a:xfrm>
          <a:prstGeom prst="wedgeRoundRectCallout">
            <a:avLst>
              <a:gd name="adj1" fmla="val -3776"/>
              <a:gd name="adj2" fmla="val 11771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AutoShape 7"/>
          <p:cNvSpPr>
            <a:spLocks noChangeArrowheads="1"/>
          </p:cNvSpPr>
          <p:nvPr/>
        </p:nvSpPr>
        <p:spPr bwMode="auto">
          <a:xfrm>
            <a:off x="6553200" y="2819400"/>
            <a:ext cx="1923770" cy="755948"/>
          </a:xfrm>
          <a:prstGeom prst="wedgeRoundRectCallout">
            <a:avLst>
              <a:gd name="adj1" fmla="val -1414"/>
              <a:gd name="adj2" fmla="val 1088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10134600" y="2819400"/>
            <a:ext cx="1705606" cy="772774"/>
          </a:xfrm>
          <a:prstGeom prst="wedgeRoundRectCallout">
            <a:avLst>
              <a:gd name="adj1" fmla="val -39995"/>
              <a:gd name="adj2" fmla="val 10227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AutoShape 7"/>
          <p:cNvSpPr>
            <a:spLocks noChangeArrowheads="1"/>
          </p:cNvSpPr>
          <p:nvPr/>
        </p:nvSpPr>
        <p:spPr bwMode="auto">
          <a:xfrm>
            <a:off x="4648200" y="5638800"/>
            <a:ext cx="1999970" cy="878638"/>
          </a:xfrm>
          <a:prstGeom prst="wedgeRoundRectCallout">
            <a:avLst>
              <a:gd name="adj1" fmla="val 34706"/>
              <a:gd name="adj2" fmla="val -1024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Каскадно изтриване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Slide Number">
            <a:extLst>
              <a:ext uri="{FF2B5EF4-FFF2-40B4-BE49-F238E27FC236}">
                <a16:creationId xmlns="" xmlns:a16="http://schemas.microsoft.com/office/drawing/2014/main" id="{D3EF8FBF-E19B-4398-8FC3-74D3D31791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480571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19" grpId="0" animBg="1"/>
      <p:bldP spid="16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0402" y="1176834"/>
            <a:ext cx="12001598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b="1" dirty="0" smtClean="0">
                <a:solidFill>
                  <a:schemeClr val="bg1"/>
                </a:solidFill>
              </a:rPr>
              <a:t>Каскадно </a:t>
            </a:r>
            <a:r>
              <a:rPr lang="bg-BG" dirty="0" smtClean="0"/>
              <a:t>може да бъде или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изтриването </a:t>
            </a:r>
            <a:r>
              <a:rPr lang="bg-BG" dirty="0" smtClean="0"/>
              <a:t>или </a:t>
            </a:r>
            <a:r>
              <a:rPr lang="bg-BG" b="1" dirty="0" smtClean="0">
                <a:solidFill>
                  <a:schemeClr val="bg1"/>
                </a:solidFill>
              </a:rPr>
              <a:t>променянето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bg-BG" dirty="0" smtClean="0"/>
              <a:t>Използвайте </a:t>
            </a:r>
            <a:r>
              <a:rPr lang="bg-BG" b="1" dirty="0" smtClean="0">
                <a:solidFill>
                  <a:schemeClr val="bg1"/>
                </a:solidFill>
              </a:rPr>
              <a:t>каскадно изтриване </a:t>
            </a:r>
            <a:r>
              <a:rPr lang="bg-BG" dirty="0" smtClean="0"/>
              <a:t>когато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ru-RU" dirty="0" smtClean="0"/>
              <a:t>Свързаните </a:t>
            </a:r>
            <a:r>
              <a:rPr lang="ru-RU" dirty="0" smtClean="0"/>
              <a:t>обекти са </a:t>
            </a:r>
            <a:r>
              <a:rPr lang="ru-RU" b="1" dirty="0" smtClean="0">
                <a:solidFill>
                  <a:schemeClr val="bg1"/>
                </a:solidFill>
              </a:rPr>
              <a:t>безсмислени</a:t>
            </a:r>
            <a:r>
              <a:rPr lang="ru-RU" dirty="0" smtClean="0"/>
              <a:t> без "</a:t>
            </a:r>
            <a:r>
              <a:rPr lang="ru-RU" dirty="0" smtClean="0"/>
              <a:t>главния"</a:t>
            </a:r>
            <a:endParaRPr lang="en-US" dirty="0" smtClean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bg-BG" b="1" dirty="0" smtClean="0">
                <a:solidFill>
                  <a:schemeClr val="bg1"/>
                </a:solidFill>
              </a:rPr>
              <a:t>Не </a:t>
            </a:r>
            <a:r>
              <a:rPr lang="bg-BG" dirty="0" smtClean="0"/>
              <a:t>използвайте </a:t>
            </a:r>
            <a:r>
              <a:rPr lang="bg-BG" b="1" dirty="0" smtClean="0">
                <a:solidFill>
                  <a:schemeClr val="bg1"/>
                </a:solidFill>
              </a:rPr>
              <a:t>каскадно изтриване </a:t>
            </a:r>
            <a:r>
              <a:rPr lang="bg-BG" dirty="0" smtClean="0"/>
              <a:t>когато</a:t>
            </a:r>
            <a:r>
              <a:rPr lang="en-US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bg-BG" dirty="0" smtClean="0"/>
              <a:t>Извършвате </a:t>
            </a:r>
            <a:r>
              <a:rPr lang="bg-BG" b="1" dirty="0" smtClean="0">
                <a:solidFill>
                  <a:schemeClr val="bg1"/>
                </a:solidFill>
              </a:rPr>
              <a:t>логическо изтриване</a:t>
            </a:r>
            <a:endParaRPr lang="en-US" dirty="0" smtClean="0"/>
          </a:p>
          <a:p>
            <a:pPr lvl="2">
              <a:lnSpc>
                <a:spcPct val="100000"/>
              </a:lnSpc>
            </a:pPr>
            <a:r>
              <a:rPr lang="ru-RU" dirty="0" smtClean="0"/>
              <a:t>Обектите са </a:t>
            </a:r>
            <a:r>
              <a:rPr lang="ru-RU" b="1" dirty="0" smtClean="0">
                <a:solidFill>
                  <a:schemeClr val="bg1"/>
                </a:solidFill>
              </a:rPr>
              <a:t>маркирани</a:t>
            </a:r>
            <a:r>
              <a:rPr lang="ru-RU" dirty="0" smtClean="0"/>
              <a:t> като изтрити (но всъщност не </a:t>
            </a:r>
            <a:r>
              <a:rPr lang="ru-RU" dirty="0" smtClean="0"/>
              <a:t>са)</a:t>
            </a:r>
            <a:endParaRPr lang="en-US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При по-сложни </a:t>
            </a:r>
            <a:r>
              <a:rPr lang="ru-RU" dirty="0" smtClean="0"/>
              <a:t>връзки каскадното </a:t>
            </a:r>
            <a:r>
              <a:rPr lang="ru-RU" dirty="0" smtClean="0"/>
              <a:t>изтриване няма да работи с </a:t>
            </a:r>
            <a:r>
              <a:rPr lang="ru-RU" b="1" dirty="0" smtClean="0">
                <a:solidFill>
                  <a:schemeClr val="bg1"/>
                </a:solidFill>
              </a:rPr>
              <a:t>кръгови</a:t>
            </a:r>
            <a:r>
              <a:rPr lang="ru-RU" dirty="0" smtClean="0"/>
              <a:t> </a:t>
            </a:r>
            <a:r>
              <a:rPr lang="ru-RU" dirty="0" smtClean="0"/>
              <a:t>зависимости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Каскадно изтриване 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99DB0AC1-6C98-4A02-9B4F-3957D4666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28948054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38101" y="1228202"/>
            <a:ext cx="11315798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Drivers(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Cars(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CarID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DriverID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FK_Car_Driver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(DriverID)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Drivers(DriverID)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Каскадно изтриване</a:t>
            </a:r>
            <a:r>
              <a:rPr lang="en-US" dirty="0" smtClean="0"/>
              <a:t>: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763001" y="4164432"/>
            <a:ext cx="2229557" cy="559968"/>
          </a:xfrm>
          <a:prstGeom prst="wedgeRoundRectCallout">
            <a:avLst>
              <a:gd name="adj1" fmla="val -47442"/>
              <a:gd name="adj2" fmla="val 996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096000" y="6197282"/>
            <a:ext cx="2229557" cy="559968"/>
          </a:xfrm>
          <a:prstGeom prst="wedgeRoundRectCallout">
            <a:avLst>
              <a:gd name="adj1" fmla="val 39498"/>
              <a:gd name="adj2" fmla="val -1040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0B8DB210-4898-4797-8B2A-1556170734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566639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600" dirty="0" smtClean="0"/>
              <a:t>Използвайте </a:t>
            </a:r>
            <a:r>
              <a:rPr lang="bg-BG" sz="3600" b="1" dirty="0" smtClean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 smtClean="0"/>
              <a:t>когато</a:t>
            </a:r>
            <a:r>
              <a:rPr lang="en-US" sz="3600" dirty="0" smtClean="0"/>
              <a:t>: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ru-RU" sz="3400" dirty="0" smtClean="0"/>
              <a:t>Първичният ключ не е </a:t>
            </a:r>
            <a:r>
              <a:rPr lang="ru-RU" sz="3400" dirty="0" smtClean="0"/>
              <a:t>самонарастващ (</a:t>
            </a:r>
            <a:r>
              <a:rPr lang="en-US" sz="3400" b="1" dirty="0" smtClean="0">
                <a:solidFill>
                  <a:schemeClr val="bg1"/>
                </a:solidFill>
              </a:rPr>
              <a:t>Identity</a:t>
            </a:r>
            <a:r>
              <a:rPr lang="en-US" sz="3400" dirty="0" smtClean="0"/>
              <a:t>) </a:t>
            </a:r>
            <a:r>
              <a:rPr lang="ru-RU" sz="3400" dirty="0" smtClean="0"/>
              <a:t>и </a:t>
            </a:r>
            <a:r>
              <a:rPr lang="ru-RU" sz="3400" dirty="0" smtClean="0"/>
              <a:t>следователно </a:t>
            </a:r>
            <a:r>
              <a:rPr lang="ru-RU" sz="3400" b="1" dirty="0" smtClean="0">
                <a:solidFill>
                  <a:schemeClr val="bg1"/>
                </a:solidFill>
              </a:rPr>
              <a:t>може да бъде </a:t>
            </a:r>
            <a:r>
              <a:rPr lang="ru-RU" sz="3400" dirty="0" smtClean="0"/>
              <a:t>променен</a:t>
            </a:r>
            <a:endParaRPr lang="en-US" sz="3400" dirty="0"/>
          </a:p>
          <a:p>
            <a:pPr lvl="1">
              <a:lnSpc>
                <a:spcPct val="100000"/>
              </a:lnSpc>
            </a:pPr>
            <a:r>
              <a:rPr lang="ru-RU" sz="3400" dirty="0" smtClean="0"/>
              <a:t>Най-добре се използва с уникално </a:t>
            </a:r>
            <a:r>
              <a:rPr lang="ru-RU" sz="3400" dirty="0" smtClean="0"/>
              <a:t>ограничение</a:t>
            </a:r>
            <a:r>
              <a:rPr lang="en-US" sz="3400" dirty="0" smtClean="0"/>
              <a:t> (</a:t>
            </a:r>
            <a:r>
              <a:rPr lang="en-US" sz="3400" b="1" dirty="0" smtClean="0">
                <a:solidFill>
                  <a:schemeClr val="bg1"/>
                </a:solidFill>
              </a:rPr>
              <a:t>Unique</a:t>
            </a:r>
            <a:r>
              <a:rPr lang="en-US" sz="3400" dirty="0" smtClean="0"/>
              <a:t>)</a:t>
            </a:r>
            <a:endParaRPr lang="en-US" sz="3400" dirty="0" smtClean="0"/>
          </a:p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bg-BG" sz="3600" b="1" dirty="0" smtClean="0">
                <a:solidFill>
                  <a:schemeClr val="bg1"/>
                </a:solidFill>
              </a:rPr>
              <a:t>Не </a:t>
            </a:r>
            <a:r>
              <a:rPr lang="bg-BG" sz="3600" dirty="0" smtClean="0"/>
              <a:t>използвайте </a:t>
            </a:r>
            <a:r>
              <a:rPr lang="bg-BG" sz="3600" b="1" dirty="0" smtClean="0">
                <a:solidFill>
                  <a:schemeClr val="bg1"/>
                </a:solidFill>
              </a:rPr>
              <a:t>каскадно променяне </a:t>
            </a:r>
            <a:r>
              <a:rPr lang="bg-BG" sz="3600" dirty="0" smtClean="0"/>
              <a:t>когато</a:t>
            </a:r>
            <a:r>
              <a:rPr lang="en-US" sz="3600" dirty="0" smtClean="0"/>
              <a:t>:</a:t>
            </a:r>
          </a:p>
          <a:p>
            <a:pPr lvl="1">
              <a:lnSpc>
                <a:spcPct val="100000"/>
              </a:lnSpc>
            </a:pPr>
            <a:r>
              <a:rPr lang="ru-RU" sz="3400" dirty="0" smtClean="0"/>
              <a:t>Първичният </a:t>
            </a:r>
            <a:r>
              <a:rPr lang="ru-RU" sz="3400" dirty="0" smtClean="0"/>
              <a:t>ключ </a:t>
            </a:r>
            <a:r>
              <a:rPr lang="ru-RU" sz="3400" dirty="0" smtClean="0"/>
              <a:t>е </a:t>
            </a:r>
            <a:r>
              <a:rPr lang="ru-RU" sz="3400" dirty="0" smtClean="0"/>
              <a:t>самонарастващ</a:t>
            </a:r>
            <a:endParaRPr lang="en-US" sz="3400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Каскадно променяне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859131C5-00D1-4FB3-95AA-7614C6DCB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1178202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95786" y="1314188"/>
            <a:ext cx="11400427" cy="52964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Products(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Name VARCHAR(50)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3000" b="1" noProof="1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CREATE TABLE Stock(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Id INT PRIMARY KEY,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Barcode INT,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CONSTRAINT FK_Stock_Products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FOREIGN KEY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(BarcodeId)</a:t>
            </a:r>
          </a:p>
          <a:p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  REFERENCES Products(BarcodeId) 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ON UPDATE CASCADE</a:t>
            </a: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/>
            </a:r>
            <a:b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000" b="1" noProof="1">
                <a:solidFill>
                  <a:schemeClr val="tx2"/>
                </a:solidFill>
                <a:latin typeface="Consolas" panose="020B0609020204030204" pitchFamily="49" charset="0"/>
              </a:rPr>
              <a:t>)</a:t>
            </a:r>
            <a:endParaRPr lang="en-US" sz="3000" noProof="1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Каскадно променяне</a:t>
            </a:r>
            <a:r>
              <a:rPr lang="en-US" dirty="0" smtClean="0"/>
              <a:t>: </a:t>
            </a:r>
            <a:r>
              <a:rPr lang="bg-BG" dirty="0" smtClean="0"/>
              <a:t>пример</a:t>
            </a:r>
            <a:endParaRPr lang="bg-BG" dirty="0"/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534400" y="4191000"/>
            <a:ext cx="2229557" cy="559968"/>
          </a:xfrm>
          <a:prstGeom prst="wedgeRoundRectCallout">
            <a:avLst>
              <a:gd name="adj1" fmla="val -41916"/>
              <a:gd name="adj2" fmla="val 987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040758" y="6244641"/>
            <a:ext cx="2229557" cy="559968"/>
          </a:xfrm>
          <a:prstGeom prst="wedgeRoundRectCallout">
            <a:avLst>
              <a:gd name="adj1" fmla="val 1267"/>
              <a:gd name="adj2" fmla="val -1002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Каскада</a:t>
            </a:r>
            <a:endParaRPr lang="en-US" sz="24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2A3C680B-F8C7-4B51-848C-D9ED716A5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38369275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sz="3600" dirty="0" smtClean="0"/>
              <a:t>Избягване на дублирани данни чрез нормализиране на схемата на БД</a:t>
            </a:r>
            <a:endParaRPr lang="en-US" sz="3600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572000"/>
            <a:ext cx="10961783" cy="768084"/>
          </a:xfrm>
        </p:spPr>
        <p:txBody>
          <a:bodyPr/>
          <a:lstStyle/>
          <a:p>
            <a:r>
              <a:rPr lang="bg-BG" dirty="0" smtClean="0"/>
              <a:t>Нормализиране на БД</a:t>
            </a:r>
            <a:endParaRPr lang="en-US" dirty="0"/>
          </a:p>
        </p:txBody>
      </p:sp>
      <p:pic>
        <p:nvPicPr>
          <p:cNvPr id="56322" name="Picture 2" descr="Data, database, ok, online, server, storage, tick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1" y="1447800"/>
            <a:ext cx="2590799" cy="259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Нормализирането</a:t>
            </a:r>
            <a:r>
              <a:rPr lang="ru-RU" dirty="0" smtClean="0"/>
              <a:t> на релационната схема премахва повтарящи се данни</a:t>
            </a:r>
            <a:endParaRPr lang="bg-BG" dirty="0" smtClean="0"/>
          </a:p>
          <a:p>
            <a:pPr>
              <a:lnSpc>
                <a:spcPct val="100000"/>
              </a:lnSpc>
            </a:pPr>
            <a:r>
              <a:rPr lang="ru-RU" dirty="0" smtClean="0"/>
              <a:t>Ненормализираните схеми могат да съдържат много повтарящи се данни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</a:t>
            </a:r>
            <a:endParaRPr lang="en-US" dirty="0"/>
          </a:p>
        </p:txBody>
      </p:sp>
      <p:graphicFrame>
        <p:nvGraphicFramePr>
          <p:cNvPr id="8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409700" y="3559475"/>
          <a:ext cx="9372600" cy="30262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2000"/>
                <a:gridCol w="1371600"/>
                <a:gridCol w="1981200"/>
                <a:gridCol w="990601"/>
              </a:tblGrid>
              <a:tr h="406657"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Product</a:t>
                      </a:r>
                      <a:endParaRPr lang="en-GB" sz="2000" b="1" kern="1200" noProof="1">
                        <a:solidFill>
                          <a:schemeClr val="tx1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Producer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Price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Category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Shop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kern="1200" noProof="1" smtClean="0">
                          <a:latin typeface="+mj-lt"/>
                        </a:rPr>
                        <a:t>Town</a:t>
                      </a:r>
                      <a:endParaRPr lang="en-GB" sz="2000" b="1" kern="1200" noProof="1">
                        <a:solidFill>
                          <a:srgbClr val="224464"/>
                        </a:solidFill>
                        <a:latin typeface="+mj-lt"/>
                        <a:ea typeface="+mn-ea"/>
                        <a:cs typeface="Calibri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yoghurt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Mlexis</a:t>
                      </a:r>
                      <a:r>
                        <a:rPr lang="en-GB" sz="2200" baseline="0" noProof="1" smtClean="0"/>
                        <a:t> Ltd.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0.67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food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store</a:t>
                      </a:r>
                      <a:r>
                        <a:rPr lang="en-GB" sz="2200" baseline="0" noProof="1" smtClean="0"/>
                        <a:t>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bread</a:t>
                      </a:r>
                      <a:r>
                        <a:rPr lang="en-GB" sz="2200" baseline="0" noProof="1" smtClean="0"/>
                        <a:t> "Dobrudja"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Bakery</a:t>
                      </a:r>
                      <a:r>
                        <a:rPr lang="en-GB" sz="2200" baseline="0" noProof="1" smtClean="0"/>
                        <a:t> "Smoky"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0.85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food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store "Mente"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Sofia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19190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</a:t>
                      </a:r>
                      <a:r>
                        <a:rPr lang="en-GB" sz="2200" baseline="0" noProof="1" smtClean="0"/>
                        <a:t> "Zagorka"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Zagorka</a:t>
                      </a:r>
                      <a:r>
                        <a:rPr lang="en-GB" sz="2200" baseline="0" noProof="1" smtClean="0"/>
                        <a:t>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0.68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soft drinks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stall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Varna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40075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</a:t>
                      </a:r>
                      <a:r>
                        <a:rPr lang="en-GB" sz="2200" baseline="0" noProof="1" smtClean="0"/>
                        <a:t> "Tuborg"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Shoumen</a:t>
                      </a:r>
                      <a:r>
                        <a:rPr lang="en-GB" sz="2200" baseline="0" noProof="1" smtClean="0"/>
                        <a:t> Drinks Corp.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0.87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soft drinks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stall</a:t>
                      </a:r>
                      <a:r>
                        <a:rPr lang="en-GB" sz="2200" baseline="0" noProof="1" smtClean="0"/>
                        <a:t> "non-stop"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Varna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70196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ru-RU" sz="3400" dirty="0" smtClean="0"/>
              <a:t>Видове връзки</a:t>
            </a:r>
          </a:p>
          <a:p>
            <a:r>
              <a:rPr lang="bg-BG" sz="3400" dirty="0" smtClean="0"/>
              <a:t>Ограничения на целостта</a:t>
            </a:r>
            <a:endParaRPr lang="ru-RU" sz="3400" dirty="0" smtClean="0"/>
          </a:p>
          <a:p>
            <a:r>
              <a:rPr lang="ru-RU" sz="3400" dirty="0" smtClean="0"/>
              <a:t>Аномалии, породени от излишество на данни</a:t>
            </a:r>
            <a:endParaRPr lang="en-US" sz="3400" dirty="0" smtClean="0"/>
          </a:p>
          <a:p>
            <a:pPr lvl="1"/>
            <a:r>
              <a:rPr lang="ru-RU" sz="3200" dirty="0" smtClean="0"/>
              <a:t>При </a:t>
            </a:r>
            <a:r>
              <a:rPr lang="ru-RU" sz="3200" b="1" dirty="0" smtClean="0">
                <a:solidFill>
                  <a:schemeClr val="bg1"/>
                </a:solidFill>
              </a:rPr>
              <a:t>вмъкване</a:t>
            </a:r>
            <a:r>
              <a:rPr lang="en-US" sz="3200" dirty="0" smtClean="0"/>
              <a:t> </a:t>
            </a:r>
            <a:r>
              <a:rPr lang="ru-RU" sz="3200" dirty="0" smtClean="0"/>
              <a:t>на записи</a:t>
            </a:r>
            <a:endParaRPr lang="en-US" sz="3200" dirty="0" smtClean="0"/>
          </a:p>
          <a:p>
            <a:pPr lvl="1"/>
            <a:r>
              <a:rPr lang="bg-BG" sz="3200" dirty="0" smtClean="0"/>
              <a:t>При</a:t>
            </a:r>
            <a:r>
              <a:rPr lang="ru-RU" sz="3200" dirty="0" smtClean="0"/>
              <a:t> </a:t>
            </a:r>
            <a:r>
              <a:rPr lang="ru-RU" sz="3200" b="1" dirty="0" smtClean="0">
                <a:solidFill>
                  <a:schemeClr val="bg1"/>
                </a:solidFill>
              </a:rPr>
              <a:t>редактиране</a:t>
            </a:r>
            <a:r>
              <a:rPr lang="ru-RU" sz="3200" dirty="0" smtClean="0"/>
              <a:t> на записи</a:t>
            </a:r>
          </a:p>
          <a:p>
            <a:pPr lvl="1"/>
            <a:r>
              <a:rPr lang="ru-RU" sz="3200" dirty="0" smtClean="0"/>
              <a:t>При </a:t>
            </a:r>
            <a:r>
              <a:rPr lang="ru-RU" sz="3200" b="1" dirty="0" smtClean="0">
                <a:solidFill>
                  <a:schemeClr val="bg1"/>
                </a:solidFill>
              </a:rPr>
              <a:t>изтриване</a:t>
            </a:r>
            <a:r>
              <a:rPr lang="ru-RU" sz="3200" dirty="0" smtClean="0"/>
              <a:t> на записи</a:t>
            </a:r>
            <a:endParaRPr lang="en-US" sz="3200" dirty="0" smtClean="0"/>
          </a:p>
          <a:p>
            <a:r>
              <a:rPr lang="bg-BG" sz="3400" dirty="0" smtClean="0"/>
              <a:t>Нормални форми</a:t>
            </a:r>
            <a:endParaRPr lang="en-US" sz="3400" dirty="0" smtClean="0"/>
          </a:p>
          <a:p>
            <a:r>
              <a:rPr lang="en-US" sz="3400" dirty="0" smtClean="0"/>
              <a:t>E/R </a:t>
            </a:r>
            <a:r>
              <a:rPr lang="bg-BG" sz="3400" dirty="0" smtClean="0"/>
              <a:t>диаграми и релационна схема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Първа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Данните се съхраняват в таблици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Полетата в редовете са </a:t>
            </a:r>
            <a:r>
              <a:rPr lang="ru-RU" b="1" dirty="0" smtClean="0">
                <a:solidFill>
                  <a:schemeClr val="bg1"/>
                </a:solidFill>
              </a:rPr>
              <a:t>неразделими</a:t>
            </a:r>
            <a:r>
              <a:rPr lang="ru-RU" dirty="0" smtClean="0"/>
              <a:t> стойности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В рамките на един ред няма повторения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За всяка таблица се дефинира първичен ключ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</a:t>
            </a:r>
            <a:r>
              <a:rPr lang="en-US" dirty="0" smtClean="0"/>
              <a:t>(2)</a:t>
            </a:r>
            <a:endParaRPr lang="en-US" dirty="0"/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600200" y="45720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6400"/>
                <a:gridCol w="3276600"/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BookTitle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ISBN (PK)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Author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AuthorEmail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Framework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3847028437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Mr. Kiro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bai-kiro@abv.bg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Beginning SQL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7234534450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Santa Claus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dedo@mraz.org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7920794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Втора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Запазва всички изисквания на </a:t>
            </a:r>
            <a:r>
              <a:rPr lang="ru-RU" b="1" dirty="0" smtClean="0">
                <a:solidFill>
                  <a:schemeClr val="bg1"/>
                </a:solidFill>
              </a:rPr>
              <a:t>1-ва </a:t>
            </a:r>
            <a:r>
              <a:rPr lang="ru-RU" dirty="0" smtClean="0">
                <a:solidFill>
                  <a:srgbClr val="224464"/>
                </a:solidFill>
              </a:rPr>
              <a:t>нормална форма</a:t>
            </a:r>
            <a:endParaRPr lang="en-US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Няма колони, които да не зависят от част от първичния ключ (ако се състои от няколко колони)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</a:t>
            </a:r>
            <a:r>
              <a:rPr lang="en-US" dirty="0" smtClean="0"/>
              <a:t>(3)</a:t>
            </a:r>
            <a:endParaRPr lang="en-US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600200" y="4800600"/>
          <a:ext cx="8991600" cy="18505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0979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2880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676400"/>
                <a:gridCol w="3276600"/>
              </a:tblGrid>
              <a:tr h="457461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BookTitle </a:t>
                      </a:r>
                      <a:r>
                        <a:rPr lang="bg-BG" sz="2200" b="1" noProof="1" smtClean="0">
                          <a:effectLst/>
                          <a:latin typeface="+mj-lt"/>
                        </a:rPr>
                        <a:t>(</a:t>
                      </a:r>
                      <a:r>
                        <a:rPr lang="en-US" sz="2200" b="1" noProof="1" smtClean="0">
                          <a:effectLst/>
                          <a:latin typeface="+mj-lt"/>
                        </a:rPr>
                        <a:t>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Author (PK)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Price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AuthorEmail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Framework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3847028437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Mr. Kiro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bai-kiro@abv.bg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9654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Beginning SQL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7234534450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Santa Claus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200" noProof="1" smtClean="0"/>
                        <a:t>dedo@mraz.org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3581400" y="3581400"/>
            <a:ext cx="3200400" cy="9906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Цената</a:t>
            </a:r>
            <a:r>
              <a:rPr lang="bg-BG" sz="2399" b="1" noProof="1" smtClean="0">
                <a:solidFill>
                  <a:srgbClr val="FFFFFF"/>
                </a:solidFill>
              </a:rPr>
              <a:t> принадлежи на </a:t>
            </a:r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книгата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696200" y="3505200"/>
            <a:ext cx="3352800" cy="990600"/>
          </a:xfrm>
          <a:prstGeom prst="wedgeRoundRectCallout">
            <a:avLst>
              <a:gd name="adj1" fmla="val 469"/>
              <a:gd name="adj2" fmla="val 849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Имейлът </a:t>
            </a:r>
            <a:r>
              <a:rPr lang="bg-BG" sz="2399" b="1" noProof="1" smtClean="0">
                <a:solidFill>
                  <a:srgbClr val="FFFFFF"/>
                </a:solidFill>
              </a:rPr>
              <a:t>принадлежи на </a:t>
            </a:r>
            <a:r>
              <a:rPr lang="bg-BG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автора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1409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 animBg="1"/>
      <p:bldP spid="13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Трета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Запазва всички изисквания на </a:t>
            </a:r>
            <a:r>
              <a:rPr lang="ru-RU" b="1" dirty="0" smtClean="0">
                <a:solidFill>
                  <a:schemeClr val="bg1"/>
                </a:solidFill>
              </a:rPr>
              <a:t>2-ра</a:t>
            </a:r>
            <a:r>
              <a:rPr lang="ru-RU" dirty="0" smtClean="0"/>
              <a:t> нормална форма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Единствените зависимости между колоните са от тип "колона зависи от PK"</a:t>
            </a:r>
            <a:endParaRPr lang="bg-BG" dirty="0" smtClean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</a:t>
            </a:r>
            <a:r>
              <a:rPr lang="en-US" dirty="0" smtClean="0"/>
              <a:t>(4)</a:t>
            </a:r>
            <a:endParaRPr lang="en-US" dirty="0"/>
          </a:p>
        </p:txBody>
      </p:sp>
      <p:graphicFrame>
        <p:nvGraphicFramePr>
          <p:cNvPr id="7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104900" y="3733800"/>
          <a:ext cx="9982200" cy="26897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752600"/>
                <a:gridCol w="1219200"/>
                <a:gridCol w="1447800"/>
                <a:gridCol w="1066800"/>
                <a:gridCol w="1143000"/>
              </a:tblGrid>
              <a:tr h="644617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Product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ProducerId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Price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CategoryId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ShopId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TownId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yoghourt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0.67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bread "Tipov"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0.85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rakiya "Biserna"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6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6.83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5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beer "Tuborg"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0.87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1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3</a:t>
                      </a:r>
                      <a:endParaRPr lang="en-GB" sz="22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8125614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49664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  <a:cs typeface="Consolas" pitchFamily="49" charset="0"/>
              </a:rPr>
              <a:t>Четвърта </a:t>
            </a:r>
            <a:r>
              <a:rPr lang="bg-BG" dirty="0" smtClean="0">
                <a:solidFill>
                  <a:srgbClr val="224464"/>
                </a:solidFill>
                <a:cs typeface="Consolas" pitchFamily="49" charset="0"/>
              </a:rPr>
              <a:t>нормална форма</a:t>
            </a:r>
            <a:endParaRPr lang="bg-BG" dirty="0" smtClean="0">
              <a:solidFill>
                <a:srgbClr val="224464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dirty="0" smtClean="0"/>
              <a:t>Запазва всички изисквания на </a:t>
            </a:r>
            <a:r>
              <a:rPr lang="ru-RU" b="1" dirty="0" smtClean="0">
                <a:solidFill>
                  <a:schemeClr val="bg1"/>
                </a:solidFill>
              </a:rPr>
              <a:t>3-та</a:t>
            </a:r>
            <a:r>
              <a:rPr lang="ru-RU" dirty="0" smtClean="0"/>
              <a:t> нормална форма</a:t>
            </a:r>
            <a:endParaRPr lang="bg-BG" dirty="0" smtClean="0"/>
          </a:p>
          <a:p>
            <a:pPr lvl="1">
              <a:lnSpc>
                <a:spcPct val="100000"/>
              </a:lnSpc>
            </a:pPr>
            <a:r>
              <a:rPr lang="ru-RU" dirty="0" smtClean="0"/>
              <a:t>Във всяка таблица има най-много една колона, с много възможни стойности за един ключ (атрибут с множество стойности)</a:t>
            </a:r>
            <a:endParaRPr lang="bg-BG" dirty="0"/>
          </a:p>
        </p:txBody>
      </p:sp>
      <p:sp>
        <p:nvSpPr>
          <p:cNvPr id="496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</a:t>
            </a:r>
            <a:r>
              <a:rPr lang="en-US" dirty="0" smtClean="0"/>
              <a:t> (5)</a:t>
            </a:r>
            <a:endParaRPr lang="bg-BG" dirty="0"/>
          </a:p>
        </p:txBody>
      </p:sp>
      <p:graphicFrame>
        <p:nvGraphicFramePr>
          <p:cNvPr id="11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2362200" y="4953000"/>
          <a:ext cx="7467600" cy="1752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16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99454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81400"/>
              </a:tblGrid>
              <a:tr h="584174"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Book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b="1" noProof="1" smtClean="0">
                          <a:effectLst/>
                          <a:latin typeface="+mj-lt"/>
                        </a:rPr>
                        <a:t>Article</a:t>
                      </a:r>
                      <a:endParaRPr lang="en-GB" sz="22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56989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2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.NET Programming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Regular</a:t>
                      </a:r>
                      <a:r>
                        <a:rPr lang="en-GB" sz="2200" baseline="0" noProof="1" smtClean="0"/>
                        <a:t> Expressions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11437"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4</a:t>
                      </a:r>
                      <a:endParaRPr lang="en-GB" sz="22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Mastering</a:t>
                      </a:r>
                      <a:r>
                        <a:rPr lang="en-GB" sz="2200" baseline="0" noProof="1" smtClean="0"/>
                        <a:t> JavaScript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200" noProof="1" smtClean="0"/>
                        <a:t>AJAX</a:t>
                      </a:r>
                      <a:r>
                        <a:rPr lang="en-GB" sz="2200" baseline="0" noProof="1" smtClean="0"/>
                        <a:t> Performance Patterns</a:t>
                      </a:r>
                      <a:endParaRPr lang="en-GB" sz="22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828800" y="3962400"/>
            <a:ext cx="3048000" cy="838200"/>
          </a:xfrm>
          <a:prstGeom prst="wedgeRoundRectCallout">
            <a:avLst>
              <a:gd name="adj1" fmla="val 37348"/>
              <a:gd name="adj2" fmla="val 782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 smtClean="0">
                <a:solidFill>
                  <a:schemeClr val="bg2"/>
                </a:solidFill>
              </a:rPr>
              <a:t>може да има </a:t>
            </a:r>
            <a:r>
              <a:rPr lang="bg-BG" sz="20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книги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781800" y="3886200"/>
            <a:ext cx="3048000" cy="838200"/>
          </a:xfrm>
          <a:prstGeom prst="wedgeRoundRectCallout">
            <a:avLst>
              <a:gd name="adj1" fmla="val 2348"/>
              <a:gd name="adj2" fmla="val 964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0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Един автор </a:t>
            </a:r>
            <a:r>
              <a:rPr lang="bg-BG" sz="2000" b="1" noProof="1" smtClean="0">
                <a:solidFill>
                  <a:schemeClr val="bg2"/>
                </a:solidFill>
              </a:rPr>
              <a:t>може да има </a:t>
            </a:r>
            <a:r>
              <a:rPr lang="bg-BG" sz="2000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много статии</a:t>
            </a:r>
            <a:endParaRPr lang="en-US" sz="2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22447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976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Пример за нормализирана схема (в </a:t>
            </a:r>
            <a:r>
              <a:rPr lang="ru-RU" b="1" dirty="0" smtClean="0">
                <a:solidFill>
                  <a:schemeClr val="bg1"/>
                </a:solidFill>
              </a:rPr>
              <a:t>4-та </a:t>
            </a:r>
            <a:r>
              <a:rPr lang="ru-RU" dirty="0" smtClean="0">
                <a:solidFill>
                  <a:srgbClr val="224464"/>
                </a:solidFill>
              </a:rPr>
              <a:t>нормална форма</a:t>
            </a:r>
            <a:r>
              <a:rPr lang="ru-RU" dirty="0" smtClean="0"/>
              <a:t>):</a:t>
            </a:r>
            <a:endParaRPr lang="bg-BG" dirty="0"/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Нормализация </a:t>
            </a:r>
            <a:r>
              <a:rPr lang="en-US" dirty="0" smtClean="0"/>
              <a:t>(6)</a:t>
            </a:r>
            <a:endParaRPr lang="bg-BG" dirty="0"/>
          </a:p>
        </p:txBody>
      </p:sp>
      <p:sp>
        <p:nvSpPr>
          <p:cNvPr id="497774" name="Text Box 110"/>
          <p:cNvSpPr txBox="1">
            <a:spLocks noChangeArrowheads="1"/>
          </p:cNvSpPr>
          <p:nvPr/>
        </p:nvSpPr>
        <p:spPr bwMode="auto">
          <a:xfrm>
            <a:off x="4724400" y="1676400"/>
            <a:ext cx="220980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5" name="Text Box 111"/>
          <p:cNvSpPr txBox="1">
            <a:spLocks noChangeArrowheads="1"/>
          </p:cNvSpPr>
          <p:nvPr/>
        </p:nvSpPr>
        <p:spPr bwMode="auto">
          <a:xfrm>
            <a:off x="1905000" y="4953000"/>
            <a:ext cx="1713931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Producers</a:t>
            </a:r>
            <a:endParaRPr lang="bg-BG" sz="24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6" name="Text Box 112"/>
          <p:cNvSpPr txBox="1">
            <a:spLocks noChangeArrowheads="1"/>
          </p:cNvSpPr>
          <p:nvPr/>
        </p:nvSpPr>
        <p:spPr bwMode="auto">
          <a:xfrm>
            <a:off x="4495800" y="4953000"/>
            <a:ext cx="1883849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Categories</a:t>
            </a:r>
            <a:endParaRPr lang="bg-BG" sz="24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7" name="Text Box 113"/>
          <p:cNvSpPr txBox="1">
            <a:spLocks noChangeArrowheads="1"/>
          </p:cNvSpPr>
          <p:nvPr/>
        </p:nvSpPr>
        <p:spPr bwMode="auto">
          <a:xfrm>
            <a:off x="70104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Shops</a:t>
            </a:r>
            <a:endParaRPr lang="bg-BG" sz="24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8" name="Text Box 114"/>
          <p:cNvSpPr txBox="1">
            <a:spLocks noChangeArrowheads="1"/>
          </p:cNvSpPr>
          <p:nvPr/>
        </p:nvSpPr>
        <p:spPr bwMode="auto">
          <a:xfrm>
            <a:off x="8839200" y="4953000"/>
            <a:ext cx="1034257" cy="4247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4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400" b="1" noProof="1" smtClean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97779" name="Line 115"/>
          <p:cNvSpPr>
            <a:spLocks noChangeShapeType="1"/>
          </p:cNvSpPr>
          <p:nvPr/>
        </p:nvSpPr>
        <p:spPr bwMode="auto">
          <a:xfrm flipH="1">
            <a:off x="3739008" y="4401510"/>
            <a:ext cx="1491284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0" name="Line 116"/>
          <p:cNvSpPr>
            <a:spLocks noChangeShapeType="1"/>
          </p:cNvSpPr>
          <p:nvPr/>
        </p:nvSpPr>
        <p:spPr bwMode="auto">
          <a:xfrm flipH="1">
            <a:off x="6305056" y="4325310"/>
            <a:ext cx="1288053" cy="609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1" name="Line 117"/>
          <p:cNvSpPr>
            <a:spLocks noChangeShapeType="1"/>
          </p:cNvSpPr>
          <p:nvPr/>
        </p:nvSpPr>
        <p:spPr bwMode="auto">
          <a:xfrm flipH="1">
            <a:off x="7853625" y="4325310"/>
            <a:ext cx="806560" cy="6096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97782" name="Line 118"/>
          <p:cNvSpPr>
            <a:spLocks noChangeShapeType="1"/>
          </p:cNvSpPr>
          <p:nvPr/>
        </p:nvSpPr>
        <p:spPr bwMode="auto">
          <a:xfrm flipH="1">
            <a:off x="9725613" y="4401510"/>
            <a:ext cx="77873" cy="533401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676400" y="2133600"/>
          <a:ext cx="8343899" cy="26547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55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3771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29439"/>
                <a:gridCol w="838200"/>
                <a:gridCol w="1371600"/>
                <a:gridCol w="1101991"/>
                <a:gridCol w="955408"/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Product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ProducerId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Price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CategoryId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ShopId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TownId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8383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Youghurt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0.67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47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bread "Dobrudja"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0.55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30621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rakia "Peshtera"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6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4.38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5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1434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beer "Tuborg"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0.67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0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524000" y="5410200"/>
          <a:ext cx="24002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201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382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Name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"Milk" Ltd.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2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"</a:t>
                      </a:r>
                      <a:r>
                        <a:rPr lang="en-US" sz="2000" noProof="1" smtClean="0"/>
                        <a:t>Zagorka</a:t>
                      </a:r>
                      <a:r>
                        <a:rPr lang="en-GB" sz="2000" dirty="0" smtClean="0"/>
                        <a:t>" AD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4267200" y="5410200"/>
          <a:ext cx="22478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268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1521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Name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beer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food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66294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Name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4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METRO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8458200" y="5410200"/>
          <a:ext cx="1714499" cy="12897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486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5963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57201"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Id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1" noProof="1" smtClean="0">
                          <a:effectLst/>
                          <a:latin typeface="+mj-lt"/>
                        </a:rPr>
                        <a:t>Name</a:t>
                      </a:r>
                      <a:endParaRPr lang="en-GB" sz="2000" b="1" noProof="1">
                        <a:effectLst/>
                        <a:latin typeface="+mj-lt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399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1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err="1" smtClean="0"/>
                        <a:t>Billa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6166">
                <a:tc>
                  <a:txBody>
                    <a:bodyPr/>
                    <a:lstStyle/>
                    <a:p>
                      <a:pPr algn="ctr"/>
                      <a:r>
                        <a:rPr lang="en-GB" sz="2000" noProof="1" smtClean="0"/>
                        <a:t>3</a:t>
                      </a:r>
                      <a:endParaRPr lang="en-GB" sz="2000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Sofia</a:t>
                      </a:r>
                      <a:endParaRPr lang="en-GB" sz="2000" dirty="0"/>
                    </a:p>
                  </a:txBody>
                  <a:tcPr marL="91464" marR="91464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076055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7774" grpId="0"/>
      <p:bldP spid="497775" grpId="0"/>
      <p:bldP spid="497776" grpId="0"/>
      <p:bldP spid="497777" grpId="0"/>
      <p:bldP spid="49777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Релационна схема, значение и примери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E/R </a:t>
            </a:r>
            <a:r>
              <a:rPr lang="bg-BG" dirty="0" smtClean="0"/>
              <a:t>диаграми</a:t>
            </a:r>
            <a:endParaRPr lang="en-US" dirty="0"/>
          </a:p>
        </p:txBody>
      </p:sp>
      <p:pic>
        <p:nvPicPr>
          <p:cNvPr id="13318" name="Picture 6" descr="Share icon PNG on Transparent Background 14455886 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43400" y="1371600"/>
            <a:ext cx="3122489" cy="26289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buClr>
                <a:schemeClr val="tx2"/>
              </a:buClr>
            </a:pPr>
            <a:r>
              <a:rPr lang="ru-RU" b="1" dirty="0" smtClean="0">
                <a:solidFill>
                  <a:schemeClr val="bg1"/>
                </a:solidFill>
              </a:rPr>
              <a:t>Релационната схема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 на БД е колекцията от:</a:t>
            </a:r>
          </a:p>
          <a:p>
            <a:r>
              <a:rPr lang="bg-BG" dirty="0" smtClean="0"/>
              <a:t>Схемите на всички таблици</a:t>
            </a:r>
          </a:p>
          <a:p>
            <a:pPr lvl="1"/>
            <a:r>
              <a:rPr lang="bg-BG" dirty="0" smtClean="0"/>
              <a:t>Релации</a:t>
            </a:r>
            <a:endParaRPr lang="en-US" dirty="0" smtClean="0"/>
          </a:p>
          <a:p>
            <a:pPr lvl="1"/>
            <a:r>
              <a:rPr lang="ru-RU" dirty="0" smtClean="0"/>
              <a:t>Всички други обекти на базата данни (напр. ограничения)</a:t>
            </a:r>
          </a:p>
          <a:p>
            <a:r>
              <a:rPr lang="ru-RU" dirty="0" smtClean="0"/>
              <a:t>Релационната схема описва </a:t>
            </a:r>
            <a:r>
              <a:rPr lang="ru-RU" b="1" dirty="0" smtClean="0">
                <a:solidFill>
                  <a:schemeClr val="bg1"/>
                </a:solidFill>
              </a:rPr>
              <a:t>структурата</a:t>
            </a:r>
            <a:r>
              <a:rPr lang="ru-RU" dirty="0" smtClean="0"/>
              <a:t> на базата данни</a:t>
            </a:r>
            <a:endParaRPr lang="bg-BG" sz="3200" dirty="0" smtClean="0"/>
          </a:p>
          <a:p>
            <a:pPr lvl="1"/>
            <a:r>
              <a:rPr lang="ru-RU" dirty="0" smtClean="0"/>
              <a:t>Няма данни, но съдържа </a:t>
            </a:r>
            <a:r>
              <a:rPr lang="ru-RU" b="1" dirty="0" smtClean="0">
                <a:solidFill>
                  <a:schemeClr val="bg1"/>
                </a:solidFill>
              </a:rPr>
              <a:t>метаданни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ru-RU" dirty="0" smtClean="0"/>
              <a:t>Релационните схеми се показват </a:t>
            </a:r>
            <a:r>
              <a:rPr lang="ru-RU" b="1" dirty="0" smtClean="0">
                <a:solidFill>
                  <a:schemeClr val="bg1"/>
                </a:solidFill>
              </a:rPr>
              <a:t>графично</a:t>
            </a:r>
            <a:r>
              <a:rPr lang="ru-RU" dirty="0" smtClean="0"/>
              <a:t> в диаграми на обект/връзка (</a:t>
            </a:r>
            <a:r>
              <a:rPr lang="ru-RU" b="1" dirty="0" smtClean="0">
                <a:solidFill>
                  <a:schemeClr val="bg1"/>
                </a:solidFill>
              </a:rPr>
              <a:t>E/R диаграми</a:t>
            </a:r>
            <a:r>
              <a:rPr lang="ru-RU" dirty="0" smtClean="0"/>
              <a:t>)</a:t>
            </a:r>
            <a:endParaRPr lang="bg-BG" dirty="0"/>
          </a:p>
        </p:txBody>
      </p:sp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Релационна схема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27322363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2"/>
              </a:buClr>
            </a:pPr>
            <a:r>
              <a:rPr lang="ru-RU" b="1" dirty="0" smtClean="0">
                <a:solidFill>
                  <a:schemeClr val="bg1"/>
                </a:solidFill>
              </a:rPr>
              <a:t>E/R диаграмите </a:t>
            </a:r>
            <a:r>
              <a:rPr lang="ru-RU" dirty="0" smtClean="0"/>
              <a:t>са графични инструменти за моделиране на данни в информационни системи</a:t>
            </a:r>
            <a:endParaRPr lang="en-US" dirty="0" smtClean="0"/>
          </a:p>
          <a:p>
            <a:pPr>
              <a:buClr>
                <a:schemeClr val="tx2"/>
              </a:buClr>
            </a:pPr>
            <a:r>
              <a:rPr lang="bg-BG" dirty="0" smtClean="0"/>
              <a:t>П</a:t>
            </a:r>
            <a:r>
              <a:rPr lang="ru-RU" dirty="0" smtClean="0"/>
              <a:t>омагат за </a:t>
            </a:r>
            <a:r>
              <a:rPr lang="ru-RU" b="1" dirty="0" smtClean="0">
                <a:solidFill>
                  <a:schemeClr val="bg1"/>
                </a:solidFill>
              </a:rPr>
              <a:t>визуализиране</a:t>
            </a:r>
            <a:r>
              <a:rPr lang="ru-RU" dirty="0" smtClean="0"/>
              <a:t> на </a:t>
            </a:r>
            <a:r>
              <a:rPr lang="ru-RU" dirty="0" smtClean="0">
                <a:solidFill>
                  <a:srgbClr val="224464"/>
                </a:solidFill>
              </a:rPr>
              <a:t>съотношенията</a:t>
            </a:r>
            <a:r>
              <a:rPr lang="ru-RU" dirty="0" smtClean="0"/>
              <a:t> между обекти и техните </a:t>
            </a:r>
            <a:r>
              <a:rPr lang="ru-RU" dirty="0" smtClean="0">
                <a:solidFill>
                  <a:srgbClr val="224464"/>
                </a:solidFill>
              </a:rPr>
              <a:t>връзки</a:t>
            </a:r>
          </a:p>
          <a:p>
            <a:pPr>
              <a:buClr>
                <a:schemeClr val="tx2"/>
              </a:buClr>
            </a:pPr>
            <a:r>
              <a:rPr lang="ru-RU" dirty="0" smtClean="0"/>
              <a:t>Помагат да се разбере как информацията се </a:t>
            </a:r>
            <a:r>
              <a:rPr lang="ru-RU" b="1" dirty="0" smtClean="0">
                <a:solidFill>
                  <a:schemeClr val="bg1"/>
                </a:solidFill>
              </a:rPr>
              <a:t>организира</a:t>
            </a:r>
            <a:r>
              <a:rPr lang="ru-RU" dirty="0" smtClean="0"/>
              <a:t> и как обектите се свързват</a:t>
            </a:r>
            <a:endParaRPr lang="ru-RU" dirty="0" smtClean="0">
              <a:solidFill>
                <a:srgbClr val="224464"/>
              </a:solidFill>
            </a:endParaRPr>
          </a:p>
          <a:p>
            <a:pPr>
              <a:buClr>
                <a:schemeClr val="tx2"/>
              </a:buClr>
            </a:pPr>
            <a:r>
              <a:rPr lang="ru-RU" dirty="0" smtClean="0"/>
              <a:t>Използват </a:t>
            </a:r>
            <a:r>
              <a:rPr lang="ru-RU" b="1" dirty="0" smtClean="0">
                <a:solidFill>
                  <a:schemeClr val="bg1"/>
                </a:solidFill>
              </a:rPr>
              <a:t>абстрактни символи</a:t>
            </a:r>
            <a:r>
              <a:rPr lang="ru-RU" dirty="0" smtClean="0"/>
              <a:t>, което прави моделирането </a:t>
            </a:r>
            <a:r>
              <a:rPr lang="ru-RU" dirty="0" smtClean="0">
                <a:solidFill>
                  <a:srgbClr val="224464"/>
                </a:solidFill>
              </a:rPr>
              <a:t>по-прегледно</a:t>
            </a:r>
          </a:p>
          <a:p>
            <a:pPr lvl="1">
              <a:buClr>
                <a:schemeClr val="tx2"/>
              </a:buClr>
            </a:pPr>
            <a:r>
              <a:rPr lang="ru-RU" dirty="0" smtClean="0"/>
              <a:t>Фокусиране върху </a:t>
            </a:r>
            <a:r>
              <a:rPr lang="ru-RU" b="1" dirty="0" smtClean="0">
                <a:solidFill>
                  <a:schemeClr val="bg1"/>
                </a:solidFill>
              </a:rPr>
              <a:t>структурата</a:t>
            </a:r>
            <a:r>
              <a:rPr lang="ru-RU" dirty="0" smtClean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връзките</a:t>
            </a:r>
            <a:r>
              <a:rPr lang="ru-RU" dirty="0" smtClean="0"/>
              <a:t>, без да се оглеждат детайлите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 </a:t>
            </a:r>
            <a:r>
              <a:rPr lang="bg-BG" dirty="0" smtClean="0"/>
              <a:t>диаграми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E/R</a:t>
            </a:r>
            <a:r>
              <a:rPr lang="bg-BG" dirty="0" smtClean="0"/>
              <a:t> диаграми – пример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70672" y="1524000"/>
            <a:ext cx="6850657" cy="4880649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0966127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295400"/>
            <a:ext cx="8775781" cy="52578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 smtClean="0"/>
              <a:t>Видоде връзки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One-to-many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Many-to-many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One-to-one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Unique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600" dirty="0" smtClean="0">
                <a:solidFill>
                  <a:schemeClr val="bg2"/>
                </a:solidFill>
              </a:rPr>
              <a:t>Уникални стойности в колоната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Check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dirty="0" smtClean="0">
                <a:solidFill>
                  <a:schemeClr val="bg2"/>
                </a:solidFill>
              </a:rPr>
              <a:t>(Age &gt; 0)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dirty="0" smtClean="0"/>
              <a:t>Cascade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  <a:r>
              <a:rPr lang="en-US" sz="2800" dirty="0" smtClean="0"/>
              <a:t> </a:t>
            </a:r>
            <a:r>
              <a:rPr lang="bg-BG" sz="2800" dirty="0" smtClean="0"/>
              <a:t>/</a:t>
            </a:r>
            <a:r>
              <a:rPr lang="bg-BG" sz="2800" dirty="0" smtClean="0"/>
              <a:t>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  <a:endParaRPr lang="bg-BG" sz="2800" b="1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 smtClean="0"/>
              <a:t>Нормални форми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dirty="0" smtClean="0"/>
              <a:t>E/R </a:t>
            </a:r>
            <a:r>
              <a:rPr lang="bg-BG" sz="2800" dirty="0" smtClean="0"/>
              <a:t>диаграми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3200" dirty="0" smtClean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bg-BG" sz="2800" dirty="0" smtClean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3000" b="1" dirty="0"/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09600" y="4724400"/>
            <a:ext cx="10961783" cy="768084"/>
          </a:xfrm>
        </p:spPr>
        <p:txBody>
          <a:bodyPr/>
          <a:lstStyle/>
          <a:p>
            <a:r>
              <a:rPr lang="bg-BG" dirty="0" smtClean="0"/>
              <a:t>Видове връзки</a:t>
            </a:r>
            <a:endParaRPr lang="en-US" dirty="0"/>
          </a:p>
        </p:txBody>
      </p:sp>
      <p:pic>
        <p:nvPicPr>
          <p:cNvPr id="31746" name="Picture 2" descr="Key | Bandipedia | Fando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143000"/>
            <a:ext cx="2743200" cy="2899955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7513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Външният ключ </a:t>
            </a:r>
            <a:r>
              <a:rPr lang="ru-RU" sz="3400" dirty="0" smtClean="0"/>
              <a:t>е идентификатор на запис, разположен в </a:t>
            </a:r>
            <a:r>
              <a:rPr lang="ru-RU" sz="3400" b="1" dirty="0" smtClean="0">
                <a:solidFill>
                  <a:schemeClr val="bg1"/>
                </a:solidFill>
              </a:rPr>
              <a:t>друга</a:t>
            </a:r>
            <a:r>
              <a:rPr lang="ru-RU" sz="3400" dirty="0" smtClean="0"/>
              <a:t> таблица (обикновено нейният </a:t>
            </a:r>
            <a:r>
              <a:rPr lang="ru-RU" sz="3400" b="1" dirty="0" smtClean="0">
                <a:solidFill>
                  <a:schemeClr val="bg1"/>
                </a:solidFill>
              </a:rPr>
              <a:t>първичен ключ</a:t>
            </a:r>
            <a:r>
              <a:rPr lang="ru-RU" sz="3400" dirty="0" smtClean="0"/>
              <a:t>)</a:t>
            </a:r>
            <a:endParaRPr lang="bg-BG" sz="3400" dirty="0" smtClean="0"/>
          </a:p>
          <a:p>
            <a:r>
              <a:rPr lang="ru-RU" sz="3400" dirty="0" smtClean="0"/>
              <a:t>Чрез използването на </a:t>
            </a:r>
            <a:r>
              <a:rPr lang="ru-RU" sz="3400" b="1" dirty="0" smtClean="0">
                <a:solidFill>
                  <a:schemeClr val="bg1"/>
                </a:solidFill>
              </a:rPr>
              <a:t>релации</a:t>
            </a:r>
            <a:r>
              <a:rPr lang="ru-RU" sz="3400" dirty="0" smtClean="0"/>
              <a:t> избягваме </a:t>
            </a:r>
            <a:r>
              <a:rPr lang="ru-RU" sz="3400" b="1" dirty="0" smtClean="0">
                <a:solidFill>
                  <a:schemeClr val="bg1"/>
                </a:solidFill>
              </a:rPr>
              <a:t>повтарянето</a:t>
            </a:r>
            <a:r>
              <a:rPr lang="ru-RU" sz="3400" dirty="0" smtClean="0"/>
              <a:t> на данни в БД</a:t>
            </a:r>
          </a:p>
          <a:p>
            <a:r>
              <a:rPr lang="bg-BG" sz="3400" dirty="0" smtClean="0"/>
              <a:t>Връзките имат множество:</a:t>
            </a:r>
            <a:endParaRPr lang="bg-BG" sz="3400" dirty="0"/>
          </a:p>
          <a:p>
            <a:pPr lvl="1"/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Едно към много (</a:t>
            </a:r>
            <a:r>
              <a:rPr lang="en-US" sz="3200" b="1" dirty="0" smtClean="0">
                <a:solidFill>
                  <a:schemeClr val="bg1"/>
                </a:solidFill>
              </a:rPr>
              <a:t>One-to-many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 smtClean="0"/>
              <a:t> </a:t>
            </a:r>
            <a:r>
              <a:rPr lang="bg-BG" sz="3200" dirty="0"/>
              <a:t>– </a:t>
            </a:r>
            <a:r>
              <a:rPr lang="bg-BG" sz="3200" dirty="0" smtClean="0"/>
              <a:t>пример: </a:t>
            </a:r>
            <a:r>
              <a:rPr lang="bg-BG" sz="3200" b="1" dirty="0" smtClean="0">
                <a:solidFill>
                  <a:schemeClr val="tx2"/>
                </a:solidFill>
              </a:rPr>
              <a:t>държава</a:t>
            </a:r>
            <a:r>
              <a:rPr lang="bg-BG" sz="3200" dirty="0" smtClean="0"/>
              <a:t> / </a:t>
            </a:r>
            <a:r>
              <a:rPr lang="bg-BG" sz="3200" b="1" dirty="0" smtClean="0">
                <a:solidFill>
                  <a:schemeClr val="tx2"/>
                </a:solidFill>
              </a:rPr>
              <a:t>град</a:t>
            </a:r>
            <a:endParaRPr lang="bg-BG" sz="3200" b="1" dirty="0">
              <a:solidFill>
                <a:schemeClr val="tx2"/>
              </a:solidFill>
            </a:endParaRPr>
          </a:p>
          <a:p>
            <a:pPr lvl="1"/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Много към много (</a:t>
            </a:r>
            <a:r>
              <a:rPr lang="en-US" sz="3200" b="1" dirty="0" smtClean="0">
                <a:solidFill>
                  <a:schemeClr val="bg1"/>
                </a:solidFill>
              </a:rPr>
              <a:t>Many-to-many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bg-BG" sz="3200" dirty="0" smtClean="0"/>
              <a:t> </a:t>
            </a:r>
            <a:r>
              <a:rPr lang="bg-BG" sz="3200" dirty="0"/>
              <a:t>– </a:t>
            </a:r>
            <a:r>
              <a:rPr lang="bg-BG" sz="3200" dirty="0" smtClean="0"/>
              <a:t>пример: </a:t>
            </a:r>
            <a:r>
              <a:rPr lang="bg-BG" sz="3200" b="1" dirty="0" smtClean="0"/>
              <a:t>студент</a:t>
            </a:r>
            <a:r>
              <a:rPr lang="bg-BG" sz="3200" dirty="0" smtClean="0"/>
              <a:t> / </a:t>
            </a:r>
            <a:r>
              <a:rPr lang="bg-BG" sz="3200" b="1" dirty="0" smtClean="0"/>
              <a:t>курс</a:t>
            </a:r>
            <a:endParaRPr lang="bg-BG" sz="3200" b="1" dirty="0"/>
          </a:p>
          <a:p>
            <a:pPr lvl="1"/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Едно към едно (</a:t>
            </a:r>
            <a:r>
              <a:rPr lang="en-US" sz="3200" b="1" dirty="0" smtClean="0">
                <a:solidFill>
                  <a:schemeClr val="bg1"/>
                </a:solidFill>
              </a:rPr>
              <a:t>One-to-one</a:t>
            </a:r>
            <a:r>
              <a:rPr lang="bg-BG" sz="3200" b="1" dirty="0" smtClean="0">
                <a:solidFill>
                  <a:schemeClr val="tx2">
                    <a:lumMod val="75000"/>
                  </a:schemeClr>
                </a:solidFill>
              </a:rPr>
              <a:t>)</a:t>
            </a:r>
            <a:r>
              <a:rPr lang="en-US" sz="3200" dirty="0" smtClean="0"/>
              <a:t> </a:t>
            </a:r>
            <a:r>
              <a:rPr lang="en-US" sz="3200" dirty="0"/>
              <a:t>– </a:t>
            </a:r>
            <a:r>
              <a:rPr lang="bg-BG" sz="3200" dirty="0" smtClean="0"/>
              <a:t>приме: </a:t>
            </a:r>
            <a:r>
              <a:rPr lang="bg-BG" sz="3200" b="1" dirty="0" smtClean="0"/>
              <a:t>човек</a:t>
            </a:r>
            <a:r>
              <a:rPr lang="bg-BG" sz="3200" dirty="0" smtClean="0"/>
              <a:t> / </a:t>
            </a:r>
            <a:r>
              <a:rPr lang="bg-BG" sz="3200" b="1" dirty="0" smtClean="0"/>
              <a:t>паспорт</a:t>
            </a:r>
            <a:endParaRPr lang="bg-BG" sz="3200" b="1" dirty="0"/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80007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761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100" dirty="0" smtClean="0"/>
              <a:t>Отношение </a:t>
            </a:r>
            <a:r>
              <a:rPr lang="ru-RU" sz="3100" b="1" dirty="0" smtClean="0">
                <a:solidFill>
                  <a:schemeClr val="bg1"/>
                </a:solidFill>
              </a:rPr>
              <a:t>едно към много </a:t>
            </a:r>
            <a:r>
              <a:rPr lang="ru-RU" sz="3100" dirty="0" smtClean="0"/>
              <a:t>(много към едно) – използва се често</a:t>
            </a:r>
            <a:endParaRPr lang="en-US" sz="3100" dirty="0" smtClean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sz="2900" b="1" dirty="0" smtClean="0">
                <a:solidFill>
                  <a:schemeClr val="bg1"/>
                </a:solidFill>
              </a:rPr>
              <a:t>Единичен запис </a:t>
            </a:r>
            <a:r>
              <a:rPr lang="ru-RU" sz="2900" dirty="0" smtClean="0"/>
              <a:t>в първата таблица има </a:t>
            </a:r>
            <a:r>
              <a:rPr lang="ru-RU" sz="2900" b="1" dirty="0" smtClean="0">
                <a:solidFill>
                  <a:schemeClr val="bg1"/>
                </a:solidFill>
              </a:rPr>
              <a:t>много</a:t>
            </a:r>
            <a:r>
              <a:rPr lang="ru-RU" sz="2900" dirty="0" smtClean="0"/>
              <a:t> съответстващи записи във втората таблица</a:t>
            </a:r>
            <a:endParaRPr lang="en-US" sz="2900" dirty="0" smtClean="0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Едно към много</a:t>
            </a:r>
            <a:endParaRPr lang="bg-BG" dirty="0"/>
          </a:p>
        </p:txBody>
      </p:sp>
      <p:sp>
        <p:nvSpPr>
          <p:cNvPr id="23" name="Text Box 51"/>
          <p:cNvSpPr txBox="1">
            <a:spLocks noChangeArrowheads="1"/>
          </p:cNvSpPr>
          <p:nvPr/>
        </p:nvSpPr>
        <p:spPr bwMode="auto">
          <a:xfrm>
            <a:off x="3124200" y="281940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4" name="Text Box 52"/>
          <p:cNvSpPr txBox="1">
            <a:spLocks noChangeArrowheads="1"/>
          </p:cNvSpPr>
          <p:nvPr/>
        </p:nvSpPr>
        <p:spPr bwMode="auto">
          <a:xfrm>
            <a:off x="8610600" y="3124200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Line 56"/>
          <p:cNvSpPr>
            <a:spLocks noChangeShapeType="1"/>
          </p:cNvSpPr>
          <p:nvPr/>
        </p:nvSpPr>
        <p:spPr bwMode="auto">
          <a:xfrm>
            <a:off x="6477000" y="43434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6" name="Line 57"/>
          <p:cNvSpPr>
            <a:spLocks noChangeShapeType="1"/>
          </p:cNvSpPr>
          <p:nvPr/>
        </p:nvSpPr>
        <p:spPr bwMode="auto">
          <a:xfrm flipV="1">
            <a:off x="6477000" y="46482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7" name="Line 58"/>
          <p:cNvSpPr>
            <a:spLocks noChangeShapeType="1"/>
          </p:cNvSpPr>
          <p:nvPr/>
        </p:nvSpPr>
        <p:spPr bwMode="auto">
          <a:xfrm flipV="1">
            <a:off x="6477000" y="51054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V="1">
            <a:off x="6476999" y="52578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V="1">
            <a:off x="6477000" y="57150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30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447800" y="34290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1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8229600" y="37338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954313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7718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1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Отношение </a:t>
            </a:r>
            <a:r>
              <a:rPr lang="bg-BG" sz="3200" b="1" dirty="0" smtClean="0">
                <a:solidFill>
                  <a:schemeClr val="bg1"/>
                </a:solidFill>
              </a:rPr>
              <a:t>много към много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dirty="0" smtClean="0"/>
              <a:t>Записите в </a:t>
            </a:r>
            <a:r>
              <a:rPr lang="ru-RU" sz="3000" dirty="0" smtClean="0">
                <a:solidFill>
                  <a:schemeClr val="tx2"/>
                </a:solidFill>
              </a:rPr>
              <a:t>първата</a:t>
            </a:r>
            <a:r>
              <a:rPr lang="ru-RU" sz="3000" b="1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/>
              <a:t>таблица</a:t>
            </a:r>
            <a:r>
              <a:rPr lang="ru-RU" sz="3000" b="1" dirty="0" smtClean="0">
                <a:solidFill>
                  <a:schemeClr val="bg1"/>
                </a:solidFill>
              </a:rPr>
              <a:t> </a:t>
            </a:r>
            <a:r>
              <a:rPr lang="ru-RU" sz="3000" dirty="0" smtClean="0"/>
              <a:t>имат </a:t>
            </a:r>
            <a:r>
              <a:rPr lang="ru-RU" sz="3000" b="1" dirty="0" smtClean="0">
                <a:solidFill>
                  <a:schemeClr val="bg1"/>
                </a:solidFill>
              </a:rPr>
              <a:t>много</a:t>
            </a:r>
            <a:r>
              <a:rPr lang="ru-RU" sz="3000" dirty="0" smtClean="0"/>
              <a:t> съответстващи записи във </a:t>
            </a:r>
            <a:r>
              <a:rPr lang="ru-RU" sz="3000" dirty="0" smtClean="0">
                <a:solidFill>
                  <a:schemeClr val="tx2"/>
                </a:solidFill>
              </a:rPr>
              <a:t>втората</a:t>
            </a:r>
            <a:r>
              <a:rPr lang="ru-RU" sz="3000" dirty="0" smtClean="0"/>
              <a:t> и </a:t>
            </a:r>
            <a:r>
              <a:rPr lang="ru-RU" sz="3000" b="1" dirty="0" smtClean="0">
                <a:solidFill>
                  <a:schemeClr val="bg1"/>
                </a:solidFill>
              </a:rPr>
              <a:t>обратно</a:t>
            </a:r>
            <a:endParaRPr lang="bg-BG" sz="3000" b="1" dirty="0" smtClean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3000" dirty="0" smtClean="0"/>
              <a:t>Реализира се чрез </a:t>
            </a:r>
            <a:r>
              <a:rPr lang="ru-RU" sz="3000" b="1" dirty="0" smtClean="0">
                <a:solidFill>
                  <a:schemeClr val="bg1"/>
                </a:solidFill>
              </a:rPr>
              <a:t>допълнителна</a:t>
            </a:r>
            <a:r>
              <a:rPr lang="ru-RU" sz="3000" dirty="0" smtClean="0"/>
              <a:t> </a:t>
            </a:r>
            <a:r>
              <a:rPr lang="ru-RU" sz="3000" b="1" dirty="0" smtClean="0">
                <a:solidFill>
                  <a:schemeClr val="bg1"/>
                </a:solidFill>
              </a:rPr>
              <a:t>таблица</a:t>
            </a:r>
            <a:endParaRPr lang="bg-BG" sz="3000" b="1" dirty="0">
              <a:solidFill>
                <a:schemeClr val="bg1"/>
              </a:solidFill>
            </a:endParaRPr>
          </a:p>
        </p:txBody>
      </p:sp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Много към много</a:t>
            </a:r>
            <a:endParaRPr lang="bg-BG" dirty="0"/>
          </a:p>
        </p:txBody>
      </p:sp>
      <p:sp>
        <p:nvSpPr>
          <p:cNvPr id="477226" name="Text Box 42"/>
          <p:cNvSpPr txBox="1">
            <a:spLocks noChangeArrowheads="1"/>
          </p:cNvSpPr>
          <p:nvPr/>
        </p:nvSpPr>
        <p:spPr bwMode="auto">
          <a:xfrm>
            <a:off x="9144000" y="3886200"/>
            <a:ext cx="156485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Courses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7251" name="Line 67"/>
          <p:cNvSpPr>
            <a:spLocks noChangeShapeType="1"/>
          </p:cNvSpPr>
          <p:nvPr/>
        </p:nvSpPr>
        <p:spPr bwMode="auto">
          <a:xfrm flipH="1" flipV="1">
            <a:off x="3657599" y="4724400"/>
            <a:ext cx="11430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2" name="Line 68"/>
          <p:cNvSpPr>
            <a:spLocks noChangeShapeType="1"/>
          </p:cNvSpPr>
          <p:nvPr/>
        </p:nvSpPr>
        <p:spPr bwMode="auto">
          <a:xfrm flipH="1" flipV="1">
            <a:off x="3698248" y="4929254"/>
            <a:ext cx="1102352" cy="557145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4" name="Line 70"/>
          <p:cNvSpPr>
            <a:spLocks noChangeShapeType="1"/>
          </p:cNvSpPr>
          <p:nvPr/>
        </p:nvSpPr>
        <p:spPr bwMode="auto">
          <a:xfrm flipH="1" flipV="1">
            <a:off x="3657599" y="5867400"/>
            <a:ext cx="1142997" cy="762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5" name="Line 71"/>
          <p:cNvSpPr>
            <a:spLocks noChangeShapeType="1"/>
          </p:cNvSpPr>
          <p:nvPr/>
        </p:nvSpPr>
        <p:spPr bwMode="auto">
          <a:xfrm flipH="1" flipV="1">
            <a:off x="3657599" y="6019800"/>
            <a:ext cx="1142998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7" name="Line 73"/>
          <p:cNvSpPr>
            <a:spLocks noChangeShapeType="1"/>
          </p:cNvSpPr>
          <p:nvPr/>
        </p:nvSpPr>
        <p:spPr bwMode="auto">
          <a:xfrm>
            <a:off x="7620000" y="4953000"/>
            <a:ext cx="914400" cy="2286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8" name="Line 74"/>
          <p:cNvSpPr>
            <a:spLocks noChangeShapeType="1"/>
          </p:cNvSpPr>
          <p:nvPr/>
        </p:nvSpPr>
        <p:spPr bwMode="auto">
          <a:xfrm>
            <a:off x="7620397" y="5619818"/>
            <a:ext cx="914003" cy="95182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59" name="Line 75"/>
          <p:cNvSpPr>
            <a:spLocks noChangeShapeType="1"/>
          </p:cNvSpPr>
          <p:nvPr/>
        </p:nvSpPr>
        <p:spPr bwMode="auto">
          <a:xfrm flipV="1">
            <a:off x="7620396" y="5867399"/>
            <a:ext cx="914004" cy="133417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7260" name="Line 76"/>
          <p:cNvSpPr>
            <a:spLocks noChangeShapeType="1"/>
          </p:cNvSpPr>
          <p:nvPr/>
        </p:nvSpPr>
        <p:spPr bwMode="auto">
          <a:xfrm flipV="1">
            <a:off x="7620000" y="6248399"/>
            <a:ext cx="914400" cy="270173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Text Box 52"/>
          <p:cNvSpPr txBox="1">
            <a:spLocks noChangeArrowheads="1"/>
          </p:cNvSpPr>
          <p:nvPr/>
        </p:nvSpPr>
        <p:spPr bwMode="auto">
          <a:xfrm>
            <a:off x="1295400" y="33528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990600" y="3962400"/>
          <a:ext cx="2590800" cy="27195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03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104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1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400" spc="-2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Ivan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spc="-10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Peter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3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George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4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400" dirty="0" smtClean="0">
                          <a:latin typeface="+mn-lt"/>
                          <a:cs typeface="Calibri"/>
                        </a:rPr>
                        <a:t>Maria</a:t>
                      </a:r>
                      <a:endParaRPr sz="2400" dirty="0">
                        <a:latin typeface="+mn-lt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5" name="Text Box 52"/>
          <p:cNvSpPr txBox="1">
            <a:spLocks noChangeArrowheads="1"/>
          </p:cNvSpPr>
          <p:nvPr/>
        </p:nvSpPr>
        <p:spPr bwMode="auto">
          <a:xfrm>
            <a:off x="4495800" y="3505200"/>
            <a:ext cx="33528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6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4800600" y="4114800"/>
          <a:ext cx="2819400" cy="26450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97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097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Student</a:t>
                      </a: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l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CourseId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27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8610600" y="4495800"/>
          <a:ext cx="2667000" cy="19811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6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.</a:t>
                      </a:r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NET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Databases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JavaScript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84399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26" grpId="0"/>
      <p:bldP spid="477251" grpId="0" animBg="1"/>
      <p:bldP spid="477252" grpId="0" animBg="1"/>
      <p:bldP spid="477254" grpId="0" animBg="1"/>
      <p:bldP spid="477255" grpId="0" animBg="1"/>
      <p:bldP spid="477257" grpId="0" animBg="1"/>
      <p:bldP spid="477258" grpId="0" animBg="1"/>
      <p:bldP spid="477259" grpId="0" animBg="1"/>
      <p:bldP spid="477260" grpId="0" animBg="1"/>
      <p:bldP spid="21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782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Отношение едно към едно</a:t>
            </a:r>
            <a:endParaRPr lang="bg-BG" sz="3200" b="1" dirty="0">
              <a:solidFill>
                <a:schemeClr val="tx2">
                  <a:lumMod val="75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tx2"/>
              </a:buClr>
            </a:pPr>
            <a:r>
              <a:rPr lang="ru-RU" sz="3000" b="1" dirty="0" smtClean="0">
                <a:solidFill>
                  <a:schemeClr val="bg1"/>
                </a:solidFill>
              </a:rPr>
              <a:t>Единичен</a:t>
            </a:r>
            <a:r>
              <a:rPr lang="ru-RU" sz="3000" dirty="0" smtClean="0"/>
              <a:t> запис в таблица съответства на </a:t>
            </a:r>
            <a:r>
              <a:rPr lang="ru-RU" sz="3000" b="1" dirty="0" smtClean="0">
                <a:solidFill>
                  <a:schemeClr val="bg1"/>
                </a:solidFill>
              </a:rPr>
              <a:t>единичен</a:t>
            </a:r>
            <a:r>
              <a:rPr lang="ru-RU" sz="3000" dirty="0" smtClean="0"/>
              <a:t> запис в другата таблица</a:t>
            </a:r>
            <a:endParaRPr lang="en-US" sz="3000" dirty="0"/>
          </a:p>
          <a:p>
            <a:pPr lvl="1">
              <a:lnSpc>
                <a:spcPct val="100000"/>
              </a:lnSpc>
            </a:pPr>
            <a:r>
              <a:rPr lang="ru-RU" sz="3000" dirty="0" smtClean="0"/>
              <a:t>Използва се за наследяване между таблици</a:t>
            </a:r>
            <a:endParaRPr lang="bg-BG" sz="3000" dirty="0"/>
          </a:p>
        </p:txBody>
      </p:sp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Едно към едно</a:t>
            </a:r>
            <a:endParaRPr lang="bg-BG" dirty="0"/>
          </a:p>
        </p:txBody>
      </p:sp>
      <p:sp>
        <p:nvSpPr>
          <p:cNvPr id="478249" name="Line 41"/>
          <p:cNvSpPr>
            <a:spLocks noChangeShapeType="1"/>
          </p:cNvSpPr>
          <p:nvPr/>
        </p:nvSpPr>
        <p:spPr bwMode="auto">
          <a:xfrm flipV="1">
            <a:off x="5257800" y="64008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0" name="Line 42"/>
          <p:cNvSpPr>
            <a:spLocks noChangeShapeType="1"/>
          </p:cNvSpPr>
          <p:nvPr/>
        </p:nvSpPr>
        <p:spPr bwMode="auto">
          <a:xfrm>
            <a:off x="5257800" y="5943600"/>
            <a:ext cx="1219200" cy="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8251" name="Line 43"/>
          <p:cNvSpPr>
            <a:spLocks noChangeShapeType="1"/>
          </p:cNvSpPr>
          <p:nvPr/>
        </p:nvSpPr>
        <p:spPr bwMode="auto">
          <a:xfrm flipV="1">
            <a:off x="5312568" y="4038599"/>
            <a:ext cx="3145631" cy="1287669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 type="stealth" w="lg" len="lg"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18" name="Text Box 52"/>
          <p:cNvSpPr txBox="1">
            <a:spLocks noChangeArrowheads="1"/>
          </p:cNvSpPr>
          <p:nvPr/>
        </p:nvSpPr>
        <p:spPr bwMode="auto">
          <a:xfrm>
            <a:off x="2514600" y="40386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People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9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905000" y="4572000"/>
          <a:ext cx="3352800" cy="21262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17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6187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19200"/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latin typeface="Calibri"/>
                          <a:cs typeface="Calibri"/>
                        </a:rPr>
                        <a:t>Age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Peter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34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Stoyan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Ivan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152400" y="3810000"/>
            <a:ext cx="16764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4" name="Text Box 42"/>
          <p:cNvSpPr txBox="1">
            <a:spLocks noChangeArrowheads="1"/>
          </p:cNvSpPr>
          <p:nvPr/>
        </p:nvSpPr>
        <p:spPr bwMode="auto">
          <a:xfrm>
            <a:off x="7467600" y="4572000"/>
            <a:ext cx="1762022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Students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5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6553200" y="5105400"/>
          <a:ext cx="3733800" cy="14876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9817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6356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Specialty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Computer Science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935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Chemistry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AutoShape 7"/>
          <p:cNvSpPr>
            <a:spLocks noChangeArrowheads="1"/>
          </p:cNvSpPr>
          <p:nvPr/>
        </p:nvSpPr>
        <p:spPr bwMode="auto">
          <a:xfrm>
            <a:off x="5334000" y="3657600"/>
            <a:ext cx="2209800" cy="990600"/>
          </a:xfrm>
          <a:prstGeom prst="wedgeRoundRectCallout">
            <a:avLst>
              <a:gd name="adj1" fmla="val 26906"/>
              <a:gd name="adj2" fmla="val 1053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7" name="Text Box 42"/>
          <p:cNvSpPr txBox="1">
            <a:spLocks noChangeArrowheads="1"/>
          </p:cNvSpPr>
          <p:nvPr/>
        </p:nvSpPr>
        <p:spPr bwMode="auto">
          <a:xfrm>
            <a:off x="8610600" y="2667000"/>
            <a:ext cx="2156360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Professors</a:t>
            </a:r>
            <a:endParaRPr lang="bg-BG" sz="2800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28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8458200" y="3200400"/>
          <a:ext cx="2438400" cy="9940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00448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PersonId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Title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93575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Ph.D.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AutoShape 7"/>
          <p:cNvSpPr>
            <a:spLocks noChangeArrowheads="1"/>
          </p:cNvSpPr>
          <p:nvPr/>
        </p:nvSpPr>
        <p:spPr bwMode="auto">
          <a:xfrm>
            <a:off x="9906000" y="4267200"/>
            <a:ext cx="2133600" cy="914400"/>
          </a:xfrm>
          <a:prstGeom prst="wedgeRoundRectCallout">
            <a:avLst>
              <a:gd name="adj1" fmla="val -72986"/>
              <a:gd name="adj2" fmla="val -694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и 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3062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49" grpId="0" animBg="1"/>
      <p:bldP spid="478250" grpId="0" animBg="1"/>
      <p:bldP spid="478251" grpId="0" animBg="1"/>
      <p:bldP spid="18" grpId="0"/>
      <p:bldP spid="23" grpId="0" animBg="1"/>
      <p:bldP spid="24" grpId="0"/>
      <p:bldP spid="26" grpId="0" animBg="1"/>
      <p:bldP spid="27" grpId="0"/>
      <p:bldP spid="2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Връзка между записи в същата таблица</a:t>
            </a:r>
            <a:endParaRPr lang="bg-BG" dirty="0"/>
          </a:p>
        </p:txBody>
      </p:sp>
      <p:sp>
        <p:nvSpPr>
          <p:cNvPr id="4802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Връзките </a:t>
            </a:r>
            <a:r>
              <a:rPr lang="ru-RU" b="1" dirty="0" smtClean="0">
                <a:solidFill>
                  <a:schemeClr val="bg1"/>
                </a:solidFill>
              </a:rPr>
              <a:t>първичен</a:t>
            </a:r>
            <a:r>
              <a:rPr lang="ru-RU" dirty="0" smtClean="0"/>
              <a:t> / </a:t>
            </a:r>
            <a:r>
              <a:rPr lang="ru-RU" b="1" dirty="0" smtClean="0">
                <a:solidFill>
                  <a:schemeClr val="bg1"/>
                </a:solidFill>
              </a:rPr>
              <a:t>външен</a:t>
            </a:r>
            <a:r>
              <a:rPr lang="ru-RU" dirty="0" smtClean="0"/>
              <a:t> ключ могат да сочат към </a:t>
            </a:r>
            <a:r>
              <a:rPr lang="ru-RU" b="1" dirty="0" smtClean="0">
                <a:solidFill>
                  <a:schemeClr val="bg1"/>
                </a:solidFill>
              </a:rPr>
              <a:t>една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и</a:t>
            </a:r>
            <a:r>
              <a:rPr lang="ru-RU" dirty="0" smtClean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съща</a:t>
            </a:r>
            <a:r>
              <a:rPr lang="ru-RU" dirty="0" smtClean="0"/>
              <a:t> таблица</a:t>
            </a:r>
            <a:endParaRPr lang="bg-BG" dirty="0"/>
          </a:p>
          <a:p>
            <a:pPr lvl="1">
              <a:lnSpc>
                <a:spcPct val="100000"/>
              </a:lnSpc>
            </a:pPr>
            <a:r>
              <a:rPr lang="bg-BG" dirty="0" smtClean="0"/>
              <a:t>Пример: </a:t>
            </a:r>
            <a:r>
              <a:rPr lang="bg-BG" b="1" dirty="0" smtClean="0">
                <a:solidFill>
                  <a:schemeClr val="tx2"/>
                </a:solidFill>
              </a:rPr>
              <a:t>папките</a:t>
            </a:r>
            <a:r>
              <a:rPr lang="bg-BG" dirty="0" smtClean="0"/>
              <a:t> съдържат </a:t>
            </a:r>
            <a:r>
              <a:rPr lang="bg-BG" b="1" dirty="0" smtClean="0">
                <a:solidFill>
                  <a:schemeClr val="tx2"/>
                </a:solidFill>
              </a:rPr>
              <a:t>подпапки</a:t>
            </a:r>
            <a:endParaRPr lang="bg-BG" b="1" dirty="0">
              <a:solidFill>
                <a:schemeClr val="tx2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6" name="Text Box 52"/>
          <p:cNvSpPr txBox="1">
            <a:spLocks noChangeArrowheads="1"/>
          </p:cNvSpPr>
          <p:nvPr/>
        </p:nvSpPr>
        <p:spPr bwMode="auto">
          <a:xfrm>
            <a:off x="5257800" y="3200400"/>
            <a:ext cx="19050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</a:pPr>
            <a:r>
              <a:rPr lang="en-US" sz="2800" b="1" noProof="1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Folders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3886200" y="3810000"/>
          <a:ext cx="4419600" cy="26523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5240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76598"/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dirty="0" err="1" smtClean="0">
                          <a:latin typeface="Calibri"/>
                          <a:cs typeface="Calibri"/>
                        </a:rPr>
                        <a:t>ParentId</a:t>
                      </a:r>
                      <a:endParaRPr sz="2000" b="1" dirty="0">
                        <a:latin typeface="Calibri"/>
                        <a:cs typeface="Calibri"/>
                      </a:endParaRPr>
                    </a:p>
                  </a:txBody>
                  <a:tcPr marL="0" marR="0" marT="83820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1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Root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algn="ctr"/>
                      <a:r>
                        <a:rPr lang="bg-BG" noProof="1" smtClean="0"/>
                        <a:t>2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Documents</a:t>
                      </a:r>
                      <a:endParaRPr lang="en-GB" noProof="1"/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3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Pictures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6088">
                <a:tc>
                  <a:txBody>
                    <a:bodyPr/>
                    <a:lstStyle/>
                    <a:p>
                      <a:pPr algn="ctr"/>
                      <a:r>
                        <a:rPr lang="en-GB" noProof="1" smtClean="0"/>
                        <a:t>4</a:t>
                      </a:r>
                      <a:endParaRPr lang="en-GB" noProof="1"/>
                    </a:p>
                  </a:txBody>
                  <a:tcPr marL="91464" marR="91464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noProof="1" smtClean="0"/>
                        <a:t>Birthday</a:t>
                      </a:r>
                      <a:r>
                        <a:rPr lang="en-GB" baseline="0" noProof="1" smtClean="0"/>
                        <a:t> Party</a:t>
                      </a:r>
                      <a:endParaRPr lang="en-GB" noProof="1"/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398" kern="1200" noProof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2398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64" marR="91464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2133600" y="2971800"/>
            <a:ext cx="1752600" cy="914400"/>
          </a:xfrm>
          <a:prstGeom prst="wedgeRoundRectCallout">
            <a:avLst>
              <a:gd name="adj1" fmla="val 55702"/>
              <a:gd name="adj2" fmla="val 679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9" name="Freeform 33"/>
          <p:cNvSpPr>
            <a:spLocks/>
          </p:cNvSpPr>
          <p:nvPr/>
        </p:nvSpPr>
        <p:spPr bwMode="auto">
          <a:xfrm>
            <a:off x="8320402" y="4724400"/>
            <a:ext cx="797133" cy="914401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0" name="Freeform 34"/>
          <p:cNvSpPr>
            <a:spLocks/>
          </p:cNvSpPr>
          <p:nvPr/>
        </p:nvSpPr>
        <p:spPr bwMode="auto">
          <a:xfrm>
            <a:off x="8320402" y="4495801"/>
            <a:ext cx="797133" cy="68580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1" name="Freeform 35"/>
          <p:cNvSpPr>
            <a:spLocks/>
          </p:cNvSpPr>
          <p:nvPr/>
        </p:nvSpPr>
        <p:spPr bwMode="auto">
          <a:xfrm>
            <a:off x="8305800" y="5715000"/>
            <a:ext cx="797133" cy="495540"/>
          </a:xfrm>
          <a:custGeom>
            <a:avLst/>
            <a:gdLst/>
            <a:ahLst/>
            <a:cxnLst>
              <a:cxn ang="0">
                <a:pos x="5" y="590"/>
              </a:cxn>
              <a:cxn ang="0">
                <a:pos x="430" y="533"/>
              </a:cxn>
              <a:cxn ang="0">
                <a:pos x="430" y="85"/>
              </a:cxn>
              <a:cxn ang="0">
                <a:pos x="0" y="21"/>
              </a:cxn>
            </a:cxnLst>
            <a:rect l="0" t="0" r="r" b="b"/>
            <a:pathLst>
              <a:path w="502" h="617">
                <a:moveTo>
                  <a:pt x="5" y="590"/>
                </a:moveTo>
                <a:cubicBezTo>
                  <a:pt x="76" y="580"/>
                  <a:pt x="359" y="617"/>
                  <a:pt x="430" y="533"/>
                </a:cubicBezTo>
                <a:cubicBezTo>
                  <a:pt x="501" y="449"/>
                  <a:pt x="502" y="170"/>
                  <a:pt x="430" y="85"/>
                </a:cubicBezTo>
                <a:cubicBezTo>
                  <a:pt x="358" y="0"/>
                  <a:pt x="90" y="34"/>
                  <a:pt x="0" y="21"/>
                </a:cubicBezTo>
              </a:path>
            </a:pathLst>
          </a:cu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7848600" y="2514600"/>
            <a:ext cx="1752600" cy="914400"/>
          </a:xfrm>
          <a:prstGeom prst="wedgeRoundRectCallout">
            <a:avLst>
              <a:gd name="adj1" fmla="val -44841"/>
              <a:gd name="adj2" fmla="val 1023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9067800" y="3581400"/>
            <a:ext cx="1600200" cy="685800"/>
          </a:xfrm>
          <a:prstGeom prst="wedgeRoundRectCallout">
            <a:avLst>
              <a:gd name="adj1" fmla="val -49854"/>
              <a:gd name="adj2" fmla="val 820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Връзки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852837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Правила и</a:t>
            </a:r>
            <a:r>
              <a:rPr lang="en-US" dirty="0" smtClean="0"/>
              <a:t> </a:t>
            </a:r>
            <a:r>
              <a:rPr lang="bg-BG" dirty="0" smtClean="0"/>
              <a:t>проверки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Ограничение на целостта</a:t>
            </a:r>
            <a:endParaRPr lang="en-US" dirty="0"/>
          </a:p>
        </p:txBody>
      </p:sp>
      <p:pic>
        <p:nvPicPr>
          <p:cNvPr id="23554" name="Picture 2" descr="Barrier PNGs for Free Downloa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1295" y="1752600"/>
            <a:ext cx="2569411" cy="183070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16837</TotalTime>
  <Words>1599</Words>
  <Application>Microsoft Office PowerPoint</Application>
  <PresentationFormat>Custom</PresentationFormat>
  <Paragraphs>502</Paragraphs>
  <Slides>31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SoftUni</vt:lpstr>
      <vt:lpstr>Връзки и E/R диаграми</vt:lpstr>
      <vt:lpstr>Съдържание</vt:lpstr>
      <vt:lpstr>Видове връзки</vt:lpstr>
      <vt:lpstr>Връзки</vt:lpstr>
      <vt:lpstr>Едно към много</vt:lpstr>
      <vt:lpstr>Много към много</vt:lpstr>
      <vt:lpstr>Едно към едно</vt:lpstr>
      <vt:lpstr>Връзка между записи в същата таблица</vt:lpstr>
      <vt:lpstr>Ограничение на целостта</vt:lpstr>
      <vt:lpstr>Ограничения на целостта</vt:lpstr>
      <vt:lpstr>Ограничения на целостта (2)</vt:lpstr>
      <vt:lpstr>Каскадни операции</vt:lpstr>
      <vt:lpstr>Дефиниция</vt:lpstr>
      <vt:lpstr>Каскадно изтриване </vt:lpstr>
      <vt:lpstr>Каскадно изтриване: пример</vt:lpstr>
      <vt:lpstr>Каскадно променяне</vt:lpstr>
      <vt:lpstr>Каскадно променяне: пример</vt:lpstr>
      <vt:lpstr>Нормализиране на БД</vt:lpstr>
      <vt:lpstr>Нормализация</vt:lpstr>
      <vt:lpstr>Нормализация (2)</vt:lpstr>
      <vt:lpstr>Нормализация (3)</vt:lpstr>
      <vt:lpstr>Нормализация (4)</vt:lpstr>
      <vt:lpstr>Нормализация (5)</vt:lpstr>
      <vt:lpstr>Нормализация (6)</vt:lpstr>
      <vt:lpstr>E/R диаграми</vt:lpstr>
      <vt:lpstr>Релационна схема</vt:lpstr>
      <vt:lpstr>E/R диаграми</vt:lpstr>
      <vt:lpstr>E/R диаграми – пример</vt:lpstr>
      <vt:lpstr>Обобщение</vt:lpstr>
      <vt:lpstr>Slide 30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400</cp:revision>
  <dcterms:created xsi:type="dcterms:W3CDTF">2018-05-23T13:08:44Z</dcterms:created>
  <dcterms:modified xsi:type="dcterms:W3CDTF">2023-08-19T12:04:01Z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