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2"/>
  </p:notesMasterIdLst>
  <p:handoutMasterIdLst>
    <p:handoutMasterId r:id="rId33"/>
  </p:handoutMasterIdLst>
  <p:sldIdLst>
    <p:sldId id="503" r:id="rId5"/>
    <p:sldId id="276" r:id="rId6"/>
    <p:sldId id="1194" r:id="rId7"/>
    <p:sldId id="1195" r:id="rId8"/>
    <p:sldId id="1227" r:id="rId9"/>
    <p:sldId id="1235" r:id="rId10"/>
    <p:sldId id="1196" r:id="rId11"/>
    <p:sldId id="1228" r:id="rId12"/>
    <p:sldId id="1197" r:id="rId13"/>
    <p:sldId id="1187" r:id="rId14"/>
    <p:sldId id="1188" r:id="rId15"/>
    <p:sldId id="1200" r:id="rId16"/>
    <p:sldId id="1189" r:id="rId17"/>
    <p:sldId id="1190" r:id="rId18"/>
    <p:sldId id="1239" r:id="rId19"/>
    <p:sldId id="1236" r:id="rId20"/>
    <p:sldId id="1237" r:id="rId21"/>
    <p:sldId id="1238" r:id="rId22"/>
    <p:sldId id="1229" r:id="rId23"/>
    <p:sldId id="1230" r:id="rId24"/>
    <p:sldId id="1231" r:id="rId25"/>
    <p:sldId id="1232" r:id="rId26"/>
    <p:sldId id="1233" r:id="rId27"/>
    <p:sldId id="1234" r:id="rId28"/>
    <p:sldId id="349" r:id="rId29"/>
    <p:sldId id="256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5F9ABF"/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/>
    <p:restoredTop sz="94719"/>
  </p:normalViewPr>
  <p:slideViewPr>
    <p:cSldViewPr>
      <p:cViewPr varScale="1">
        <p:scale>
          <a:sx n="83" d="100"/>
          <a:sy n="83" d="100"/>
        </p:scale>
        <p:origin x="-605" y="-7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14.8.2023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B14250CD-C972-4274-B415-0CB1DAF64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434273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999236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58784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F163D818-5569-4E6E-9BE9-C6247EB17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9813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358981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9355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5346D3DF-CA1F-4468-8E4E-B737DD366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06557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14.8.2023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8/14/2023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2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.png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5" Type="http://schemas.openxmlformats.org/officeDocument/2006/relationships/image" Target="../media/image54.png"/><Relationship Id="rId10" Type="http://schemas.openxmlformats.org/officeDocument/2006/relationships/image" Target="../media/image51.svg"/><Relationship Id="rId4" Type="http://schemas.openxmlformats.org/officeDocument/2006/relationships/image" Target="../media/image45.png"/><Relationship Id="rId9" Type="http://schemas.openxmlformats.org/officeDocument/2006/relationships/image" Target="../media/image49.png"/><Relationship Id="rId1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1" y="1751520"/>
            <a:ext cx="11331575" cy="686880"/>
          </a:xfrm>
        </p:spPr>
        <p:txBody>
          <a:bodyPr>
            <a:normAutofit/>
          </a:bodyPr>
          <a:lstStyle/>
          <a:p>
            <a:r>
              <a:rPr lang="ru-RU" dirty="0"/>
              <a:t>Какво е СУБД</a:t>
            </a:r>
            <a:r>
              <a:rPr lang="en-US" dirty="0"/>
              <a:t>?</a:t>
            </a:r>
            <a:r>
              <a:rPr lang="bg-BG" dirty="0"/>
              <a:t> Релационни и нерелационни бази данни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321501"/>
            <a:ext cx="11083636" cy="1430019"/>
          </a:xfrm>
        </p:spPr>
        <p:txBody>
          <a:bodyPr>
            <a:normAutofit/>
          </a:bodyPr>
          <a:lstStyle/>
          <a:p>
            <a:r>
              <a:rPr lang="bg-BG" sz="4400" dirty="0"/>
              <a:t>Системи за управление на бази от данни (СУБД)</a:t>
            </a:r>
          </a:p>
        </p:txBody>
      </p:sp>
      <p:pic>
        <p:nvPicPr>
          <p:cNvPr id="8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xmlns="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04060" y="2977466"/>
            <a:ext cx="2983875" cy="22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CCA27B5-B562-21BE-E9D7-D383EA0CFFE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релации и </a:t>
            </a:r>
            <a:r>
              <a:rPr lang="en-US" dirty="0"/>
              <a:t>SQL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Релационни бази данни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6281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SQL</a:t>
            </a:r>
            <a:r>
              <a:rPr sz="4000" spc="-40" dirty="0"/>
              <a:t> </a:t>
            </a:r>
            <a:r>
              <a:rPr lang="bg-BG" sz="4000" spc="-15" dirty="0"/>
              <a:t>бази данни </a:t>
            </a:r>
            <a:r>
              <a:rPr sz="4000" spc="-10" dirty="0"/>
              <a:t>(</a:t>
            </a:r>
            <a:r>
              <a:rPr lang="bg-BG" sz="4000" spc="-10" dirty="0"/>
              <a:t>релационни</a:t>
            </a:r>
            <a:r>
              <a:rPr sz="4000" spc="-10" dirty="0"/>
              <a:t>)</a:t>
            </a:r>
            <a:r>
              <a:rPr lang="en-US" sz="4000" spc="-10" dirty="0"/>
              <a:t> (1)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828800" y="990600"/>
            <a:ext cx="10105900" cy="3261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60045">
              <a:lnSpc>
                <a:spcPct val="105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Релационните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600" b="1" dirty="0">
                <a:solidFill>
                  <a:srgbClr val="FF9F00"/>
                </a:solidFill>
                <a:latin typeface="Calibri"/>
                <a:cs typeface="Calibri"/>
              </a:rPr>
              <a:t>SQL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организират данните в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rgbClr val="FF9F00"/>
                </a:solidFill>
                <a:latin typeface="Calibri"/>
                <a:cs typeface="Calibri"/>
              </a:rPr>
              <a:t>таблици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40" dirty="0">
                <a:solidFill>
                  <a:srgbClr val="224464"/>
                </a:solidFill>
                <a:latin typeface="Calibri"/>
                <a:cs typeface="Calibri"/>
              </a:rPr>
              <a:t>Таблиците имат строга структура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spc="-15" dirty="0">
                <a:solidFill>
                  <a:srgbClr val="FF9F00"/>
                </a:solidFill>
                <a:latin typeface="Calibri"/>
                <a:cs typeface="Calibri"/>
              </a:rPr>
              <a:t>колони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със зададени типове на данни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Могат да имат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rgbClr val="FF9F00"/>
                </a:solidFill>
                <a:latin typeface="Calibri"/>
                <a:cs typeface="Calibri"/>
              </a:rPr>
              <a:t>връзки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към други таблици</a:t>
            </a:r>
            <a:endParaRPr lang="bg-BG" sz="3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876800"/>
            <a:ext cx="2014727" cy="16642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6000" y="4953000"/>
            <a:ext cx="588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24464"/>
                </a:solidFill>
                <a:latin typeface="Calibri"/>
                <a:cs typeface="Calibri"/>
              </a:rPr>
              <a:t>Q</a:t>
            </a: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11</a:t>
            </a:fld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55961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marR="5080" indent="-360045">
              <a:lnSpc>
                <a:spcPct val="105300"/>
              </a:lnSpc>
              <a:spcBef>
                <a:spcPts val="1175"/>
              </a:spcBef>
              <a:buFont typeface="Wingdings"/>
              <a:buChar char=""/>
              <a:tabLst>
                <a:tab pos="372745" algn="l"/>
              </a:tabLst>
            </a:pPr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бази данни използват </a:t>
            </a:r>
            <a:r>
              <a:rPr lang="ru-RU" sz="3800" b="1" dirty="0">
                <a:solidFill>
                  <a:srgbClr val="224464"/>
                </a:solidFill>
                <a:cs typeface="Calibri"/>
              </a:rPr>
              <a:t>SQL</a:t>
            </a:r>
            <a:r>
              <a:rPr lang="ru-RU" sz="3800" spc="-4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800" spc="-30" dirty="0">
                <a:solidFill>
                  <a:srgbClr val="224464"/>
                </a:solidFill>
                <a:cs typeface="Calibri"/>
              </a:rPr>
              <a:t>за дефиниране и манипулиране на данни.</a:t>
            </a:r>
            <a:endParaRPr lang="ru-RU" sz="3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spc="-15" dirty="0">
                <a:solidFill>
                  <a:srgbClr val="224464"/>
                </a:solidFill>
                <a:cs typeface="Calibri"/>
              </a:rPr>
              <a:t>Изключително мощен за сложни заявки</a:t>
            </a: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b="1" spc="-10" dirty="0">
                <a:solidFill>
                  <a:srgbClr val="FF9F00"/>
                </a:solidFill>
                <a:cs typeface="Calibri"/>
              </a:rPr>
              <a:t>Релационните бази данни </a:t>
            </a:r>
            <a:r>
              <a:rPr lang="ru-RU" sz="3600" dirty="0"/>
              <a:t>са най-използваната технология за управление на данни.</a:t>
            </a:r>
            <a:endParaRPr lang="ru-RU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5" dirty="0"/>
              <a:t>SQL</a:t>
            </a:r>
            <a:r>
              <a:rPr lang="en-US" sz="4000" spc="-40" dirty="0"/>
              <a:t> </a:t>
            </a:r>
            <a:r>
              <a:rPr lang="bg-BG" sz="4000" spc="-15" dirty="0"/>
              <a:t>бази данни </a:t>
            </a:r>
            <a:r>
              <a:rPr lang="bg-BG" sz="4000" spc="-10" dirty="0"/>
              <a:t>(релационни)</a:t>
            </a:r>
            <a:r>
              <a:rPr lang="en-US" sz="4000" spc="-10" dirty="0"/>
              <a:t>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xmlns="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xmlns="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F80F709C-BB43-4A83-9529-1E089194D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4766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и може да 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Уникален 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Външни 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връзки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x-none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14</a:t>
            </a:fld>
            <a:endParaRPr sz="1000" dirty="0">
              <a:latin typeface="Calibri"/>
              <a:cs typeface="Calibri"/>
            </a:endParaRPr>
          </a:p>
        </p:txBody>
      </p:sp>
      <p:pic>
        <p:nvPicPr>
          <p:cNvPr id="22532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962400"/>
            <a:ext cx="4248150" cy="2738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922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 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x-none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63559516"/>
              </p:ext>
            </p:extLst>
          </p:nvPr>
        </p:nvGraphicFramePr>
        <p:xfrm>
          <a:off x="1219200" y="1821565"/>
          <a:ext cx="5244557" cy="187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365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738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8100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3459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4643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070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2961855"/>
              </p:ext>
            </p:extLst>
          </p:nvPr>
        </p:nvGraphicFramePr>
        <p:xfrm>
          <a:off x="7010400" y="2057400"/>
          <a:ext cx="4038600" cy="1637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253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48368588"/>
              </p:ext>
            </p:extLst>
          </p:nvPr>
        </p:nvGraphicFramePr>
        <p:xfrm>
          <a:off x="3172657" y="4863994"/>
          <a:ext cx="5273727" cy="16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22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0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33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334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5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600" y="4267200"/>
            <a:ext cx="1234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799" y="3886200"/>
            <a:ext cx="2767349" cy="91440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xmlns="" id="{6F0BBA8E-5AC4-569C-BA68-2DE67DD0DBF7}"/>
              </a:ext>
            </a:extLst>
          </p:cNvPr>
          <p:cNvGrpSpPr/>
          <p:nvPr/>
        </p:nvGrpSpPr>
        <p:grpSpPr>
          <a:xfrm>
            <a:off x="2590799" y="4038600"/>
            <a:ext cx="1154819" cy="838201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15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xmlns="" id="{0AD4EF84-B60E-BEFD-FF77-6250B203BA3E}"/>
              </a:ext>
            </a:extLst>
          </p:cNvPr>
          <p:cNvSpPr txBox="1"/>
          <p:nvPr/>
        </p:nvSpPr>
        <p:spPr>
          <a:xfrm>
            <a:off x="1219200" y="1487426"/>
            <a:ext cx="16278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xmlns="" id="{7B1AA02D-C164-044C-53A2-AFB8D96F22B8}"/>
              </a:ext>
            </a:extLst>
          </p:cNvPr>
          <p:cNvSpPr txBox="1"/>
          <p:nvPr/>
        </p:nvSpPr>
        <p:spPr>
          <a:xfrm>
            <a:off x="7010400" y="1487426"/>
            <a:ext cx="155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9198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fontAlgn="base"/>
            <a:r>
              <a:rPr lang="bg-BG" dirty="0"/>
              <a:t>Нерелационни бази данни</a:t>
            </a:r>
            <a:endParaRPr lang="en-US" dirty="0"/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xmlns="" id="{F7C1310D-D05C-458F-8872-9A68F31E050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bg-BG" dirty="0"/>
              <a:t>бази данни и </a:t>
            </a:r>
            <a:r>
              <a:rPr lang="en-US" dirty="0"/>
              <a:t>JSON </a:t>
            </a:r>
            <a:r>
              <a:rPr lang="bg-BG" dirty="0"/>
              <a:t>документи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0A38F2C-25B4-0E49-6A6E-4C4B37526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3321" y="1447800"/>
            <a:ext cx="2405357" cy="2405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23754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xmlns="" id="{37741B19-FC02-C310-C50E-63FD2D15B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7546639" cy="5546589"/>
          </a:xfrm>
        </p:spPr>
        <p:txBody>
          <a:bodyPr>
            <a:normAutofit lnSpcReduction="10000"/>
          </a:bodyPr>
          <a:lstStyle/>
          <a:p>
            <a:pPr marL="372110" marR="5080" indent="-360045">
              <a:lnSpc>
                <a:spcPts val="4540"/>
              </a:lnSpc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600" b="1" dirty="0">
                <a:solidFill>
                  <a:srgbClr val="FF9F00"/>
                </a:solidFill>
                <a:latin typeface="Calibri"/>
                <a:cs typeface="Calibri"/>
              </a:rPr>
              <a:t>NoSQL</a:t>
            </a:r>
            <a:r>
              <a:rPr lang="en-US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имат динамична схема за 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неструктурирани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данни</a:t>
            </a:r>
            <a:endParaRPr lang="en-US" sz="3600" spc="-20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Данните могат да се съхраняват по няколко начина</a:t>
            </a:r>
            <a:r>
              <a:rPr lang="en-US" sz="3600" spc="-3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Документен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(JSON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Чрез колони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 (table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Базиран на граф</a:t>
            </a:r>
            <a:endParaRPr lang="en-US" sz="3400" b="1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Двойки ключ-стойност</a:t>
            </a:r>
            <a:endParaRPr lang="en-US" b="1" dirty="0"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(</a:t>
            </a:r>
            <a:r>
              <a:rPr lang="bg-BG" dirty="0"/>
              <a:t>нерелационни</a:t>
            </a:r>
            <a:r>
              <a:rPr lang="en-US" dirty="0"/>
              <a:t>) </a:t>
            </a:r>
            <a:r>
              <a:rPr lang="bg-BG" dirty="0"/>
              <a:t>бази данни</a:t>
            </a: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848FC971-AEE1-DEEA-5BE0-370C63B03EA2}"/>
              </a:ext>
            </a:extLst>
          </p:cNvPr>
          <p:cNvGrpSpPr/>
          <p:nvPr/>
        </p:nvGrpSpPr>
        <p:grpSpPr>
          <a:xfrm>
            <a:off x="9220200" y="1447800"/>
            <a:ext cx="2645663" cy="2645664"/>
            <a:chOff x="9049511" y="1600200"/>
            <a:chExt cx="2645663" cy="2645664"/>
          </a:xfrm>
        </p:grpSpPr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511" y="1600200"/>
              <a:ext cx="2645663" cy="2645664"/>
            </a:xfrm>
            <a:prstGeom prst="rect">
              <a:avLst/>
            </a:prstGeom>
          </p:spPr>
        </p:pic>
        <p:sp>
          <p:nvSpPr>
            <p:cNvPr id="120" name="object 120"/>
            <p:cNvSpPr txBox="1"/>
            <p:nvPr/>
          </p:nvSpPr>
          <p:spPr>
            <a:xfrm>
              <a:off x="9926193" y="1758771"/>
              <a:ext cx="87376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alibri"/>
                  <a:cs typeface="Calibri"/>
                </a:rPr>
                <a:t>NoSQL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17</a:t>
            </a:fld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1554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06" y="227247"/>
            <a:ext cx="971559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</a:rPr>
              <a:t>NoSQL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lang="bg-BG" sz="4000" spc="-15" dirty="0">
                <a:solidFill>
                  <a:srgbClr val="FFFFFF"/>
                </a:solidFill>
              </a:rPr>
              <a:t>бази данни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85699" y="1004956"/>
            <a:ext cx="11672258" cy="329962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400" b="1" dirty="0">
                <a:solidFill>
                  <a:srgbClr val="FF9F00"/>
                </a:solidFill>
                <a:latin typeface="Calibri"/>
                <a:cs typeface="Calibri"/>
              </a:rPr>
              <a:t>NoSQL</a:t>
            </a:r>
            <a:r>
              <a:rPr lang="en-US" sz="3400" b="1" spc="-6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бази данни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не използват таблици 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Вместо това</a:t>
            </a:r>
            <a:r>
              <a:rPr lang="en-US"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bg-BG" sz="3200" b="1" spc="-10" dirty="0">
                <a:solidFill>
                  <a:srgbClr val="FF9F00"/>
                </a:solidFill>
                <a:latin typeface="Calibri"/>
                <a:cs typeface="Calibri"/>
              </a:rPr>
              <a:t>колекции от документи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или </a:t>
            </a:r>
            <a:r>
              <a:rPr lang="bg-BG" sz="3200" b="1" spc="-25" dirty="0">
                <a:solidFill>
                  <a:srgbClr val="FF9F00"/>
                </a:solidFill>
                <a:latin typeface="Calibri"/>
                <a:cs typeface="Calibri"/>
              </a:rPr>
              <a:t>двойки ключ-стойност</a:t>
            </a:r>
            <a:endParaRPr lang="en-US" sz="32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39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dirty="0"/>
              <a:t>По-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мащабируеми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с </a:t>
            </a:r>
            <a:r>
              <a:rPr lang="bg-BG" sz="3400" b="1" dirty="0">
                <a:solidFill>
                  <a:srgbClr val="FF9F00"/>
                </a:solidFill>
                <a:latin typeface="Calibri"/>
                <a:cs typeface="Calibri"/>
              </a:rPr>
              <a:t>висока производителност</a:t>
            </a:r>
            <a:endParaRPr lang="en-US" sz="34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Примери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lang="en-US" sz="3400" spc="-7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5" dirty="0">
                <a:solidFill>
                  <a:srgbClr val="FF9F00"/>
                </a:solidFill>
                <a:latin typeface="Calibri"/>
                <a:cs typeface="Calibri"/>
              </a:rPr>
              <a:t>MongoDB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rgbClr val="FF9F00"/>
                </a:solidFill>
                <a:latin typeface="Calibri"/>
                <a:cs typeface="Calibri"/>
              </a:rPr>
              <a:t>Cassandra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rgbClr val="FF9F00"/>
                </a:solidFill>
                <a:latin typeface="Calibri"/>
                <a:cs typeface="Calibri"/>
              </a:rPr>
              <a:t>Redis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xmlns="" id="{EF975B85-581B-A516-2BC0-D13E98F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41986"/>
            <a:ext cx="9558654" cy="2246769"/>
          </a:xfrm>
          <a:prstGeom prst="rect">
            <a:avLst/>
          </a:prstGeom>
          <a:solidFill>
            <a:schemeClr val="bg2">
              <a:lumMod val="8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_id</a:t>
            </a:r>
            <a:r>
              <a:rPr lang="en-US" sz="2800" b="1" noProof="1">
                <a:latin typeface="Consolas"/>
                <a:cs typeface="Consolas"/>
              </a:rPr>
              <a:t>":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ObjectId</a:t>
            </a:r>
            <a:r>
              <a:rPr lang="en-US" sz="2800" b="1" noProof="1">
                <a:latin typeface="Consolas"/>
                <a:cs typeface="Consolas"/>
              </a:rPr>
              <a:t>("59d3fe7ed81452db0933a871"),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email</a:t>
            </a:r>
            <a:r>
              <a:rPr lang="en-US" sz="2800" b="1" noProof="1">
                <a:latin typeface="Consolas"/>
                <a:cs typeface="Consolas"/>
              </a:rPr>
              <a:t>": "peter@gmail.com",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age</a:t>
            </a:r>
            <a:r>
              <a:rPr lang="en-US" sz="2800" b="1" noProof="1">
                <a:latin typeface="Consolas"/>
                <a:cs typeface="Consolas"/>
              </a:rPr>
              <a:t>": 22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}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xmlns="" id="{C34A2E56-F2E7-AC46-5CE9-793C1272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3880757" cy="1120487"/>
          </a:xfrm>
          <a:prstGeom prst="wedgeRoundRectCallout">
            <a:avLst>
              <a:gd name="adj1" fmla="val -56372"/>
              <a:gd name="adj2" fmla="val -35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Пример за </a:t>
            </a:r>
            <a:r>
              <a:rPr lang="en-US" sz="2800" b="1" noProof="1">
                <a:solidFill>
                  <a:srgbClr val="FFFFFF"/>
                </a:solidFill>
              </a:rPr>
              <a:t>JSON </a:t>
            </a:r>
            <a:r>
              <a:rPr lang="bg-BG" sz="2800" b="1" noProof="1">
                <a:solidFill>
                  <a:srgbClr val="FFFFFF"/>
                </a:solidFill>
              </a:rPr>
              <a:t>документ в </a:t>
            </a:r>
            <a:r>
              <a:rPr lang="en-US" sz="2800" b="1" noProof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xmlns="" id="{F23F4A49-E31B-C517-27D9-8A20DD1D6553}"/>
              </a:ext>
            </a:extLst>
          </p:cNvPr>
          <p:cNvSpPr txBox="1"/>
          <p:nvPr/>
        </p:nvSpPr>
        <p:spPr>
          <a:xfrm>
            <a:off x="11925300" y="6618223"/>
            <a:ext cx="233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smtClean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18</a:t>
            </a:fld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232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xmlns="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7206A570-FE9E-46B1-8B07-FBF29BD9B1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Типове данни в</a:t>
            </a:r>
            <a:r>
              <a:rPr lang="en-GB" dirty="0"/>
              <a:t> SQL Server</a:t>
            </a:r>
          </a:p>
        </p:txBody>
      </p:sp>
    </p:spTree>
    <p:extLst>
      <p:ext uri="{BB962C8B-B14F-4D97-AF65-F5344CB8AC3E}">
        <p14:creationId xmlns:p14="http://schemas.microsoft.com/office/powerpoint/2010/main" xmlns="" val="1937451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/>
            <a:r>
              <a:rPr lang="bg-BG" dirty="0"/>
              <a:t>Какво е СУБД?</a:t>
            </a:r>
          </a:p>
          <a:p>
            <a:pPr marL="860733" lvl="1" indent="-571500" fontAlgn="base"/>
            <a:r>
              <a:rPr lang="en-US" dirty="0"/>
              <a:t>Database servers</a:t>
            </a:r>
          </a:p>
          <a:p>
            <a:pPr fontAlgn="base"/>
            <a:r>
              <a:rPr lang="ru-RU" dirty="0"/>
              <a:t>Релационни бази данни </a:t>
            </a:r>
          </a:p>
          <a:p>
            <a:pPr fontAlgn="base"/>
            <a:r>
              <a:rPr lang="ru-RU" dirty="0"/>
              <a:t>Нерелационни бази данни</a:t>
            </a:r>
            <a:endParaRPr lang="en-US" dirty="0"/>
          </a:p>
          <a:p>
            <a:pPr fontAlgn="base"/>
            <a:r>
              <a:rPr lang="bg-BG" dirty="0"/>
              <a:t>Типове данни</a:t>
            </a:r>
          </a:p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precision, 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фиксиран размер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променлив размер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</a:t>
            </a:r>
            <a:r>
              <a:rPr lang="ru-RU" noProof="1"/>
              <a:t>Unicode низ с фиксиран размер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noProof="1"/>
              <a:t>Unicode низ с променлив размер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86361731-2FFC-4DBF-A3FB-C41A0C597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109304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</a:t>
            </a:r>
            <a:r>
              <a:rPr lang="en-US" dirty="0"/>
              <a:t> </a:t>
            </a:r>
            <a:r>
              <a:rPr lang="bg-BG" dirty="0"/>
              <a:t>текстови символи</a:t>
            </a:r>
            <a:endParaRPr lang="en-US" dirty="0"/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7800" y="1899000"/>
            <a:ext cx="10976400" cy="3545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@VarcharVar 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@NVarcharVar NVARCHAR(5)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@CharVar 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@NCharVar NCHAR(5)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SELECT DATALENGTH(@VarcharVar),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DATALENGTH(@NCharVar)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6FA6F8DB-6E90-4EAB-A65D-AEA9E11DB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024703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85676"/>
          </a:xfrm>
        </p:spPr>
        <p:txBody>
          <a:bodyPr>
            <a:normAutofit fontScale="85000" lnSpcReduction="10000"/>
          </a:bodyPr>
          <a:lstStyle/>
          <a:p>
            <a:r>
              <a:rPr lang="bg-BG" sz="3500" dirty="0"/>
              <a:t>Двоични/бинарни данни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 с фиксирана дължина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битове, 1-8000 байта или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3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време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300" dirty="0"/>
              <a:t> – </a:t>
            </a:r>
            <a:r>
              <a:rPr lang="ru-RU" sz="3300" dirty="0"/>
              <a:t>дата в диапазона от 0001-01-01 до 9999-12-31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3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300" dirty="0"/>
              <a:t>– </a:t>
            </a:r>
            <a:r>
              <a:rPr lang="ru-RU" sz="3300" dirty="0"/>
              <a:t>дата и час с точност 1/300 сек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300" dirty="0"/>
              <a:t> </a:t>
            </a:r>
            <a:r>
              <a:rPr lang="bg-BG" sz="3300" dirty="0"/>
              <a:t>– </a:t>
            </a:r>
            <a:r>
              <a:rPr lang="en-US" sz="3300" dirty="0"/>
              <a:t> </a:t>
            </a:r>
            <a:r>
              <a:rPr lang="ru-RU" sz="3300" dirty="0"/>
              <a:t> тип, който има по-голям период от време</a:t>
            </a:r>
            <a:endParaRPr lang="en-US" sz="33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300" dirty="0"/>
              <a:t> – </a:t>
            </a:r>
            <a:r>
              <a:rPr lang="ru-RU" sz="3300" dirty="0"/>
              <a:t>дата и час (с точност до 1 минута)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300" dirty="0"/>
              <a:t> </a:t>
            </a:r>
            <a:r>
              <a:rPr lang="bg-BG" sz="3300" dirty="0"/>
              <a:t>–</a:t>
            </a:r>
            <a:r>
              <a:rPr lang="en-US" sz="3300" dirty="0"/>
              <a:t> </a:t>
            </a:r>
            <a:r>
              <a:rPr lang="ru-RU" sz="3300" dirty="0"/>
              <a:t>определя час от деня (без часова зона)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300" dirty="0"/>
              <a:t> –</a:t>
            </a:r>
            <a:r>
              <a:rPr lang="en-US" sz="3300" dirty="0"/>
              <a:t> </a:t>
            </a:r>
            <a:r>
              <a:rPr lang="ru-RU" sz="3300" dirty="0"/>
              <a:t>дата и час, които имат часова зона</a:t>
            </a: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FC4C3572-2DC4-4AD2-95A8-7FA17B333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78074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Дата и време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xmlns="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E77B1823-714D-4A90-9F63-8D71057F1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81810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bg-BG" sz="3600" dirty="0"/>
              <a:t>Изпълнете заявките: </a:t>
            </a:r>
            <a:r>
              <a:rPr lang="en-US" sz="3600" dirty="0">
                <a:hlinkClick r:id="rId2"/>
              </a:rPr>
              <a:t>https://www.w3schools.com/sql/</a:t>
            </a:r>
            <a:endParaRPr lang="bg-BG" sz="36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SELECT * FROM Customers</a:t>
            </a:r>
            <a:r>
              <a:rPr lang="bg-BG" sz="3400" dirty="0"/>
              <a:t> – Извличане на всички</a:t>
            </a:r>
            <a:r>
              <a:rPr lang="en-US" sz="3400" dirty="0"/>
              <a:t> </a:t>
            </a:r>
            <a:r>
              <a:rPr lang="bg-BG" sz="3400" dirty="0"/>
              <a:t>купувачи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... </a:t>
            </a:r>
            <a:r>
              <a:rPr lang="en-US" sz="3400" dirty="0"/>
              <a:t>* FROM Customers</a:t>
            </a:r>
            <a:r>
              <a:rPr lang="bg-BG" sz="3400" dirty="0"/>
              <a:t> – Допълнете полето, за да извлечете всички купувачи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база данни (Демо)</a:t>
            </a:r>
            <a:endParaRPr lang="en-US" dirty="0"/>
          </a:p>
        </p:txBody>
      </p:sp>
      <p:pic>
        <p:nvPicPr>
          <p:cNvPr id="1026" name="Picture 2" descr="File:W3Schools logo.svg - Wikimedia Common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70318" y="4343400"/>
            <a:ext cx="2051363" cy="19372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СУБД</a:t>
            </a:r>
            <a:r>
              <a:rPr lang="en-US" sz="3400" dirty="0"/>
              <a:t>: </a:t>
            </a:r>
            <a:r>
              <a:rPr lang="bg-BG" sz="3400" dirty="0"/>
              <a:t>съхранява и управлява данните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таблици и релации със строга структура</a:t>
            </a:r>
            <a:endParaRPr lang="en-US" sz="3400" dirty="0"/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колекции от документи</a:t>
            </a:r>
            <a:endParaRPr lang="en-US" sz="34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en-US" sz="3400" dirty="0"/>
              <a:t>:</a:t>
            </a:r>
            <a:endParaRPr lang="bg-BG" sz="3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Числови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Текстови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4561436-9EB1-5473-BBDF-7E7954EE8F7E}"/>
              </a:ext>
            </a:extLst>
          </p:cNvPr>
          <p:cNvSpPr txBox="1"/>
          <p:nvPr/>
        </p:nvSpPr>
        <p:spPr>
          <a:xfrm>
            <a:off x="4766647" y="5172650"/>
            <a:ext cx="3200400" cy="13076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Бинарни</a:t>
            </a:r>
          </a:p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Дати</a:t>
            </a:r>
            <a:endParaRPr lang="x-none" sz="32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577AA9-D94A-3E19-286E-C12AB1F7C60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Сървъри за бази данни</a:t>
            </a:r>
            <a:endParaRPr lang="en-US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" y="4704825"/>
            <a:ext cx="12192000" cy="768084"/>
          </a:xfrm>
        </p:spPr>
        <p:txBody>
          <a:bodyPr/>
          <a:lstStyle/>
          <a:p>
            <a:r>
              <a:rPr lang="bg-BG" dirty="0"/>
              <a:t>Системи за управление на бази данни</a:t>
            </a:r>
            <a:endParaRPr lang="en-US" dirty="0"/>
          </a:p>
        </p:txBody>
      </p:sp>
      <p:grpSp>
        <p:nvGrpSpPr>
          <p:cNvPr id="2" name="Group 9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52984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DEC509F-4384-4ACF-BA7E-0BAC8EE0A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56288C9-C2D8-D872-8574-1AC1BA3E9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Система за управление на бази данни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СУБД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lang="bg-BG" sz="36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е софтуер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използван за 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дефиниране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манипулиране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20" dirty="0">
                <a:solidFill>
                  <a:srgbClr val="FF9F00"/>
                </a:solidFill>
                <a:latin typeface="Calibri"/>
                <a:cs typeface="Calibri"/>
              </a:rPr>
              <a:t>извличане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 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управление </a:t>
            </a:r>
            <a:r>
              <a:rPr lang="bg-BG" sz="3600" spc="-15" dirty="0">
                <a:solidFill>
                  <a:srgbClr val="224464"/>
                </a:solidFill>
                <a:latin typeface="Calibri"/>
                <a:cs typeface="Calibri"/>
              </a:rPr>
              <a:t>на данни в база данни</a:t>
            </a:r>
            <a:endParaRPr lang="bg-BG" sz="3600" dirty="0">
              <a:latin typeface="Calibri"/>
              <a:cs typeface="Calibri"/>
            </a:endParaRP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съхранява и управлява </a:t>
            </a:r>
            <a:r>
              <a:rPr lang="bg-BG" sz="3400" dirty="0"/>
              <a:t>самите данни</a:t>
            </a:r>
            <a:r>
              <a:rPr lang="bg-BG" sz="3400" spc="-3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формата им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имената на полетата и типовете данни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/>
              <a:t>структурата на записа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файловата структура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5C895C86-6632-D164-88D3-A76FF6E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325194" cy="882654"/>
          </a:xfrm>
        </p:spPr>
        <p:txBody>
          <a:bodyPr>
            <a:noAutofit/>
          </a:bodyPr>
          <a:lstStyle/>
          <a:p>
            <a:r>
              <a:rPr lang="bg-BG" sz="4000" dirty="0"/>
              <a:t>Системи за управление на бази данни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04AC10A-6E24-E5D6-5F52-AC3C99F8ED75}"/>
              </a:ext>
            </a:extLst>
          </p:cNvPr>
          <p:cNvGrpSpPr/>
          <p:nvPr/>
        </p:nvGrpSpPr>
        <p:grpSpPr>
          <a:xfrm>
            <a:off x="9677400" y="4343400"/>
            <a:ext cx="2134433" cy="2147307"/>
            <a:chOff x="3878107" y="914400"/>
            <a:chExt cx="4159406" cy="41844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BAA0A89E-53DE-CE05-24C5-24C8DAC9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01E7FF15-0993-B027-0C59-34E77ED7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80387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6F3FDB3-B795-A1E4-0481-1FAAAB257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9200"/>
            <a:ext cx="11879039" cy="5528766"/>
          </a:xfrm>
        </p:spPr>
        <p:txBody>
          <a:bodyPr>
            <a:noAutofit/>
          </a:bodyPr>
          <a:lstStyle/>
          <a:p>
            <a:pPr marL="372110" indent="-360045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Базите данни (БД)</a:t>
            </a:r>
            <a:r>
              <a:rPr lang="bg-BG" sz="3600" dirty="0"/>
              <a:t> съхраняват и регулират данни в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600" spc="10" dirty="0">
                <a:solidFill>
                  <a:srgbClr val="224464"/>
                </a:solidFill>
                <a:latin typeface="Calibri"/>
                <a:cs typeface="Calibri"/>
              </a:rPr>
              <a:t>back-end</a:t>
            </a:r>
            <a:r>
              <a:rPr lang="en-US" sz="36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системи</a:t>
            </a:r>
            <a:endParaRPr lang="en-US" sz="36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b="1" spc="-10" dirty="0">
                <a:solidFill>
                  <a:srgbClr val="224464"/>
                </a:solidFill>
                <a:latin typeface="Calibri"/>
                <a:cs typeface="Calibri"/>
              </a:rPr>
              <a:t>Релационни БД </a:t>
            </a:r>
            <a:r>
              <a:rPr lang="en-US" sz="3600" spc="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en-US" sz="3600" b="1" spc="5" dirty="0">
                <a:solidFill>
                  <a:srgbClr val="224464"/>
                </a:solidFill>
                <a:latin typeface="Calibri"/>
                <a:cs typeface="Calibri"/>
              </a:rPr>
              <a:t>RDBMS</a:t>
            </a:r>
            <a:r>
              <a:rPr lang="en-US" sz="3600" spc="5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Съдържат данни в </a:t>
            </a: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таблици</a:t>
            </a:r>
            <a:r>
              <a:rPr lang="en-US" sz="34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+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релации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en-US" sz="3400" b="1" spc="-5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r>
              <a:rPr lang="en-US" sz="34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езикът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за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заявки</a:t>
            </a:r>
          </a:p>
          <a:p>
            <a:pPr marL="362268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600" b="1" dirty="0">
                <a:solidFill>
                  <a:srgbClr val="224464"/>
                </a:solidFill>
                <a:latin typeface="Calibri"/>
                <a:cs typeface="Calibri"/>
              </a:rPr>
              <a:t>NoSQL</a:t>
            </a:r>
            <a:r>
              <a:rPr lang="en-US" sz="3600" b="1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БД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dirty="0"/>
              <a:t>Имат 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колекции </a:t>
            </a:r>
            <a:r>
              <a:rPr lang="bg-BG" sz="3400" dirty="0"/>
              <a:t>от документи или двойки ключ-стойност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Релационни и</a:t>
            </a:r>
            <a:r>
              <a:rPr lang="en-US" dirty="0"/>
              <a:t> NoSQL </a:t>
            </a:r>
            <a:r>
              <a:rPr lang="bg-BG" dirty="0"/>
              <a:t>бази данни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0" y="1905000"/>
            <a:ext cx="1588007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4600" y="3810000"/>
            <a:ext cx="1728344" cy="17312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5</a:t>
            </a:fld>
            <a:endParaRPr sz="1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6645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2C21640-FD6E-1A3E-EA2F-882670CC4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403" y="1295400"/>
            <a:ext cx="5355195" cy="4857604"/>
          </a:xfrm>
        </p:spPr>
        <p:txBody>
          <a:bodyPr>
            <a:normAutofit/>
          </a:bodyPr>
          <a:lstStyle/>
          <a:p>
            <a:r>
              <a:rPr lang="en-US" b="1" dirty="0"/>
              <a:t>NoSQL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Google BigTable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Cassandra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B9D2C9D-41B8-D9FE-0CD6-6B85E74C3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95400"/>
            <a:ext cx="5545598" cy="4857604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SQLite and Web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SQL </a:t>
            </a:r>
            <a:r>
              <a:rPr lang="bg-BG" dirty="0"/>
              <a:t>и </a:t>
            </a:r>
            <a:r>
              <a:rPr lang="en-US" dirty="0"/>
              <a:t>NoSQL </a:t>
            </a:r>
            <a:r>
              <a:rPr lang="bg-BG" dirty="0"/>
              <a:t>бази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96524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xmlns="" id="{8545AD69-40F4-DBAA-9062-39348258C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сървърите</a:t>
            </a:r>
            <a:r>
              <a:rPr lang="en-US" sz="3400" b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dirty="0"/>
              <a:t>използват </a:t>
            </a:r>
            <a:r>
              <a:rPr lang="bg-BG" sz="3400" spc="-10" dirty="0">
                <a:latin typeface="Calibri"/>
                <a:cs typeface="Calibri"/>
              </a:rPr>
              <a:t>модела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 клиент-сървър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/>
          <a:p>
            <a:fld id="{81D60167-4931-47E6-BA6A-407CBD079E47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СУБД и поток от данни</a:t>
            </a:r>
            <a:endParaRPr lang="en-US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xmlns="" id="{9B4A3C3F-1EC3-30CA-2E9D-AC984FA993E6}"/>
              </a:ext>
            </a:extLst>
          </p:cNvPr>
          <p:cNvGrpSpPr/>
          <p:nvPr/>
        </p:nvGrpSpPr>
        <p:grpSpPr>
          <a:xfrm>
            <a:off x="3378706" y="3044062"/>
            <a:ext cx="1269493" cy="994538"/>
            <a:chOff x="3244340" y="2971800"/>
            <a:chExt cx="1269493" cy="994538"/>
          </a:xfrm>
        </p:grpSpPr>
        <p:grpSp>
          <p:nvGrpSpPr>
            <p:cNvPr id="3" name="object 9"/>
            <p:cNvGrpSpPr/>
            <p:nvPr/>
          </p:nvGrpSpPr>
          <p:grpSpPr>
            <a:xfrm>
              <a:off x="3267202" y="3446908"/>
              <a:ext cx="1107440" cy="519430"/>
              <a:chOff x="3367532" y="3248660"/>
              <a:chExt cx="1107440" cy="51943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835151" y="0"/>
                    </a:moveTo>
                    <a:lnTo>
                      <a:pt x="835151" y="123443"/>
                    </a:lnTo>
                    <a:lnTo>
                      <a:pt x="0" y="123443"/>
                    </a:lnTo>
                    <a:lnTo>
                      <a:pt x="0" y="370331"/>
                    </a:lnTo>
                    <a:lnTo>
                      <a:pt x="835151" y="370331"/>
                    </a:lnTo>
                    <a:lnTo>
                      <a:pt x="835151" y="493775"/>
                    </a:lnTo>
                    <a:lnTo>
                      <a:pt x="1082039" y="246887"/>
                    </a:lnTo>
                    <a:lnTo>
                      <a:pt x="835151" y="0"/>
                    </a:lnTo>
                    <a:close/>
                  </a:path>
                </a:pathLst>
              </a:custGeom>
              <a:solidFill>
                <a:srgbClr val="224464"/>
              </a:solidFill>
              <a:ln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0" y="123443"/>
                    </a:moveTo>
                    <a:lnTo>
                      <a:pt x="835151" y="123443"/>
                    </a:lnTo>
                    <a:lnTo>
                      <a:pt x="835151" y="0"/>
                    </a:lnTo>
                    <a:lnTo>
                      <a:pt x="1082039" y="246887"/>
                    </a:lnTo>
                    <a:lnTo>
                      <a:pt x="835151" y="493775"/>
                    </a:lnTo>
                    <a:lnTo>
                      <a:pt x="835151" y="370331"/>
                    </a:lnTo>
                    <a:lnTo>
                      <a:pt x="0" y="370331"/>
                    </a:lnTo>
                    <a:lnTo>
                      <a:pt x="0" y="123443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244340" y="2971800"/>
              <a:ext cx="126949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Заявка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xmlns="" id="{73B5DB36-73A6-6D9A-AB8F-8B862A6ED4CD}"/>
              </a:ext>
            </a:extLst>
          </p:cNvPr>
          <p:cNvGrpSpPr/>
          <p:nvPr/>
        </p:nvGrpSpPr>
        <p:grpSpPr>
          <a:xfrm>
            <a:off x="3352800" y="4516756"/>
            <a:ext cx="1291844" cy="1017069"/>
            <a:chOff x="3218434" y="4516756"/>
            <a:chExt cx="1291844" cy="1017069"/>
          </a:xfrm>
        </p:grpSpPr>
        <p:grpSp>
          <p:nvGrpSpPr>
            <p:cNvPr id="9" name="object 19"/>
            <p:cNvGrpSpPr/>
            <p:nvPr/>
          </p:nvGrpSpPr>
          <p:grpSpPr>
            <a:xfrm>
              <a:off x="3218434" y="4516756"/>
              <a:ext cx="1107440" cy="522605"/>
              <a:chOff x="3318764" y="4318508"/>
              <a:chExt cx="1107440" cy="5226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248412" y="0"/>
                    </a:move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lnTo>
                      <a:pt x="248412" y="124206"/>
                    </a:lnTo>
                    <a:lnTo>
                      <a:pt x="248412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1082039" y="124206"/>
                    </a:moveTo>
                    <a:lnTo>
                      <a:pt x="248412" y="124206"/>
                    </a:lnTo>
                    <a:lnTo>
                      <a:pt x="248412" y="0"/>
                    </a:ln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294634" y="5029200"/>
              <a:ext cx="1215644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Данни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xmlns="" id="{657C13D9-A143-86FD-894E-C7CD4C8419EE}"/>
              </a:ext>
            </a:extLst>
          </p:cNvPr>
          <p:cNvGrpSpPr/>
          <p:nvPr/>
        </p:nvGrpSpPr>
        <p:grpSpPr>
          <a:xfrm>
            <a:off x="4888865" y="2438400"/>
            <a:ext cx="6329935" cy="3420110"/>
            <a:chOff x="4631690" y="2342515"/>
            <a:chExt cx="6329935" cy="3420110"/>
          </a:xfrm>
        </p:grpSpPr>
        <p:grpSp>
          <p:nvGrpSpPr>
            <p:cNvPr id="15" name="Group 55">
              <a:extLst>
                <a:ext uri="{FF2B5EF4-FFF2-40B4-BE49-F238E27FC236}">
                  <a16:creationId xmlns:a16="http://schemas.microsoft.com/office/drawing/2014/main" xmlns="" id="{1686E818-E5E8-5BB0-D0C2-1187CB500E9B}"/>
                </a:ext>
              </a:extLst>
            </p:cNvPr>
            <p:cNvGrpSpPr/>
            <p:nvPr/>
          </p:nvGrpSpPr>
          <p:grpSpPr>
            <a:xfrm>
              <a:off x="7134225" y="2992755"/>
              <a:ext cx="1371599" cy="985394"/>
              <a:chOff x="7134225" y="2992755"/>
              <a:chExt cx="1371599" cy="985394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7242301" y="3480944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7204">
                    <a:moveTo>
                      <a:pt x="833627" y="0"/>
                    </a:moveTo>
                    <a:lnTo>
                      <a:pt x="833627" y="124205"/>
                    </a:lnTo>
                    <a:lnTo>
                      <a:pt x="0" y="124205"/>
                    </a:lnTo>
                    <a:lnTo>
                      <a:pt x="0" y="372617"/>
                    </a:lnTo>
                    <a:lnTo>
                      <a:pt x="833627" y="372617"/>
                    </a:lnTo>
                    <a:lnTo>
                      <a:pt x="833627" y="496823"/>
                    </a:lnTo>
                    <a:lnTo>
                      <a:pt x="1082040" y="248412"/>
                    </a:lnTo>
                    <a:lnTo>
                      <a:pt x="833627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7134225" y="2992755"/>
                <a:ext cx="1371599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Достъп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xmlns="" id="{FC6B4076-1B31-AF6D-0256-8447E1B07914}"/>
                </a:ext>
              </a:extLst>
            </p:cNvPr>
            <p:cNvGrpSpPr/>
            <p:nvPr/>
          </p:nvGrpSpPr>
          <p:grpSpPr>
            <a:xfrm>
              <a:off x="7210425" y="4511168"/>
              <a:ext cx="1295400" cy="1022657"/>
              <a:chOff x="7210425" y="4511168"/>
              <a:chExt cx="1295400" cy="1022657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242301" y="4511168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4029">
                    <a:moveTo>
                      <a:pt x="246888" y="0"/>
                    </a:moveTo>
                    <a:lnTo>
                      <a:pt x="0" y="246887"/>
                    </a:lnTo>
                    <a:lnTo>
                      <a:pt x="246888" y="493775"/>
                    </a:lnTo>
                    <a:lnTo>
                      <a:pt x="246888" y="370331"/>
                    </a:lnTo>
                    <a:lnTo>
                      <a:pt x="1082040" y="370331"/>
                    </a:lnTo>
                    <a:lnTo>
                      <a:pt x="1082040" y="123443"/>
                    </a:lnTo>
                    <a:lnTo>
                      <a:pt x="246888" y="123443"/>
                    </a:lnTo>
                    <a:lnTo>
                      <a:pt x="246888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7210425" y="5029200"/>
                <a:ext cx="1295400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spc="-10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Данни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object 34"/>
            <p:cNvSpPr/>
            <p:nvPr/>
          </p:nvSpPr>
          <p:spPr>
            <a:xfrm>
              <a:off x="4631690" y="2342515"/>
              <a:ext cx="6312535" cy="3420110"/>
            </a:xfrm>
            <a:custGeom>
              <a:avLst/>
              <a:gdLst/>
              <a:ahLst/>
              <a:cxnLst/>
              <a:rect l="l" t="t" r="r" b="b"/>
              <a:pathLst>
                <a:path w="6312534" h="342011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6128258" y="0"/>
                  </a:lnTo>
                  <a:lnTo>
                    <a:pt x="6177220" y="6576"/>
                  </a:lnTo>
                  <a:lnTo>
                    <a:pt x="6221212" y="25136"/>
                  </a:lnTo>
                  <a:lnTo>
                    <a:pt x="6258480" y="53927"/>
                  </a:lnTo>
                  <a:lnTo>
                    <a:pt x="6287271" y="91195"/>
                  </a:lnTo>
                  <a:lnTo>
                    <a:pt x="6305831" y="135187"/>
                  </a:lnTo>
                  <a:lnTo>
                    <a:pt x="6312408" y="184150"/>
                  </a:lnTo>
                  <a:lnTo>
                    <a:pt x="6312408" y="3235706"/>
                  </a:lnTo>
                  <a:lnTo>
                    <a:pt x="6305831" y="3284668"/>
                  </a:lnTo>
                  <a:lnTo>
                    <a:pt x="6287271" y="3328660"/>
                  </a:lnTo>
                  <a:lnTo>
                    <a:pt x="6258480" y="3365928"/>
                  </a:lnTo>
                  <a:lnTo>
                    <a:pt x="6221212" y="3394719"/>
                  </a:lnTo>
                  <a:lnTo>
                    <a:pt x="6177220" y="3413279"/>
                  </a:lnTo>
                  <a:lnTo>
                    <a:pt x="6128258" y="3419856"/>
                  </a:lnTo>
                  <a:lnTo>
                    <a:pt x="184150" y="3419856"/>
                  </a:lnTo>
                  <a:lnTo>
                    <a:pt x="135187" y="3413279"/>
                  </a:lnTo>
                  <a:lnTo>
                    <a:pt x="91195" y="3394719"/>
                  </a:lnTo>
                  <a:lnTo>
                    <a:pt x="53927" y="3365928"/>
                  </a:lnTo>
                  <a:lnTo>
                    <a:pt x="25136" y="3328660"/>
                  </a:lnTo>
                  <a:lnTo>
                    <a:pt x="6576" y="3284668"/>
                  </a:lnTo>
                  <a:lnTo>
                    <a:pt x="0" y="3235706"/>
                  </a:lnTo>
                  <a:lnTo>
                    <a:pt x="0" y="184150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4873079" y="2394049"/>
              <a:ext cx="2339505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lang="bg-BG" sz="2800" b="1" spc="-5" dirty="0">
                  <a:solidFill>
                    <a:srgbClr val="224464"/>
                  </a:solidFill>
                  <a:latin typeface="Consolas"/>
                  <a:cs typeface="Consolas"/>
                </a:rPr>
                <a:t>СУБД сървър</a:t>
              </a:r>
              <a:endParaRPr sz="2800" dirty="0">
                <a:latin typeface="Consolas"/>
                <a:cs typeface="Consolas"/>
              </a:endParaRPr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xmlns="" id="{D6649D1D-6B7D-8F0F-09F4-53473C697CAF}"/>
                </a:ext>
              </a:extLst>
            </p:cNvPr>
            <p:cNvGrpSpPr/>
            <p:nvPr/>
          </p:nvGrpSpPr>
          <p:grpSpPr>
            <a:xfrm>
              <a:off x="8610600" y="2964308"/>
              <a:ext cx="2351025" cy="2548255"/>
              <a:chOff x="8673338" y="2964308"/>
              <a:chExt cx="2351025" cy="254825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673338" y="2964308"/>
                <a:ext cx="205740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2548254">
                    <a:moveTo>
                      <a:pt x="0" y="110743"/>
                    </a:moveTo>
                    <a:lnTo>
                      <a:pt x="8713" y="67669"/>
                    </a:lnTo>
                    <a:lnTo>
                      <a:pt x="32464" y="32464"/>
                    </a:lnTo>
                    <a:lnTo>
                      <a:pt x="67669" y="8713"/>
                    </a:lnTo>
                    <a:lnTo>
                      <a:pt x="110743" y="0"/>
                    </a:lnTo>
                    <a:lnTo>
                      <a:pt x="1946655" y="0"/>
                    </a:lnTo>
                    <a:lnTo>
                      <a:pt x="1989730" y="8713"/>
                    </a:lnTo>
                    <a:lnTo>
                      <a:pt x="2024935" y="32464"/>
                    </a:lnTo>
                    <a:lnTo>
                      <a:pt x="2048686" y="67669"/>
                    </a:lnTo>
                    <a:lnTo>
                      <a:pt x="2057400" y="110743"/>
                    </a:lnTo>
                    <a:lnTo>
                      <a:pt x="2057400" y="2437384"/>
                    </a:lnTo>
                    <a:lnTo>
                      <a:pt x="2048686" y="2480458"/>
                    </a:lnTo>
                    <a:lnTo>
                      <a:pt x="2024935" y="2515663"/>
                    </a:lnTo>
                    <a:lnTo>
                      <a:pt x="1989730" y="2539414"/>
                    </a:lnTo>
                    <a:lnTo>
                      <a:pt x="1946655" y="2548128"/>
                    </a:lnTo>
                    <a:lnTo>
                      <a:pt x="110743" y="2548128"/>
                    </a:lnTo>
                    <a:lnTo>
                      <a:pt x="67669" y="2539414"/>
                    </a:lnTo>
                    <a:lnTo>
                      <a:pt x="32464" y="2515663"/>
                    </a:lnTo>
                    <a:lnTo>
                      <a:pt x="8713" y="2480458"/>
                    </a:lnTo>
                    <a:lnTo>
                      <a:pt x="0" y="2437384"/>
                    </a:lnTo>
                    <a:lnTo>
                      <a:pt x="0" y="110743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8720963" y="3028315"/>
                <a:ext cx="2303400" cy="444994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Съхранение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xmlns="" id="{3E79E643-F7C6-CB7A-9DE4-3F04D889C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08176" y="3493720"/>
                <a:ext cx="1353429" cy="1865538"/>
              </a:xfrm>
              <a:prstGeom prst="rect">
                <a:avLst/>
              </a:prstGeom>
            </p:spPr>
          </p:pic>
        </p:grpSp>
        <p:grpSp>
          <p:nvGrpSpPr>
            <p:cNvPr id="30" name="Group 53">
              <a:extLst>
                <a:ext uri="{FF2B5EF4-FFF2-40B4-BE49-F238E27FC236}">
                  <a16:creationId xmlns:a16="http://schemas.microsoft.com/office/drawing/2014/main" xmlns="" id="{60568839-58BF-57EF-B236-E28D35F63BD9}"/>
                </a:ext>
              </a:extLst>
            </p:cNvPr>
            <p:cNvGrpSpPr/>
            <p:nvPr/>
          </p:nvGrpSpPr>
          <p:grpSpPr>
            <a:xfrm>
              <a:off x="4852036" y="2997836"/>
              <a:ext cx="2082164" cy="2548255"/>
              <a:chOff x="4823714" y="2997836"/>
              <a:chExt cx="2082164" cy="254825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823714" y="2997836"/>
                <a:ext cx="2082164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82165" h="2548254">
                    <a:moveTo>
                      <a:pt x="0" y="112140"/>
                    </a:moveTo>
                    <a:lnTo>
                      <a:pt x="8806" y="68472"/>
                    </a:lnTo>
                    <a:lnTo>
                      <a:pt x="32829" y="32829"/>
                    </a:lnTo>
                    <a:lnTo>
                      <a:pt x="68472" y="8806"/>
                    </a:lnTo>
                    <a:lnTo>
                      <a:pt x="112140" y="0"/>
                    </a:lnTo>
                    <a:lnTo>
                      <a:pt x="1969642" y="0"/>
                    </a:lnTo>
                    <a:lnTo>
                      <a:pt x="2013311" y="8806"/>
                    </a:lnTo>
                    <a:lnTo>
                      <a:pt x="2048954" y="32829"/>
                    </a:lnTo>
                    <a:lnTo>
                      <a:pt x="2072977" y="68472"/>
                    </a:lnTo>
                    <a:lnTo>
                      <a:pt x="2081783" y="112140"/>
                    </a:lnTo>
                    <a:lnTo>
                      <a:pt x="2081783" y="2435987"/>
                    </a:lnTo>
                    <a:lnTo>
                      <a:pt x="2072977" y="2479655"/>
                    </a:lnTo>
                    <a:lnTo>
                      <a:pt x="2048954" y="2515298"/>
                    </a:lnTo>
                    <a:lnTo>
                      <a:pt x="2013311" y="2539321"/>
                    </a:lnTo>
                    <a:lnTo>
                      <a:pt x="1969642" y="2548128"/>
                    </a:lnTo>
                    <a:lnTo>
                      <a:pt x="112140" y="2548128"/>
                    </a:lnTo>
                    <a:lnTo>
                      <a:pt x="68472" y="2539321"/>
                    </a:lnTo>
                    <a:lnTo>
                      <a:pt x="32829" y="2515298"/>
                    </a:lnTo>
                    <a:lnTo>
                      <a:pt x="8806" y="2479655"/>
                    </a:lnTo>
                    <a:lnTo>
                      <a:pt x="0" y="2435987"/>
                    </a:lnTo>
                    <a:lnTo>
                      <a:pt x="0" y="112140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048503" y="3040889"/>
                <a:ext cx="1828800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bg-BG" sz="2800" b="1" spc="-10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Механизъм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xmlns="" id="{9F07F3F3-AF00-E37D-4AE4-57A54562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48203" y="3515816"/>
                <a:ext cx="1579001" cy="1865538"/>
              </a:xfrm>
              <a:prstGeom prst="rect">
                <a:avLst/>
              </a:prstGeom>
            </p:spPr>
          </p:pic>
        </p:grp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xmlns="" id="{02C1B10B-C44F-6608-A7D7-A91EE33C0936}"/>
              </a:ext>
            </a:extLst>
          </p:cNvPr>
          <p:cNvGrpSpPr/>
          <p:nvPr/>
        </p:nvGrpSpPr>
        <p:grpSpPr>
          <a:xfrm>
            <a:off x="894842" y="2997836"/>
            <a:ext cx="2033270" cy="2548255"/>
            <a:chOff x="894842" y="2997836"/>
            <a:chExt cx="2033270" cy="2548255"/>
          </a:xfrm>
        </p:grpSpPr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xmlns="" id="{C915242A-538F-876F-0A54-4CCC0CD570D9}"/>
                </a:ext>
              </a:extLst>
            </p:cNvPr>
            <p:cNvGrpSpPr/>
            <p:nvPr/>
          </p:nvGrpSpPr>
          <p:grpSpPr>
            <a:xfrm>
              <a:off x="894842" y="2997836"/>
              <a:ext cx="2033270" cy="2548255"/>
              <a:chOff x="894842" y="2997836"/>
              <a:chExt cx="2033270" cy="25482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94842" y="2997836"/>
                <a:ext cx="203327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33270" h="2548254">
                    <a:moveTo>
                      <a:pt x="0" y="109474"/>
                    </a:moveTo>
                    <a:lnTo>
                      <a:pt x="8602" y="66865"/>
                    </a:lnTo>
                    <a:lnTo>
                      <a:pt x="32062" y="32067"/>
                    </a:lnTo>
                    <a:lnTo>
                      <a:pt x="66860" y="8604"/>
                    </a:lnTo>
                    <a:lnTo>
                      <a:pt x="109474" y="0"/>
                    </a:lnTo>
                    <a:lnTo>
                      <a:pt x="1923541" y="0"/>
                    </a:lnTo>
                    <a:lnTo>
                      <a:pt x="1966150" y="8604"/>
                    </a:lnTo>
                    <a:lnTo>
                      <a:pt x="2000948" y="32067"/>
                    </a:lnTo>
                    <a:lnTo>
                      <a:pt x="2024411" y="66865"/>
                    </a:lnTo>
                    <a:lnTo>
                      <a:pt x="2033015" y="109474"/>
                    </a:lnTo>
                    <a:lnTo>
                      <a:pt x="2033015" y="2438654"/>
                    </a:lnTo>
                    <a:lnTo>
                      <a:pt x="2024411" y="2481262"/>
                    </a:lnTo>
                    <a:lnTo>
                      <a:pt x="2000948" y="2516060"/>
                    </a:lnTo>
                    <a:lnTo>
                      <a:pt x="1966150" y="2539523"/>
                    </a:lnTo>
                    <a:lnTo>
                      <a:pt x="1923541" y="2548128"/>
                    </a:lnTo>
                    <a:lnTo>
                      <a:pt x="109474" y="2548128"/>
                    </a:lnTo>
                    <a:lnTo>
                      <a:pt x="66860" y="2539523"/>
                    </a:lnTo>
                    <a:lnTo>
                      <a:pt x="32062" y="2516060"/>
                    </a:lnTo>
                    <a:lnTo>
                      <a:pt x="8602" y="2481262"/>
                    </a:lnTo>
                    <a:lnTo>
                      <a:pt x="0" y="2438654"/>
                    </a:lnTo>
                    <a:lnTo>
                      <a:pt x="0" y="109474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295400" y="3048000"/>
                <a:ext cx="1391285" cy="45402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Клиент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43000" y="3533367"/>
                <a:ext cx="828040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828039" h="772795">
                    <a:moveTo>
                      <a:pt x="620822" y="689698"/>
                    </a:moveTo>
                    <a:lnTo>
                      <a:pt x="206939" y="689698"/>
                    </a:lnTo>
                    <a:lnTo>
                      <a:pt x="206939" y="772464"/>
                    </a:lnTo>
                    <a:lnTo>
                      <a:pt x="620822" y="772464"/>
                    </a:lnTo>
                    <a:lnTo>
                      <a:pt x="620822" y="689698"/>
                    </a:lnTo>
                    <a:close/>
                  </a:path>
                  <a:path w="828039" h="772795">
                    <a:moveTo>
                      <a:pt x="496657" y="606932"/>
                    </a:moveTo>
                    <a:lnTo>
                      <a:pt x="331104" y="606932"/>
                    </a:lnTo>
                    <a:lnTo>
                      <a:pt x="331104" y="689698"/>
                    </a:lnTo>
                    <a:lnTo>
                      <a:pt x="496657" y="689698"/>
                    </a:lnTo>
                    <a:lnTo>
                      <a:pt x="496657" y="606932"/>
                    </a:lnTo>
                    <a:close/>
                  </a:path>
                  <a:path w="828039" h="772795">
                    <a:moveTo>
                      <a:pt x="772579" y="0"/>
                    </a:moveTo>
                    <a:lnTo>
                      <a:pt x="55182" y="0"/>
                    </a:lnTo>
                    <a:lnTo>
                      <a:pt x="16209" y="16208"/>
                    </a:lnTo>
                    <a:lnTo>
                      <a:pt x="0" y="55177"/>
                    </a:lnTo>
                    <a:lnTo>
                      <a:pt x="0" y="551755"/>
                    </a:lnTo>
                    <a:lnTo>
                      <a:pt x="16209" y="590724"/>
                    </a:lnTo>
                    <a:lnTo>
                      <a:pt x="55182" y="606932"/>
                    </a:lnTo>
                    <a:lnTo>
                      <a:pt x="772579" y="606932"/>
                    </a:lnTo>
                    <a:lnTo>
                      <a:pt x="794006" y="602578"/>
                    </a:lnTo>
                    <a:lnTo>
                      <a:pt x="811553" y="590724"/>
                    </a:lnTo>
                    <a:lnTo>
                      <a:pt x="823409" y="573179"/>
                    </a:lnTo>
                    <a:lnTo>
                      <a:pt x="827764" y="551755"/>
                    </a:lnTo>
                    <a:lnTo>
                      <a:pt x="827764" y="524166"/>
                    </a:lnTo>
                    <a:lnTo>
                      <a:pt x="82774" y="524166"/>
                    </a:lnTo>
                    <a:lnTo>
                      <a:pt x="82774" y="82765"/>
                    </a:lnTo>
                    <a:lnTo>
                      <a:pt x="827764" y="82765"/>
                    </a:lnTo>
                    <a:lnTo>
                      <a:pt x="827764" y="55177"/>
                    </a:lnTo>
                    <a:lnTo>
                      <a:pt x="823409" y="33753"/>
                    </a:lnTo>
                    <a:lnTo>
                      <a:pt x="811553" y="16208"/>
                    </a:lnTo>
                    <a:lnTo>
                      <a:pt x="794006" y="4353"/>
                    </a:lnTo>
                    <a:lnTo>
                      <a:pt x="772579" y="0"/>
                    </a:lnTo>
                    <a:close/>
                  </a:path>
                  <a:path w="828039" h="772795">
                    <a:moveTo>
                      <a:pt x="827764" y="82765"/>
                    </a:moveTo>
                    <a:lnTo>
                      <a:pt x="744987" y="82765"/>
                    </a:lnTo>
                    <a:lnTo>
                      <a:pt x="744987" y="524166"/>
                    </a:lnTo>
                    <a:lnTo>
                      <a:pt x="827764" y="524166"/>
                    </a:lnTo>
                    <a:lnTo>
                      <a:pt x="827764" y="82765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138159" y="3533367"/>
                <a:ext cx="386715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772795">
                    <a:moveTo>
                      <a:pt x="331106" y="0"/>
                    </a:moveTo>
                    <a:lnTo>
                      <a:pt x="55184" y="0"/>
                    </a:lnTo>
                    <a:lnTo>
                      <a:pt x="16210" y="16208"/>
                    </a:lnTo>
                    <a:lnTo>
                      <a:pt x="0" y="55177"/>
                    </a:lnTo>
                    <a:lnTo>
                      <a:pt x="0" y="717287"/>
                    </a:lnTo>
                    <a:lnTo>
                      <a:pt x="16210" y="756256"/>
                    </a:lnTo>
                    <a:lnTo>
                      <a:pt x="55184" y="772464"/>
                    </a:lnTo>
                    <a:lnTo>
                      <a:pt x="331106" y="772464"/>
                    </a:lnTo>
                    <a:lnTo>
                      <a:pt x="352533" y="768110"/>
                    </a:lnTo>
                    <a:lnTo>
                      <a:pt x="370080" y="756256"/>
                    </a:lnTo>
                    <a:lnTo>
                      <a:pt x="381936" y="738711"/>
                    </a:lnTo>
                    <a:lnTo>
                      <a:pt x="386290" y="717287"/>
                    </a:lnTo>
                    <a:lnTo>
                      <a:pt x="386290" y="689698"/>
                    </a:lnTo>
                    <a:lnTo>
                      <a:pt x="193145" y="689698"/>
                    </a:lnTo>
                    <a:lnTo>
                      <a:pt x="176784" y="686530"/>
                    </a:lnTo>
                    <a:lnTo>
                      <a:pt x="163656" y="677800"/>
                    </a:lnTo>
                    <a:lnTo>
                      <a:pt x="154925" y="664674"/>
                    </a:lnTo>
                    <a:lnTo>
                      <a:pt x="151757" y="648315"/>
                    </a:lnTo>
                    <a:lnTo>
                      <a:pt x="154925" y="631956"/>
                    </a:lnTo>
                    <a:lnTo>
                      <a:pt x="163656" y="618830"/>
                    </a:lnTo>
                    <a:lnTo>
                      <a:pt x="176784" y="610101"/>
                    </a:lnTo>
                    <a:lnTo>
                      <a:pt x="193145" y="606932"/>
                    </a:lnTo>
                    <a:lnTo>
                      <a:pt x="386290" y="606932"/>
                    </a:lnTo>
                    <a:lnTo>
                      <a:pt x="386290" y="275886"/>
                    </a:lnTo>
                    <a:lnTo>
                      <a:pt x="55184" y="275886"/>
                    </a:lnTo>
                    <a:lnTo>
                      <a:pt x="55184" y="193120"/>
                    </a:lnTo>
                    <a:lnTo>
                      <a:pt x="386290" y="193120"/>
                    </a:lnTo>
                    <a:lnTo>
                      <a:pt x="386290" y="137943"/>
                    </a:lnTo>
                    <a:lnTo>
                      <a:pt x="55184" y="137943"/>
                    </a:lnTo>
                    <a:lnTo>
                      <a:pt x="55184" y="55177"/>
                    </a:lnTo>
                    <a:lnTo>
                      <a:pt x="386290" y="55177"/>
                    </a:lnTo>
                    <a:lnTo>
                      <a:pt x="381936" y="33753"/>
                    </a:lnTo>
                    <a:lnTo>
                      <a:pt x="370080" y="16208"/>
                    </a:lnTo>
                    <a:lnTo>
                      <a:pt x="352533" y="4353"/>
                    </a:lnTo>
                    <a:lnTo>
                      <a:pt x="331106" y="0"/>
                    </a:lnTo>
                    <a:close/>
                  </a:path>
                  <a:path w="386714" h="772795">
                    <a:moveTo>
                      <a:pt x="386290" y="606932"/>
                    </a:moveTo>
                    <a:lnTo>
                      <a:pt x="193145" y="606932"/>
                    </a:lnTo>
                    <a:lnTo>
                      <a:pt x="209506" y="610101"/>
                    </a:lnTo>
                    <a:lnTo>
                      <a:pt x="222634" y="618830"/>
                    </a:lnTo>
                    <a:lnTo>
                      <a:pt x="231364" y="631956"/>
                    </a:lnTo>
                    <a:lnTo>
                      <a:pt x="234533" y="648315"/>
                    </a:lnTo>
                    <a:lnTo>
                      <a:pt x="231364" y="664674"/>
                    </a:lnTo>
                    <a:lnTo>
                      <a:pt x="222634" y="677800"/>
                    </a:lnTo>
                    <a:lnTo>
                      <a:pt x="209506" y="686530"/>
                    </a:lnTo>
                    <a:lnTo>
                      <a:pt x="193145" y="689698"/>
                    </a:lnTo>
                    <a:lnTo>
                      <a:pt x="386290" y="689698"/>
                    </a:lnTo>
                    <a:lnTo>
                      <a:pt x="386290" y="606932"/>
                    </a:lnTo>
                    <a:close/>
                  </a:path>
                  <a:path w="386714" h="772795">
                    <a:moveTo>
                      <a:pt x="386290" y="193120"/>
                    </a:moveTo>
                    <a:lnTo>
                      <a:pt x="331106" y="193120"/>
                    </a:lnTo>
                    <a:lnTo>
                      <a:pt x="331106" y="275886"/>
                    </a:lnTo>
                    <a:lnTo>
                      <a:pt x="386290" y="275886"/>
                    </a:lnTo>
                    <a:lnTo>
                      <a:pt x="386290" y="193120"/>
                    </a:lnTo>
                    <a:close/>
                  </a:path>
                  <a:path w="386714" h="772795">
                    <a:moveTo>
                      <a:pt x="386290" y="55177"/>
                    </a:moveTo>
                    <a:lnTo>
                      <a:pt x="331106" y="55177"/>
                    </a:lnTo>
                    <a:lnTo>
                      <a:pt x="331106" y="137943"/>
                    </a:lnTo>
                    <a:lnTo>
                      <a:pt x="386290" y="137943"/>
                    </a:lnTo>
                    <a:lnTo>
                      <a:pt x="386290" y="55177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124610" y="4432664"/>
                <a:ext cx="517525" cy="948690"/>
              </a:xfrm>
              <a:custGeom>
                <a:avLst/>
                <a:gdLst/>
                <a:ahLst/>
                <a:cxnLst/>
                <a:rect l="l" t="t" r="r" b="b"/>
                <a:pathLst>
                  <a:path w="517525" h="948689">
                    <a:moveTo>
                      <a:pt x="495839" y="0"/>
                    </a:moveTo>
                    <a:lnTo>
                      <a:pt x="21558" y="0"/>
                    </a:lnTo>
                    <a:lnTo>
                      <a:pt x="0" y="21555"/>
                    </a:lnTo>
                    <a:lnTo>
                      <a:pt x="0" y="926870"/>
                    </a:lnTo>
                    <a:lnTo>
                      <a:pt x="495839" y="948426"/>
                    </a:lnTo>
                    <a:lnTo>
                      <a:pt x="504210" y="946725"/>
                    </a:lnTo>
                    <a:lnTo>
                      <a:pt x="511065" y="942094"/>
                    </a:lnTo>
                    <a:lnTo>
                      <a:pt x="515696" y="935240"/>
                    </a:lnTo>
                    <a:lnTo>
                      <a:pt x="517397" y="926870"/>
                    </a:lnTo>
                    <a:lnTo>
                      <a:pt x="517397" y="819093"/>
                    </a:lnTo>
                    <a:lnTo>
                      <a:pt x="64674" y="819093"/>
                    </a:lnTo>
                    <a:lnTo>
                      <a:pt x="64674" y="129332"/>
                    </a:lnTo>
                    <a:lnTo>
                      <a:pt x="517397" y="129332"/>
                    </a:lnTo>
                    <a:lnTo>
                      <a:pt x="517397" y="86221"/>
                    </a:lnTo>
                    <a:lnTo>
                      <a:pt x="215582" y="86221"/>
                    </a:lnTo>
                    <a:lnTo>
                      <a:pt x="207211" y="84520"/>
                    </a:lnTo>
                    <a:lnTo>
                      <a:pt x="200356" y="79889"/>
                    </a:lnTo>
                    <a:lnTo>
                      <a:pt x="195725" y="73035"/>
                    </a:lnTo>
                    <a:lnTo>
                      <a:pt x="194024" y="64666"/>
                    </a:lnTo>
                    <a:lnTo>
                      <a:pt x="195725" y="56296"/>
                    </a:lnTo>
                    <a:lnTo>
                      <a:pt x="200356" y="49442"/>
                    </a:lnTo>
                    <a:lnTo>
                      <a:pt x="207211" y="44811"/>
                    </a:lnTo>
                    <a:lnTo>
                      <a:pt x="215582" y="43110"/>
                    </a:lnTo>
                    <a:lnTo>
                      <a:pt x="517397" y="43110"/>
                    </a:lnTo>
                    <a:lnTo>
                      <a:pt x="517397" y="21555"/>
                    </a:lnTo>
                    <a:lnTo>
                      <a:pt x="515696" y="13185"/>
                    </a:lnTo>
                    <a:lnTo>
                      <a:pt x="511064" y="6331"/>
                    </a:lnTo>
                    <a:lnTo>
                      <a:pt x="504210" y="1700"/>
                    </a:lnTo>
                    <a:lnTo>
                      <a:pt x="495839" y="0"/>
                    </a:lnTo>
                    <a:close/>
                  </a:path>
                  <a:path w="517525" h="948689">
                    <a:moveTo>
                      <a:pt x="517397" y="129332"/>
                    </a:moveTo>
                    <a:lnTo>
                      <a:pt x="452722" y="129332"/>
                    </a:lnTo>
                    <a:lnTo>
                      <a:pt x="452723" y="819093"/>
                    </a:lnTo>
                    <a:lnTo>
                      <a:pt x="517397" y="819093"/>
                    </a:lnTo>
                    <a:lnTo>
                      <a:pt x="517397" y="129332"/>
                    </a:lnTo>
                    <a:close/>
                  </a:path>
                  <a:path w="517525" h="948689">
                    <a:moveTo>
                      <a:pt x="517397" y="43110"/>
                    </a:moveTo>
                    <a:lnTo>
                      <a:pt x="301815" y="43110"/>
                    </a:lnTo>
                    <a:lnTo>
                      <a:pt x="310185" y="44811"/>
                    </a:lnTo>
                    <a:lnTo>
                      <a:pt x="317040" y="49442"/>
                    </a:lnTo>
                    <a:lnTo>
                      <a:pt x="321672" y="56296"/>
                    </a:lnTo>
                    <a:lnTo>
                      <a:pt x="323373" y="64666"/>
                    </a:lnTo>
                    <a:lnTo>
                      <a:pt x="321672" y="73035"/>
                    </a:lnTo>
                    <a:lnTo>
                      <a:pt x="317040" y="79889"/>
                    </a:lnTo>
                    <a:lnTo>
                      <a:pt x="310185" y="84520"/>
                    </a:lnTo>
                    <a:lnTo>
                      <a:pt x="301815" y="86221"/>
                    </a:lnTo>
                    <a:lnTo>
                      <a:pt x="517397" y="86221"/>
                    </a:lnTo>
                    <a:lnTo>
                      <a:pt x="517397" y="4311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EE65508A-1CE4-FB48-8C08-44D18F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56" y="4607053"/>
              <a:ext cx="1100731" cy="7198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06266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cs typeface="Calibri"/>
              </a:rPr>
              <a:t>СУБД </a:t>
            </a:r>
            <a:r>
              <a:rPr lang="bg-BG" sz="3400" b="1" spc="-10" dirty="0">
                <a:solidFill>
                  <a:srgbClr val="224464"/>
                </a:solidFill>
                <a:cs typeface="Calibri"/>
              </a:rPr>
              <a:t>примери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bg-BG" sz="3400" spc="-10" dirty="0">
                <a:solidFill>
                  <a:srgbClr val="224464"/>
                </a:solidFill>
                <a:cs typeface="Calibri"/>
              </a:rPr>
              <a:t>сървъри за бази данни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):</a:t>
            </a:r>
            <a:endParaRPr lang="en-US" sz="34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5" dirty="0">
                <a:solidFill>
                  <a:srgbClr val="224464"/>
                </a:solidFill>
                <a:cs typeface="Calibri"/>
              </a:rPr>
              <a:t>MySQL,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MS</a:t>
            </a:r>
            <a:r>
              <a:rPr lang="en-US" sz="3200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SQL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50" dirty="0">
                <a:solidFill>
                  <a:srgbClr val="224464"/>
                </a:solidFill>
                <a:cs typeface="Calibri"/>
              </a:rPr>
              <a:t>Server,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Oracle,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5" dirty="0">
                <a:solidFill>
                  <a:srgbClr val="224464"/>
                </a:solidFill>
                <a:cs typeface="Calibri"/>
              </a:rPr>
              <a:t>PostgreSQL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15" dirty="0">
                <a:solidFill>
                  <a:srgbClr val="224464"/>
                </a:solidFill>
                <a:cs typeface="Calibri"/>
              </a:rPr>
              <a:t>MongoDB,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Cassandra,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Redis,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 HBase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20" dirty="0">
                <a:solidFill>
                  <a:srgbClr val="224464"/>
                </a:solidFill>
                <a:cs typeface="Calibri"/>
              </a:rPr>
              <a:t>Amazon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 DynamoDB,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Azure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Cosmos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DB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СУБД</a:t>
            </a:r>
            <a:endParaRPr lang="en-US" dirty="0"/>
          </a:p>
        </p:txBody>
      </p:sp>
      <p:pic>
        <p:nvPicPr>
          <p:cNvPr id="1040" name="Picture 16" descr="Microsoft SQL Server Logo PNG Vector (SVG) Free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2324100" cy="1882521"/>
          </a:xfrm>
          <a:prstGeom prst="rect">
            <a:avLst/>
          </a:prstGeom>
          <a:noFill/>
        </p:spPr>
      </p:pic>
      <p:pic>
        <p:nvPicPr>
          <p:cNvPr id="1044" name="Picture 20" descr="MongoDB Logo PNG Vector (SVG)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95800"/>
            <a:ext cx="838200" cy="1862667"/>
          </a:xfrm>
          <a:prstGeom prst="rect">
            <a:avLst/>
          </a:prstGeom>
          <a:noFill/>
        </p:spPr>
      </p:pic>
      <p:pic>
        <p:nvPicPr>
          <p:cNvPr id="1046" name="Picture 22" descr="File:DynamoDB.pn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4343400"/>
            <a:ext cx="2333625" cy="21145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>
            <a:extLst>
              <a:ext uri="{FF2B5EF4-FFF2-40B4-BE49-F238E27FC236}">
                <a16:creationId xmlns:a16="http://schemas.microsoft.com/office/drawing/2014/main" xmlns="" id="{5B51452E-2D8F-D773-A9C5-D8D09B0036B9}"/>
              </a:ext>
            </a:extLst>
          </p:cNvPr>
          <p:cNvGrpSpPr/>
          <p:nvPr/>
        </p:nvGrpSpPr>
        <p:grpSpPr>
          <a:xfrm>
            <a:off x="762000" y="1981200"/>
            <a:ext cx="3816350" cy="2369905"/>
            <a:chOff x="885444" y="1965423"/>
            <a:chExt cx="3816350" cy="2369905"/>
          </a:xfrm>
        </p:grpSpPr>
        <p:sp>
          <p:nvSpPr>
            <p:cNvPr id="79" name="object 6">
              <a:extLst>
                <a:ext uri="{FF2B5EF4-FFF2-40B4-BE49-F238E27FC236}">
                  <a16:creationId xmlns:a16="http://schemas.microsoft.com/office/drawing/2014/main" xmlns="" id="{28B03FF2-C0B8-7272-44AC-76D0E7ECF6F9}"/>
                </a:ext>
              </a:extLst>
            </p:cNvPr>
            <p:cNvSpPr/>
            <p:nvPr/>
          </p:nvSpPr>
          <p:spPr>
            <a:xfrm>
              <a:off x="2749071" y="2834823"/>
              <a:ext cx="25400" cy="1500505"/>
            </a:xfrm>
            <a:custGeom>
              <a:avLst/>
              <a:gdLst/>
              <a:ahLst/>
              <a:cxnLst/>
              <a:rect l="l" t="t" r="r" b="b"/>
              <a:pathLst>
                <a:path w="25400" h="1500504">
                  <a:moveTo>
                    <a:pt x="25101" y="0"/>
                  </a:moveTo>
                  <a:lnTo>
                    <a:pt x="0" y="0"/>
                  </a:lnTo>
                  <a:lnTo>
                    <a:pt x="0" y="1500393"/>
                  </a:lnTo>
                  <a:lnTo>
                    <a:pt x="25101" y="1500393"/>
                  </a:lnTo>
                  <a:lnTo>
                    <a:pt x="2510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xmlns="" id="{2558EB3A-9110-F1C5-05FC-30C5C53E0A00}"/>
                </a:ext>
              </a:extLst>
            </p:cNvPr>
            <p:cNvSpPr/>
            <p:nvPr/>
          </p:nvSpPr>
          <p:spPr>
            <a:xfrm>
              <a:off x="3094238" y="2492750"/>
              <a:ext cx="1208405" cy="25400"/>
            </a:xfrm>
            <a:custGeom>
              <a:avLst/>
              <a:gdLst/>
              <a:ahLst/>
              <a:cxnLst/>
              <a:rect l="l" t="t" r="r" b="b"/>
              <a:pathLst>
                <a:path w="1208404" h="25400">
                  <a:moveTo>
                    <a:pt x="1208243" y="0"/>
                  </a:moveTo>
                  <a:lnTo>
                    <a:pt x="0" y="0"/>
                  </a:lnTo>
                  <a:lnTo>
                    <a:pt x="0" y="25107"/>
                  </a:lnTo>
                  <a:lnTo>
                    <a:pt x="1208243" y="25107"/>
                  </a:lnTo>
                  <a:lnTo>
                    <a:pt x="120824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" name="object 70">
              <a:extLst>
                <a:ext uri="{FF2B5EF4-FFF2-40B4-BE49-F238E27FC236}">
                  <a16:creationId xmlns:a16="http://schemas.microsoft.com/office/drawing/2014/main" xmlns="" id="{22AF3A89-1261-A637-7262-77BAE5EB2F0E}"/>
                </a:ext>
              </a:extLst>
            </p:cNvPr>
            <p:cNvGrpSpPr/>
            <p:nvPr/>
          </p:nvGrpSpPr>
          <p:grpSpPr>
            <a:xfrm>
              <a:off x="1132960" y="3468859"/>
              <a:ext cx="665480" cy="666115"/>
              <a:chOff x="1132960" y="3553215"/>
              <a:chExt cx="665480" cy="666115"/>
            </a:xfrm>
          </p:grpSpPr>
          <p:sp>
            <p:nvSpPr>
              <p:cNvPr id="102" name="object 71">
                <a:extLst>
                  <a:ext uri="{FF2B5EF4-FFF2-40B4-BE49-F238E27FC236}">
                    <a16:creationId xmlns:a16="http://schemas.microsoft.com/office/drawing/2014/main" xmlns="" id="{9FDBC78A-4222-8C3D-55F2-2156A81E6E4E}"/>
                  </a:ext>
                </a:extLst>
              </p:cNvPr>
              <p:cNvSpPr/>
              <p:nvPr/>
            </p:nvSpPr>
            <p:spPr>
              <a:xfrm>
                <a:off x="1132960" y="3553215"/>
                <a:ext cx="66548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6114">
                    <a:moveTo>
                      <a:pt x="338918" y="345356"/>
                    </a:moveTo>
                    <a:lnTo>
                      <a:pt x="106653" y="574499"/>
                    </a:lnTo>
                    <a:lnTo>
                      <a:pt x="144617" y="605645"/>
                    </a:lnTo>
                    <a:lnTo>
                      <a:pt x="186653" y="630924"/>
                    </a:lnTo>
                    <a:lnTo>
                      <a:pt x="232308" y="649729"/>
                    </a:lnTo>
                    <a:lnTo>
                      <a:pt x="281131" y="661456"/>
                    </a:lnTo>
                    <a:lnTo>
                      <a:pt x="332669" y="665499"/>
                    </a:lnTo>
                    <a:lnTo>
                      <a:pt x="384510" y="661125"/>
                    </a:lnTo>
                    <a:lnTo>
                      <a:pt x="434261" y="648610"/>
                    </a:lnTo>
                    <a:lnTo>
                      <a:pt x="481308" y="628864"/>
                    </a:lnTo>
                    <a:lnTo>
                      <a:pt x="525036" y="602798"/>
                    </a:lnTo>
                    <a:lnTo>
                      <a:pt x="564828" y="571321"/>
                    </a:lnTo>
                    <a:lnTo>
                      <a:pt x="338918" y="345356"/>
                    </a:lnTo>
                    <a:close/>
                  </a:path>
                  <a:path w="665480" h="666114">
                    <a:moveTo>
                      <a:pt x="94155" y="100534"/>
                    </a:moveTo>
                    <a:lnTo>
                      <a:pt x="62645" y="138851"/>
                    </a:lnTo>
                    <a:lnTo>
                      <a:pt x="36580" y="181832"/>
                    </a:lnTo>
                    <a:lnTo>
                      <a:pt x="16854" y="228875"/>
                    </a:lnTo>
                    <a:lnTo>
                      <a:pt x="4362" y="279381"/>
                    </a:lnTo>
                    <a:lnTo>
                      <a:pt x="0" y="332749"/>
                    </a:lnTo>
                    <a:lnTo>
                      <a:pt x="4017" y="384299"/>
                    </a:lnTo>
                    <a:lnTo>
                      <a:pt x="15563" y="433134"/>
                    </a:lnTo>
                    <a:lnTo>
                      <a:pt x="33880" y="478801"/>
                    </a:lnTo>
                    <a:lnTo>
                      <a:pt x="58212" y="520847"/>
                    </a:lnTo>
                    <a:lnTo>
                      <a:pt x="87801" y="558820"/>
                    </a:lnTo>
                    <a:lnTo>
                      <a:pt x="320065" y="326499"/>
                    </a:lnTo>
                    <a:lnTo>
                      <a:pt x="94155" y="100534"/>
                    </a:lnTo>
                    <a:close/>
                  </a:path>
                  <a:path w="665480" h="666114">
                    <a:moveTo>
                      <a:pt x="574254" y="106785"/>
                    </a:moveTo>
                    <a:lnTo>
                      <a:pt x="354593" y="326499"/>
                    </a:lnTo>
                    <a:lnTo>
                      <a:pt x="580503" y="552464"/>
                    </a:lnTo>
                    <a:lnTo>
                      <a:pt x="609813" y="514847"/>
                    </a:lnTo>
                    <a:lnTo>
                      <a:pt x="633388" y="473767"/>
                    </a:lnTo>
                    <a:lnTo>
                      <a:pt x="650781" y="429524"/>
                    </a:lnTo>
                    <a:lnTo>
                      <a:pt x="661545" y="382418"/>
                    </a:lnTo>
                    <a:lnTo>
                      <a:pt x="665233" y="332749"/>
                    </a:lnTo>
                    <a:lnTo>
                      <a:pt x="661190" y="281251"/>
                    </a:lnTo>
                    <a:lnTo>
                      <a:pt x="649466" y="232448"/>
                    </a:lnTo>
                    <a:lnTo>
                      <a:pt x="630665" y="186797"/>
                    </a:lnTo>
                    <a:lnTo>
                      <a:pt x="605393" y="144757"/>
                    </a:lnTo>
                    <a:lnTo>
                      <a:pt x="574254" y="106785"/>
                    </a:lnTo>
                    <a:close/>
                  </a:path>
                  <a:path w="665480" h="666114">
                    <a:moveTo>
                      <a:pt x="332669" y="0"/>
                    </a:moveTo>
                    <a:lnTo>
                      <a:pt x="283002" y="3698"/>
                    </a:lnTo>
                    <a:lnTo>
                      <a:pt x="235887" y="14485"/>
                    </a:lnTo>
                    <a:lnTo>
                      <a:pt x="191640" y="31898"/>
                    </a:lnTo>
                    <a:lnTo>
                      <a:pt x="150575" y="55473"/>
                    </a:lnTo>
                    <a:lnTo>
                      <a:pt x="113008" y="84750"/>
                    </a:lnTo>
                    <a:lnTo>
                      <a:pt x="338918" y="307642"/>
                    </a:lnTo>
                    <a:lnTo>
                      <a:pt x="558579" y="87928"/>
                    </a:lnTo>
                    <a:lnTo>
                      <a:pt x="520616" y="58280"/>
                    </a:lnTo>
                    <a:lnTo>
                      <a:pt x="478586" y="33911"/>
                    </a:lnTo>
                    <a:lnTo>
                      <a:pt x="432946" y="15573"/>
                    </a:lnTo>
                    <a:lnTo>
                      <a:pt x="384155" y="4018"/>
                    </a:lnTo>
                    <a:lnTo>
                      <a:pt x="332669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72">
                <a:extLst>
                  <a:ext uri="{FF2B5EF4-FFF2-40B4-BE49-F238E27FC236}">
                    <a16:creationId xmlns:a16="http://schemas.microsoft.com/office/drawing/2014/main" xmlns="" id="{59CB47C7-7A95-FF36-7498-3EE740F58690}"/>
                  </a:ext>
                </a:extLst>
              </p:cNvPr>
              <p:cNvSpPr/>
              <p:nvPr/>
            </p:nvSpPr>
            <p:spPr>
              <a:xfrm>
                <a:off x="1220749" y="3637965"/>
                <a:ext cx="492759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90220">
                    <a:moveTo>
                      <a:pt x="251117" y="260616"/>
                    </a:moveTo>
                    <a:lnTo>
                      <a:pt x="232270" y="241757"/>
                    </a:lnTo>
                    <a:lnTo>
                      <a:pt x="0" y="474078"/>
                    </a:lnTo>
                    <a:lnTo>
                      <a:pt x="6362" y="480326"/>
                    </a:lnTo>
                    <a:lnTo>
                      <a:pt x="12611" y="483400"/>
                    </a:lnTo>
                    <a:lnTo>
                      <a:pt x="18859" y="489750"/>
                    </a:lnTo>
                    <a:lnTo>
                      <a:pt x="251117" y="260616"/>
                    </a:lnTo>
                    <a:close/>
                  </a:path>
                  <a:path w="492760" h="490220">
                    <a:moveTo>
                      <a:pt x="251117" y="222897"/>
                    </a:moveTo>
                    <a:lnTo>
                      <a:pt x="25209" y="0"/>
                    </a:lnTo>
                    <a:lnTo>
                      <a:pt x="18859" y="3187"/>
                    </a:lnTo>
                    <a:lnTo>
                      <a:pt x="12611" y="9436"/>
                    </a:lnTo>
                    <a:lnTo>
                      <a:pt x="6362" y="15786"/>
                    </a:lnTo>
                    <a:lnTo>
                      <a:pt x="232270" y="241757"/>
                    </a:lnTo>
                    <a:lnTo>
                      <a:pt x="251117" y="222897"/>
                    </a:lnTo>
                    <a:close/>
                  </a:path>
                  <a:path w="492760" h="490220">
                    <a:moveTo>
                      <a:pt x="486460" y="22047"/>
                    </a:moveTo>
                    <a:lnTo>
                      <a:pt x="483285" y="15786"/>
                    </a:lnTo>
                    <a:lnTo>
                      <a:pt x="477037" y="9436"/>
                    </a:lnTo>
                    <a:lnTo>
                      <a:pt x="470789" y="3187"/>
                    </a:lnTo>
                    <a:lnTo>
                      <a:pt x="251117" y="222897"/>
                    </a:lnTo>
                    <a:lnTo>
                      <a:pt x="266801" y="241757"/>
                    </a:lnTo>
                    <a:lnTo>
                      <a:pt x="486460" y="22047"/>
                    </a:lnTo>
                    <a:close/>
                  </a:path>
                  <a:path w="492760" h="490220">
                    <a:moveTo>
                      <a:pt x="492709" y="467715"/>
                    </a:moveTo>
                    <a:lnTo>
                      <a:pt x="266801" y="241757"/>
                    </a:lnTo>
                    <a:lnTo>
                      <a:pt x="251117" y="260616"/>
                    </a:lnTo>
                    <a:lnTo>
                      <a:pt x="477037" y="486575"/>
                    </a:lnTo>
                    <a:lnTo>
                      <a:pt x="480212" y="480326"/>
                    </a:lnTo>
                    <a:lnTo>
                      <a:pt x="486460" y="474078"/>
                    </a:lnTo>
                    <a:lnTo>
                      <a:pt x="492709" y="467715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4" name="object 73">
                <a:extLst>
                  <a:ext uri="{FF2B5EF4-FFF2-40B4-BE49-F238E27FC236}">
                    <a16:creationId xmlns:a16="http://schemas.microsoft.com/office/drawing/2014/main" xmlns="" id="{E2E5F603-D75A-1DE0-9EDB-78160E1E375B}"/>
                  </a:ext>
                </a:extLst>
              </p:cNvPr>
              <p:cNvSpPr/>
              <p:nvPr/>
            </p:nvSpPr>
            <p:spPr>
              <a:xfrm>
                <a:off x="1453026" y="3860858"/>
                <a:ext cx="349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8100">
                    <a:moveTo>
                      <a:pt x="18852" y="0"/>
                    </a:moveTo>
                    <a:lnTo>
                      <a:pt x="0" y="18856"/>
                    </a:lnTo>
                    <a:lnTo>
                      <a:pt x="18852" y="37713"/>
                    </a:lnTo>
                    <a:lnTo>
                      <a:pt x="34527" y="18856"/>
                    </a:lnTo>
                    <a:lnTo>
                      <a:pt x="18852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74">
                <a:extLst>
                  <a:ext uri="{FF2B5EF4-FFF2-40B4-BE49-F238E27FC236}">
                    <a16:creationId xmlns:a16="http://schemas.microsoft.com/office/drawing/2014/main" xmlns="" id="{3E30B59C-87B6-7D89-00E5-CA7F69B5098C}"/>
                  </a:ext>
                </a:extLst>
              </p:cNvPr>
              <p:cNvSpPr/>
              <p:nvPr/>
            </p:nvSpPr>
            <p:spPr>
              <a:xfrm>
                <a:off x="1158061" y="3578322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7568" y="0"/>
                    </a:moveTo>
                    <a:lnTo>
                      <a:pt x="262209" y="3344"/>
                    </a:lnTo>
                    <a:lnTo>
                      <a:pt x="218886" y="13058"/>
                    </a:lnTo>
                    <a:lnTo>
                      <a:pt x="178081" y="28659"/>
                    </a:lnTo>
                    <a:lnTo>
                      <a:pt x="140273" y="49665"/>
                    </a:lnTo>
                    <a:lnTo>
                      <a:pt x="105945" y="75596"/>
                    </a:lnTo>
                    <a:lnTo>
                      <a:pt x="75578" y="105971"/>
                    </a:lnTo>
                    <a:lnTo>
                      <a:pt x="49653" y="140307"/>
                    </a:lnTo>
                    <a:lnTo>
                      <a:pt x="28652" y="178124"/>
                    </a:lnTo>
                    <a:lnTo>
                      <a:pt x="13055" y="218939"/>
                    </a:lnTo>
                    <a:lnTo>
                      <a:pt x="3343" y="262273"/>
                    </a:lnTo>
                    <a:lnTo>
                      <a:pt x="0" y="307642"/>
                    </a:lnTo>
                    <a:lnTo>
                      <a:pt x="4036" y="357356"/>
                    </a:lnTo>
                    <a:lnTo>
                      <a:pt x="15719" y="404395"/>
                    </a:lnTo>
                    <a:lnTo>
                      <a:pt x="34406" y="448156"/>
                    </a:lnTo>
                    <a:lnTo>
                      <a:pt x="59459" y="488038"/>
                    </a:lnTo>
                    <a:lnTo>
                      <a:pt x="90236" y="523437"/>
                    </a:lnTo>
                    <a:lnTo>
                      <a:pt x="126097" y="553751"/>
                    </a:lnTo>
                    <a:lnTo>
                      <a:pt x="166402" y="578378"/>
                    </a:lnTo>
                    <a:lnTo>
                      <a:pt x="210508" y="596714"/>
                    </a:lnTo>
                    <a:lnTo>
                      <a:pt x="257777" y="608158"/>
                    </a:lnTo>
                    <a:lnTo>
                      <a:pt x="307568" y="612107"/>
                    </a:lnTo>
                    <a:lnTo>
                      <a:pt x="357269" y="608158"/>
                    </a:lnTo>
                    <a:lnTo>
                      <a:pt x="404297" y="596714"/>
                    </a:lnTo>
                    <a:lnTo>
                      <a:pt x="448048" y="578378"/>
                    </a:lnTo>
                    <a:lnTo>
                      <a:pt x="487920" y="553751"/>
                    </a:lnTo>
                    <a:lnTo>
                      <a:pt x="523310" y="523437"/>
                    </a:lnTo>
                    <a:lnTo>
                      <a:pt x="553617" y="488038"/>
                    </a:lnTo>
                    <a:lnTo>
                      <a:pt x="578238" y="448156"/>
                    </a:lnTo>
                    <a:lnTo>
                      <a:pt x="596570" y="404395"/>
                    </a:lnTo>
                    <a:lnTo>
                      <a:pt x="608011" y="357356"/>
                    </a:lnTo>
                    <a:lnTo>
                      <a:pt x="611959" y="307642"/>
                    </a:lnTo>
                    <a:lnTo>
                      <a:pt x="608011" y="257840"/>
                    </a:lnTo>
                    <a:lnTo>
                      <a:pt x="596570" y="210559"/>
                    </a:lnTo>
                    <a:lnTo>
                      <a:pt x="578238" y="166442"/>
                    </a:lnTo>
                    <a:lnTo>
                      <a:pt x="553617" y="126128"/>
                    </a:lnTo>
                    <a:lnTo>
                      <a:pt x="523310" y="90258"/>
                    </a:lnTo>
                    <a:lnTo>
                      <a:pt x="487920" y="59474"/>
                    </a:lnTo>
                    <a:lnTo>
                      <a:pt x="448048" y="34415"/>
                    </a:lnTo>
                    <a:lnTo>
                      <a:pt x="404297" y="15722"/>
                    </a:lnTo>
                    <a:lnTo>
                      <a:pt x="357269" y="4037"/>
                    </a:lnTo>
                    <a:lnTo>
                      <a:pt x="3075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" name="object 83">
              <a:extLst>
                <a:ext uri="{FF2B5EF4-FFF2-40B4-BE49-F238E27FC236}">
                  <a16:creationId xmlns:a16="http://schemas.microsoft.com/office/drawing/2014/main" xmlns="" id="{22F811BB-C353-AE52-C9D7-B9C88DE6C30E}"/>
                </a:ext>
              </a:extLst>
            </p:cNvPr>
            <p:cNvGrpSpPr/>
            <p:nvPr/>
          </p:nvGrpSpPr>
          <p:grpSpPr>
            <a:xfrm>
              <a:off x="2429005" y="2172501"/>
              <a:ext cx="665480" cy="662940"/>
              <a:chOff x="2429005" y="2256857"/>
              <a:chExt cx="665480" cy="662940"/>
            </a:xfrm>
          </p:grpSpPr>
          <p:sp>
            <p:nvSpPr>
              <p:cNvPr id="95" name="object 84">
                <a:extLst>
                  <a:ext uri="{FF2B5EF4-FFF2-40B4-BE49-F238E27FC236}">
                    <a16:creationId xmlns:a16="http://schemas.microsoft.com/office/drawing/2014/main" xmlns="" id="{D2C3D734-705A-4440-306B-A1017BF10C3F}"/>
                  </a:ext>
                </a:extLst>
              </p:cNvPr>
              <p:cNvSpPr/>
              <p:nvPr/>
            </p:nvSpPr>
            <p:spPr>
              <a:xfrm>
                <a:off x="2429005" y="2256857"/>
                <a:ext cx="66548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2939">
                    <a:moveTo>
                      <a:pt x="320065" y="361035"/>
                    </a:moveTo>
                    <a:lnTo>
                      <a:pt x="106653" y="574499"/>
                    </a:lnTo>
                    <a:lnTo>
                      <a:pt x="142737" y="603800"/>
                    </a:lnTo>
                    <a:lnTo>
                      <a:pt x="182720" y="627547"/>
                    </a:lnTo>
                    <a:lnTo>
                      <a:pt x="226002" y="645427"/>
                    </a:lnTo>
                    <a:lnTo>
                      <a:pt x="271984" y="657123"/>
                    </a:lnTo>
                    <a:lnTo>
                      <a:pt x="320065" y="662321"/>
                    </a:lnTo>
                    <a:lnTo>
                      <a:pt x="320065" y="361035"/>
                    </a:lnTo>
                    <a:close/>
                  </a:path>
                  <a:path w="665480" h="662939">
                    <a:moveTo>
                      <a:pt x="320065" y="0"/>
                    </a:moveTo>
                    <a:lnTo>
                      <a:pt x="273007" y="5149"/>
                    </a:lnTo>
                    <a:lnTo>
                      <a:pt x="228013" y="16802"/>
                    </a:lnTo>
                    <a:lnTo>
                      <a:pt x="185592" y="34463"/>
                    </a:lnTo>
                    <a:lnTo>
                      <a:pt x="146254" y="57638"/>
                    </a:lnTo>
                    <a:lnTo>
                      <a:pt x="110509" y="85834"/>
                    </a:lnTo>
                    <a:lnTo>
                      <a:pt x="78865" y="118555"/>
                    </a:lnTo>
                    <a:lnTo>
                      <a:pt x="51832" y="155308"/>
                    </a:lnTo>
                    <a:lnTo>
                      <a:pt x="29919" y="195598"/>
                    </a:lnTo>
                    <a:lnTo>
                      <a:pt x="13637" y="238931"/>
                    </a:lnTo>
                    <a:lnTo>
                      <a:pt x="3494" y="284813"/>
                    </a:lnTo>
                    <a:lnTo>
                      <a:pt x="0" y="332749"/>
                    </a:lnTo>
                    <a:lnTo>
                      <a:pt x="4042" y="383054"/>
                    </a:lnTo>
                    <a:lnTo>
                      <a:pt x="15766" y="431558"/>
                    </a:lnTo>
                    <a:lnTo>
                      <a:pt x="34567" y="477199"/>
                    </a:lnTo>
                    <a:lnTo>
                      <a:pt x="59839" y="518915"/>
                    </a:lnTo>
                    <a:lnTo>
                      <a:pt x="90978" y="555642"/>
                    </a:lnTo>
                    <a:lnTo>
                      <a:pt x="320065" y="326499"/>
                    </a:lnTo>
                    <a:lnTo>
                      <a:pt x="320065" y="0"/>
                    </a:lnTo>
                    <a:close/>
                  </a:path>
                  <a:path w="665480" h="662939">
                    <a:moveTo>
                      <a:pt x="665233" y="345356"/>
                    </a:moveTo>
                    <a:lnTo>
                      <a:pt x="345167" y="345356"/>
                    </a:lnTo>
                    <a:lnTo>
                      <a:pt x="345167" y="662321"/>
                    </a:lnTo>
                    <a:lnTo>
                      <a:pt x="391392" y="657420"/>
                    </a:lnTo>
                    <a:lnTo>
                      <a:pt x="435590" y="646417"/>
                    </a:lnTo>
                    <a:lnTo>
                      <a:pt x="477296" y="629754"/>
                    </a:lnTo>
                    <a:lnTo>
                      <a:pt x="516043" y="607868"/>
                    </a:lnTo>
                    <a:lnTo>
                      <a:pt x="551365" y="581200"/>
                    </a:lnTo>
                    <a:lnTo>
                      <a:pt x="582794" y="550188"/>
                    </a:lnTo>
                    <a:lnTo>
                      <a:pt x="609865" y="515272"/>
                    </a:lnTo>
                    <a:lnTo>
                      <a:pt x="632110" y="476892"/>
                    </a:lnTo>
                    <a:lnTo>
                      <a:pt x="649064" y="435486"/>
                    </a:lnTo>
                    <a:lnTo>
                      <a:pt x="660261" y="391494"/>
                    </a:lnTo>
                    <a:lnTo>
                      <a:pt x="665233" y="345356"/>
                    </a:lnTo>
                    <a:close/>
                  </a:path>
                  <a:path w="665480" h="662939">
                    <a:moveTo>
                      <a:pt x="345167" y="0"/>
                    </a:moveTo>
                    <a:lnTo>
                      <a:pt x="345167" y="320249"/>
                    </a:lnTo>
                    <a:lnTo>
                      <a:pt x="665233" y="320249"/>
                    </a:lnTo>
                    <a:lnTo>
                      <a:pt x="660261" y="274012"/>
                    </a:lnTo>
                    <a:lnTo>
                      <a:pt x="649064" y="229802"/>
                    </a:lnTo>
                    <a:lnTo>
                      <a:pt x="632110" y="188085"/>
                    </a:lnTo>
                    <a:lnTo>
                      <a:pt x="609865" y="149326"/>
                    </a:lnTo>
                    <a:lnTo>
                      <a:pt x="582794" y="113991"/>
                    </a:lnTo>
                    <a:lnTo>
                      <a:pt x="551365" y="82547"/>
                    </a:lnTo>
                    <a:lnTo>
                      <a:pt x="516043" y="55460"/>
                    </a:lnTo>
                    <a:lnTo>
                      <a:pt x="477296" y="33195"/>
                    </a:lnTo>
                    <a:lnTo>
                      <a:pt x="435590" y="16219"/>
                    </a:lnTo>
                    <a:lnTo>
                      <a:pt x="391392" y="4999"/>
                    </a:lnTo>
                    <a:lnTo>
                      <a:pt x="345167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85">
                <a:extLst>
                  <a:ext uri="{FF2B5EF4-FFF2-40B4-BE49-F238E27FC236}">
                    <a16:creationId xmlns:a16="http://schemas.microsoft.com/office/drawing/2014/main" xmlns="" id="{22D3347A-315F-8C81-03DF-E88EA7BB3989}"/>
                  </a:ext>
                </a:extLst>
              </p:cNvPr>
              <p:cNvSpPr/>
              <p:nvPr/>
            </p:nvSpPr>
            <p:spPr>
              <a:xfrm>
                <a:off x="2749071" y="2256857"/>
                <a:ext cx="2540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62939">
                    <a:moveTo>
                      <a:pt x="25101" y="345356"/>
                    </a:moveTo>
                    <a:lnTo>
                      <a:pt x="18852" y="345356"/>
                    </a:lnTo>
                    <a:lnTo>
                      <a:pt x="0" y="361035"/>
                    </a:lnTo>
                    <a:lnTo>
                      <a:pt x="0" y="662321"/>
                    </a:lnTo>
                    <a:lnTo>
                      <a:pt x="25101" y="662321"/>
                    </a:lnTo>
                    <a:lnTo>
                      <a:pt x="25101" y="345356"/>
                    </a:lnTo>
                    <a:close/>
                  </a:path>
                  <a:path w="25400" h="662939">
                    <a:moveTo>
                      <a:pt x="12603" y="323321"/>
                    </a:moveTo>
                    <a:lnTo>
                      <a:pt x="3177" y="323321"/>
                    </a:lnTo>
                    <a:lnTo>
                      <a:pt x="12603" y="332749"/>
                    </a:lnTo>
                    <a:lnTo>
                      <a:pt x="12603" y="323321"/>
                    </a:lnTo>
                    <a:close/>
                  </a:path>
                  <a:path w="25400" h="662939">
                    <a:moveTo>
                      <a:pt x="25101" y="0"/>
                    </a:moveTo>
                    <a:lnTo>
                      <a:pt x="0" y="0"/>
                    </a:lnTo>
                    <a:lnTo>
                      <a:pt x="0" y="326499"/>
                    </a:lnTo>
                    <a:lnTo>
                      <a:pt x="3177" y="323321"/>
                    </a:lnTo>
                    <a:lnTo>
                      <a:pt x="12603" y="323321"/>
                    </a:lnTo>
                    <a:lnTo>
                      <a:pt x="12603" y="320249"/>
                    </a:lnTo>
                    <a:lnTo>
                      <a:pt x="25101" y="320249"/>
                    </a:lnTo>
                    <a:lnTo>
                      <a:pt x="25101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7" name="object 86">
                <a:extLst>
                  <a:ext uri="{FF2B5EF4-FFF2-40B4-BE49-F238E27FC236}">
                    <a16:creationId xmlns:a16="http://schemas.microsoft.com/office/drawing/2014/main" xmlns="" id="{8087D7C3-0FC4-6C4E-A354-62E48E0E9F6A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9983" y="2580178"/>
                <a:ext cx="247939" cy="251177"/>
              </a:xfrm>
              <a:prstGeom prst="rect">
                <a:avLst/>
              </a:prstGeom>
            </p:spPr>
          </p:pic>
          <p:sp>
            <p:nvSpPr>
              <p:cNvPr id="98" name="object 87">
                <a:extLst>
                  <a:ext uri="{FF2B5EF4-FFF2-40B4-BE49-F238E27FC236}">
                    <a16:creationId xmlns:a16="http://schemas.microsoft.com/office/drawing/2014/main" xmlns="" id="{99E07667-C64B-14A7-2728-9B9ADE04BCC8}"/>
                  </a:ext>
                </a:extLst>
              </p:cNvPr>
              <p:cNvSpPr/>
              <p:nvPr/>
            </p:nvSpPr>
            <p:spPr>
              <a:xfrm>
                <a:off x="2774172" y="2577106"/>
                <a:ext cx="32067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20675" h="25400">
                    <a:moveTo>
                      <a:pt x="320065" y="0"/>
                    </a:moveTo>
                    <a:lnTo>
                      <a:pt x="0" y="0"/>
                    </a:lnTo>
                    <a:lnTo>
                      <a:pt x="0" y="25107"/>
                    </a:lnTo>
                    <a:lnTo>
                      <a:pt x="320065" y="25107"/>
                    </a:lnTo>
                    <a:lnTo>
                      <a:pt x="320065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88">
                <a:extLst>
                  <a:ext uri="{FF2B5EF4-FFF2-40B4-BE49-F238E27FC236}">
                    <a16:creationId xmlns:a16="http://schemas.microsoft.com/office/drawing/2014/main" xmlns="" id="{7F9B987C-2590-F617-3E16-5731BCF45FB2}"/>
                  </a:ext>
                </a:extLst>
              </p:cNvPr>
              <p:cNvSpPr/>
              <p:nvPr/>
            </p:nvSpPr>
            <p:spPr>
              <a:xfrm>
                <a:off x="2761674" y="2577106"/>
                <a:ext cx="127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5400">
                    <a:moveTo>
                      <a:pt x="12497" y="0"/>
                    </a:moveTo>
                    <a:lnTo>
                      <a:pt x="0" y="0"/>
                    </a:lnTo>
                    <a:lnTo>
                      <a:pt x="0" y="12500"/>
                    </a:lnTo>
                    <a:lnTo>
                      <a:pt x="9426" y="18750"/>
                    </a:lnTo>
                    <a:lnTo>
                      <a:pt x="6248" y="25107"/>
                    </a:lnTo>
                    <a:lnTo>
                      <a:pt x="12497" y="25107"/>
                    </a:lnTo>
                    <a:lnTo>
                      <a:pt x="12497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0" name="object 89">
                <a:extLst>
                  <a:ext uri="{FF2B5EF4-FFF2-40B4-BE49-F238E27FC236}">
                    <a16:creationId xmlns:a16="http://schemas.microsoft.com/office/drawing/2014/main" xmlns="" id="{3EA309BC-6B3D-27EC-E7CA-A32D7DCE65CC}"/>
                  </a:ext>
                </a:extLst>
              </p:cNvPr>
              <p:cNvSpPr/>
              <p:nvPr/>
            </p:nvSpPr>
            <p:spPr>
              <a:xfrm>
                <a:off x="2761674" y="2589607"/>
                <a:ext cx="95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700">
                    <a:moveTo>
                      <a:pt x="0" y="0"/>
                    </a:moveTo>
                    <a:lnTo>
                      <a:pt x="0" y="12606"/>
                    </a:lnTo>
                    <a:lnTo>
                      <a:pt x="6248" y="12606"/>
                    </a:lnTo>
                    <a:lnTo>
                      <a:pt x="9426" y="6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AD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1" name="object 90">
                <a:extLst>
                  <a:ext uri="{FF2B5EF4-FFF2-40B4-BE49-F238E27FC236}">
                    <a16:creationId xmlns:a16="http://schemas.microsoft.com/office/drawing/2014/main" xmlns="" id="{090ECBBB-50E9-71E6-CF39-43719AC7DBAA}"/>
                  </a:ext>
                </a:extLst>
              </p:cNvPr>
              <p:cNvSpPr/>
              <p:nvPr/>
            </p:nvSpPr>
            <p:spPr>
              <a:xfrm>
                <a:off x="2457283" y="2281964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4390" y="0"/>
                    </a:moveTo>
                    <a:lnTo>
                      <a:pt x="254689" y="4037"/>
                    </a:lnTo>
                    <a:lnTo>
                      <a:pt x="207662" y="15722"/>
                    </a:lnTo>
                    <a:lnTo>
                      <a:pt x="163911" y="34415"/>
                    </a:lnTo>
                    <a:lnTo>
                      <a:pt x="124039" y="59474"/>
                    </a:lnTo>
                    <a:lnTo>
                      <a:pt x="88648" y="90258"/>
                    </a:lnTo>
                    <a:lnTo>
                      <a:pt x="58341" y="126128"/>
                    </a:lnTo>
                    <a:lnTo>
                      <a:pt x="33720" y="166442"/>
                    </a:lnTo>
                    <a:lnTo>
                      <a:pt x="15388" y="210559"/>
                    </a:lnTo>
                    <a:lnTo>
                      <a:pt x="3947" y="257840"/>
                    </a:lnTo>
                    <a:lnTo>
                      <a:pt x="0" y="307642"/>
                    </a:lnTo>
                    <a:lnTo>
                      <a:pt x="3947" y="356609"/>
                    </a:lnTo>
                    <a:lnTo>
                      <a:pt x="15388" y="403215"/>
                    </a:lnTo>
                    <a:lnTo>
                      <a:pt x="33720" y="446801"/>
                    </a:lnTo>
                    <a:lnTo>
                      <a:pt x="58341" y="486711"/>
                    </a:lnTo>
                    <a:lnTo>
                      <a:pt x="88648" y="522285"/>
                    </a:lnTo>
                    <a:lnTo>
                      <a:pt x="124039" y="552867"/>
                    </a:lnTo>
                    <a:lnTo>
                      <a:pt x="163911" y="577797"/>
                    </a:lnTo>
                    <a:lnTo>
                      <a:pt x="207662" y="596420"/>
                    </a:lnTo>
                    <a:lnTo>
                      <a:pt x="254689" y="608075"/>
                    </a:lnTo>
                    <a:lnTo>
                      <a:pt x="304390" y="612107"/>
                    </a:lnTo>
                    <a:lnTo>
                      <a:pt x="354178" y="608075"/>
                    </a:lnTo>
                    <a:lnTo>
                      <a:pt x="401439" y="596420"/>
                    </a:lnTo>
                    <a:lnTo>
                      <a:pt x="445534" y="577797"/>
                    </a:lnTo>
                    <a:lnTo>
                      <a:pt x="485824" y="552867"/>
                    </a:lnTo>
                    <a:lnTo>
                      <a:pt x="521669" y="522285"/>
                    </a:lnTo>
                    <a:lnTo>
                      <a:pt x="552430" y="486711"/>
                    </a:lnTo>
                    <a:lnTo>
                      <a:pt x="577469" y="446801"/>
                    </a:lnTo>
                    <a:lnTo>
                      <a:pt x="596145" y="403215"/>
                    </a:lnTo>
                    <a:lnTo>
                      <a:pt x="607819" y="356609"/>
                    </a:lnTo>
                    <a:lnTo>
                      <a:pt x="611853" y="307642"/>
                    </a:lnTo>
                    <a:lnTo>
                      <a:pt x="608511" y="262273"/>
                    </a:lnTo>
                    <a:lnTo>
                      <a:pt x="598807" y="218939"/>
                    </a:lnTo>
                    <a:lnTo>
                      <a:pt x="583220" y="178124"/>
                    </a:lnTo>
                    <a:lnTo>
                      <a:pt x="562231" y="140307"/>
                    </a:lnTo>
                    <a:lnTo>
                      <a:pt x="536320" y="105971"/>
                    </a:lnTo>
                    <a:lnTo>
                      <a:pt x="505967" y="75596"/>
                    </a:lnTo>
                    <a:lnTo>
                      <a:pt x="471653" y="49665"/>
                    </a:lnTo>
                    <a:lnTo>
                      <a:pt x="433858" y="28659"/>
                    </a:lnTo>
                    <a:lnTo>
                      <a:pt x="393063" y="13058"/>
                    </a:lnTo>
                    <a:lnTo>
                      <a:pt x="349747" y="3344"/>
                    </a:lnTo>
                    <a:lnTo>
                      <a:pt x="304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3" name="object 112">
              <a:extLst>
                <a:ext uri="{FF2B5EF4-FFF2-40B4-BE49-F238E27FC236}">
                  <a16:creationId xmlns:a16="http://schemas.microsoft.com/office/drawing/2014/main" xmlns="" id="{881BB956-0174-91BA-DEC9-BE87E5340630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3698875" y="0"/>
                  </a:moveTo>
                  <a:lnTo>
                    <a:pt x="117221" y="0"/>
                  </a:lnTo>
                  <a:lnTo>
                    <a:pt x="71591" y="9207"/>
                  </a:lnTo>
                  <a:lnTo>
                    <a:pt x="34331" y="34321"/>
                  </a:lnTo>
                  <a:lnTo>
                    <a:pt x="9211" y="71580"/>
                  </a:lnTo>
                  <a:lnTo>
                    <a:pt x="0" y="117221"/>
                  </a:lnTo>
                  <a:lnTo>
                    <a:pt x="0" y="2086483"/>
                  </a:lnTo>
                  <a:lnTo>
                    <a:pt x="9211" y="2132123"/>
                  </a:lnTo>
                  <a:lnTo>
                    <a:pt x="34331" y="2169382"/>
                  </a:lnTo>
                  <a:lnTo>
                    <a:pt x="71591" y="2194496"/>
                  </a:lnTo>
                  <a:lnTo>
                    <a:pt x="117221" y="2203704"/>
                  </a:lnTo>
                  <a:lnTo>
                    <a:pt x="3698875" y="2203704"/>
                  </a:lnTo>
                  <a:lnTo>
                    <a:pt x="3744515" y="2194496"/>
                  </a:lnTo>
                  <a:lnTo>
                    <a:pt x="3781774" y="2169382"/>
                  </a:lnTo>
                  <a:lnTo>
                    <a:pt x="3806888" y="2132123"/>
                  </a:lnTo>
                  <a:lnTo>
                    <a:pt x="3816096" y="2086483"/>
                  </a:lnTo>
                  <a:lnTo>
                    <a:pt x="3816096" y="117221"/>
                  </a:lnTo>
                  <a:lnTo>
                    <a:pt x="3806888" y="71580"/>
                  </a:lnTo>
                  <a:lnTo>
                    <a:pt x="3781774" y="34321"/>
                  </a:lnTo>
                  <a:lnTo>
                    <a:pt x="3744515" y="9207"/>
                  </a:lnTo>
                  <a:lnTo>
                    <a:pt x="3698875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113">
              <a:extLst>
                <a:ext uri="{FF2B5EF4-FFF2-40B4-BE49-F238E27FC236}">
                  <a16:creationId xmlns:a16="http://schemas.microsoft.com/office/drawing/2014/main" xmlns="" id="{D4F502D6-BEF2-1D32-1D10-D08585EE31AD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0" y="117221"/>
                  </a:moveTo>
                  <a:lnTo>
                    <a:pt x="9211" y="71580"/>
                  </a:lnTo>
                  <a:lnTo>
                    <a:pt x="34331" y="34321"/>
                  </a:lnTo>
                  <a:lnTo>
                    <a:pt x="71591" y="9207"/>
                  </a:lnTo>
                  <a:lnTo>
                    <a:pt x="117221" y="0"/>
                  </a:lnTo>
                  <a:lnTo>
                    <a:pt x="3698875" y="0"/>
                  </a:lnTo>
                  <a:lnTo>
                    <a:pt x="3744515" y="9207"/>
                  </a:lnTo>
                  <a:lnTo>
                    <a:pt x="3781774" y="34321"/>
                  </a:lnTo>
                  <a:lnTo>
                    <a:pt x="3806888" y="71580"/>
                  </a:lnTo>
                  <a:lnTo>
                    <a:pt x="3816096" y="117221"/>
                  </a:lnTo>
                  <a:lnTo>
                    <a:pt x="3816096" y="2086483"/>
                  </a:lnTo>
                  <a:lnTo>
                    <a:pt x="3806888" y="2132123"/>
                  </a:lnTo>
                  <a:lnTo>
                    <a:pt x="3781774" y="2169382"/>
                  </a:lnTo>
                  <a:lnTo>
                    <a:pt x="3744515" y="2194496"/>
                  </a:lnTo>
                  <a:lnTo>
                    <a:pt x="3698875" y="2203704"/>
                  </a:lnTo>
                  <a:lnTo>
                    <a:pt x="117221" y="2203704"/>
                  </a:lnTo>
                  <a:lnTo>
                    <a:pt x="71591" y="2194496"/>
                  </a:lnTo>
                  <a:lnTo>
                    <a:pt x="34331" y="2169382"/>
                  </a:lnTo>
                  <a:lnTo>
                    <a:pt x="9211" y="2132123"/>
                  </a:lnTo>
                  <a:lnTo>
                    <a:pt x="0" y="2086483"/>
                  </a:lnTo>
                  <a:lnTo>
                    <a:pt x="0" y="117221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4">
              <a:extLst>
                <a:ext uri="{FF2B5EF4-FFF2-40B4-BE49-F238E27FC236}">
                  <a16:creationId xmlns:a16="http://schemas.microsoft.com/office/drawing/2014/main" xmlns="" id="{716E2825-5A79-AABB-7FC3-F7B7225C6B09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8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8"/>
                  </a:lnTo>
                  <a:lnTo>
                    <a:pt x="1068958" y="475488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2" y="450214"/>
                  </a:lnTo>
                  <a:lnTo>
                    <a:pt x="1094232" y="25273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8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115">
              <a:extLst>
                <a:ext uri="{FF2B5EF4-FFF2-40B4-BE49-F238E27FC236}">
                  <a16:creationId xmlns:a16="http://schemas.microsoft.com/office/drawing/2014/main" xmlns="" id="{F5059C22-6699-1A19-AF76-EF709174C153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8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2" y="25273"/>
                  </a:lnTo>
                  <a:lnTo>
                    <a:pt x="1094232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8" y="475488"/>
                  </a:lnTo>
                  <a:lnTo>
                    <a:pt x="25272" y="475488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3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116">
              <a:extLst>
                <a:ext uri="{FF2B5EF4-FFF2-40B4-BE49-F238E27FC236}">
                  <a16:creationId xmlns:a16="http://schemas.microsoft.com/office/drawing/2014/main" xmlns="" id="{763D4CB5-0ED0-30B7-4FD6-95138F8BF93B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9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2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7"/>
                  </a:lnTo>
                  <a:lnTo>
                    <a:pt x="1068959" y="475487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1" y="450214"/>
                  </a:lnTo>
                  <a:lnTo>
                    <a:pt x="1094231" y="25272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117">
              <a:extLst>
                <a:ext uri="{FF2B5EF4-FFF2-40B4-BE49-F238E27FC236}">
                  <a16:creationId xmlns:a16="http://schemas.microsoft.com/office/drawing/2014/main" xmlns="" id="{9A69FB0C-45ED-09CE-97D2-C5B0432F8A45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2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9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1" y="25272"/>
                  </a:lnTo>
                  <a:lnTo>
                    <a:pt x="1094231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9" y="475487"/>
                  </a:lnTo>
                  <a:lnTo>
                    <a:pt x="25272" y="475487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2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118">
              <a:extLst>
                <a:ext uri="{FF2B5EF4-FFF2-40B4-BE49-F238E27FC236}">
                  <a16:creationId xmlns:a16="http://schemas.microsoft.com/office/drawing/2014/main" xmlns="" id="{5BFEDDA4-D95D-2BAC-1701-2BBEBD2B5FF7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1069086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0" y="447293"/>
                  </a:lnTo>
                  <a:lnTo>
                    <a:pt x="1982" y="457063"/>
                  </a:lnTo>
                  <a:lnTo>
                    <a:pt x="7381" y="465058"/>
                  </a:lnTo>
                  <a:lnTo>
                    <a:pt x="15376" y="470457"/>
                  </a:lnTo>
                  <a:lnTo>
                    <a:pt x="25145" y="472439"/>
                  </a:lnTo>
                  <a:lnTo>
                    <a:pt x="1069086" y="472439"/>
                  </a:lnTo>
                  <a:lnTo>
                    <a:pt x="1078855" y="470457"/>
                  </a:lnTo>
                  <a:lnTo>
                    <a:pt x="1086850" y="465058"/>
                  </a:lnTo>
                  <a:lnTo>
                    <a:pt x="1092249" y="457063"/>
                  </a:lnTo>
                  <a:lnTo>
                    <a:pt x="1094232" y="447293"/>
                  </a:lnTo>
                  <a:lnTo>
                    <a:pt x="1094232" y="25145"/>
                  </a:lnTo>
                  <a:lnTo>
                    <a:pt x="1092249" y="15376"/>
                  </a:lnTo>
                  <a:lnTo>
                    <a:pt x="1086850" y="7381"/>
                  </a:lnTo>
                  <a:lnTo>
                    <a:pt x="1078855" y="1982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119">
              <a:extLst>
                <a:ext uri="{FF2B5EF4-FFF2-40B4-BE49-F238E27FC236}">
                  <a16:creationId xmlns:a16="http://schemas.microsoft.com/office/drawing/2014/main" xmlns="" id="{43A3C036-33C6-CCA6-BC5D-E33ADE44C3A6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1069086" y="0"/>
                  </a:lnTo>
                  <a:lnTo>
                    <a:pt x="1078855" y="1982"/>
                  </a:lnTo>
                  <a:lnTo>
                    <a:pt x="1086850" y="7381"/>
                  </a:lnTo>
                  <a:lnTo>
                    <a:pt x="1092249" y="15376"/>
                  </a:lnTo>
                  <a:lnTo>
                    <a:pt x="1094232" y="25145"/>
                  </a:lnTo>
                  <a:lnTo>
                    <a:pt x="1094232" y="447293"/>
                  </a:lnTo>
                  <a:lnTo>
                    <a:pt x="1092249" y="457063"/>
                  </a:lnTo>
                  <a:lnTo>
                    <a:pt x="1086850" y="465058"/>
                  </a:lnTo>
                  <a:lnTo>
                    <a:pt x="1078855" y="470457"/>
                  </a:lnTo>
                  <a:lnTo>
                    <a:pt x="1069086" y="472439"/>
                  </a:lnTo>
                  <a:lnTo>
                    <a:pt x="25145" y="472439"/>
                  </a:lnTo>
                  <a:lnTo>
                    <a:pt x="15376" y="470457"/>
                  </a:lnTo>
                  <a:lnTo>
                    <a:pt x="7381" y="465058"/>
                  </a:lnTo>
                  <a:lnTo>
                    <a:pt x="1982" y="457063"/>
                  </a:lnTo>
                  <a:lnTo>
                    <a:pt x="0" y="447293"/>
                  </a:lnTo>
                  <a:lnTo>
                    <a:pt x="0" y="25145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" name="object 148">
              <a:extLst>
                <a:ext uri="{FF2B5EF4-FFF2-40B4-BE49-F238E27FC236}">
                  <a16:creationId xmlns:a16="http://schemas.microsoft.com/office/drawing/2014/main" xmlns="" id="{80738C35-12FA-0A7C-08EA-71FF49648269}"/>
                </a:ext>
              </a:extLst>
            </p:cNvPr>
            <p:cNvGrpSpPr/>
            <p:nvPr/>
          </p:nvGrpSpPr>
          <p:grpSpPr>
            <a:xfrm>
              <a:off x="2899410" y="3391126"/>
              <a:ext cx="1132840" cy="513715"/>
              <a:chOff x="2899410" y="3475482"/>
              <a:chExt cx="1132840" cy="513715"/>
            </a:xfrm>
          </p:grpSpPr>
          <p:sp>
            <p:nvSpPr>
              <p:cNvPr id="93" name="object 149">
                <a:extLst>
                  <a:ext uri="{FF2B5EF4-FFF2-40B4-BE49-F238E27FC236}">
                    <a16:creationId xmlns:a16="http://schemas.microsoft.com/office/drawing/2014/main" xmlns="" id="{808CB2CF-E537-6501-4D48-55973B75A6E9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1068959" y="0"/>
                    </a:moveTo>
                    <a:lnTo>
                      <a:pt x="25272" y="0"/>
                    </a:lnTo>
                    <a:lnTo>
                      <a:pt x="15430" y="1984"/>
                    </a:lnTo>
                    <a:lnTo>
                      <a:pt x="7397" y="7397"/>
                    </a:lnTo>
                    <a:lnTo>
                      <a:pt x="1984" y="15430"/>
                    </a:lnTo>
                    <a:lnTo>
                      <a:pt x="0" y="25272"/>
                    </a:lnTo>
                    <a:lnTo>
                      <a:pt x="0" y="450214"/>
                    </a:lnTo>
                    <a:lnTo>
                      <a:pt x="1984" y="460057"/>
                    </a:lnTo>
                    <a:lnTo>
                      <a:pt x="7397" y="468090"/>
                    </a:lnTo>
                    <a:lnTo>
                      <a:pt x="15430" y="473503"/>
                    </a:lnTo>
                    <a:lnTo>
                      <a:pt x="25272" y="475487"/>
                    </a:lnTo>
                    <a:lnTo>
                      <a:pt x="1068959" y="475487"/>
                    </a:lnTo>
                    <a:lnTo>
                      <a:pt x="1078801" y="473503"/>
                    </a:lnTo>
                    <a:lnTo>
                      <a:pt x="1086834" y="468090"/>
                    </a:lnTo>
                    <a:lnTo>
                      <a:pt x="1092247" y="460057"/>
                    </a:lnTo>
                    <a:lnTo>
                      <a:pt x="1094231" y="450214"/>
                    </a:lnTo>
                    <a:lnTo>
                      <a:pt x="1094231" y="25272"/>
                    </a:lnTo>
                    <a:lnTo>
                      <a:pt x="1092247" y="15430"/>
                    </a:lnTo>
                    <a:lnTo>
                      <a:pt x="1086834" y="7397"/>
                    </a:lnTo>
                    <a:lnTo>
                      <a:pt x="1078801" y="1984"/>
                    </a:lnTo>
                    <a:lnTo>
                      <a:pt x="1068959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150">
                <a:extLst>
                  <a:ext uri="{FF2B5EF4-FFF2-40B4-BE49-F238E27FC236}">
                    <a16:creationId xmlns:a16="http://schemas.microsoft.com/office/drawing/2014/main" xmlns="" id="{549D2A2A-791F-3F14-8414-70278BB7146F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0" y="25272"/>
                    </a:moveTo>
                    <a:lnTo>
                      <a:pt x="1984" y="15430"/>
                    </a:lnTo>
                    <a:lnTo>
                      <a:pt x="7397" y="7397"/>
                    </a:lnTo>
                    <a:lnTo>
                      <a:pt x="15430" y="1984"/>
                    </a:lnTo>
                    <a:lnTo>
                      <a:pt x="25272" y="0"/>
                    </a:lnTo>
                    <a:lnTo>
                      <a:pt x="1068959" y="0"/>
                    </a:lnTo>
                    <a:lnTo>
                      <a:pt x="1078801" y="1984"/>
                    </a:lnTo>
                    <a:lnTo>
                      <a:pt x="1086834" y="7397"/>
                    </a:lnTo>
                    <a:lnTo>
                      <a:pt x="1092247" y="15430"/>
                    </a:lnTo>
                    <a:lnTo>
                      <a:pt x="1094231" y="25272"/>
                    </a:lnTo>
                    <a:lnTo>
                      <a:pt x="1094231" y="450214"/>
                    </a:lnTo>
                    <a:lnTo>
                      <a:pt x="1092247" y="460057"/>
                    </a:lnTo>
                    <a:lnTo>
                      <a:pt x="1086834" y="468090"/>
                    </a:lnTo>
                    <a:lnTo>
                      <a:pt x="1078801" y="473503"/>
                    </a:lnTo>
                    <a:lnTo>
                      <a:pt x="1068959" y="475487"/>
                    </a:lnTo>
                    <a:lnTo>
                      <a:pt x="25272" y="475487"/>
                    </a:lnTo>
                    <a:lnTo>
                      <a:pt x="15430" y="473503"/>
                    </a:lnTo>
                    <a:lnTo>
                      <a:pt x="7397" y="468090"/>
                    </a:lnTo>
                    <a:lnTo>
                      <a:pt x="1984" y="460057"/>
                    </a:lnTo>
                    <a:lnTo>
                      <a:pt x="0" y="450214"/>
                    </a:lnTo>
                    <a:lnTo>
                      <a:pt x="0" y="25272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51">
              <a:extLst>
                <a:ext uri="{FF2B5EF4-FFF2-40B4-BE49-F238E27FC236}">
                  <a16:creationId xmlns:a16="http://schemas.microsoft.com/office/drawing/2014/main" xmlns="" id="{84C08DBC-B301-6451-3110-E48CC4B25E5D}"/>
                </a:ext>
              </a:extLst>
            </p:cNvPr>
            <p:cNvSpPr txBox="1"/>
            <p:nvPr/>
          </p:nvSpPr>
          <p:spPr>
            <a:xfrm>
              <a:off x="1332102" y="2077133"/>
              <a:ext cx="3316098" cy="17568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FF9F00"/>
                  </a:solidFill>
                  <a:latin typeface="Consolas"/>
                  <a:cs typeface="Consolas"/>
                </a:rPr>
                <a:t>База данни 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  <a:p>
              <a:pPr marL="232410">
                <a:lnSpc>
                  <a:spcPct val="100000"/>
                </a:lnSpc>
                <a:spcBef>
                  <a:spcPts val="1900"/>
                </a:spcBef>
                <a:tabLst>
                  <a:tab pos="1697989" algn="l"/>
                </a:tabLst>
              </a:pPr>
              <a:r>
                <a:rPr lang="bg-BG"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Табл.</a:t>
              </a:r>
              <a:r>
                <a:rPr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550" dirty="0">
                <a:latin typeface="Consolas"/>
                <a:cs typeface="Consolas"/>
              </a:endParaRPr>
            </a:p>
            <a:p>
              <a:pPr marL="238760">
                <a:lnSpc>
                  <a:spcPct val="100000"/>
                </a:lnSpc>
                <a:tabLst>
                  <a:tab pos="16852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sp>
        <p:nvSpPr>
          <p:cNvPr id="49" name="object 109">
            <a:extLst>
              <a:ext uri="{FF2B5EF4-FFF2-40B4-BE49-F238E27FC236}">
                <a16:creationId xmlns:a16="http://schemas.microsoft.com/office/drawing/2014/main" xmlns="" id="{DD171912-AD40-081A-D8EB-730C4B390647}"/>
              </a:ext>
            </a:extLst>
          </p:cNvPr>
          <p:cNvSpPr/>
          <p:nvPr/>
        </p:nvSpPr>
        <p:spPr>
          <a:xfrm>
            <a:off x="739140" y="1355824"/>
            <a:ext cx="6398260" cy="2971800"/>
          </a:xfrm>
          <a:custGeom>
            <a:avLst/>
            <a:gdLst/>
            <a:ahLst/>
            <a:cxnLst/>
            <a:rect l="l" t="t" r="r" b="b"/>
            <a:pathLst>
              <a:path w="6398259" h="2971800">
                <a:moveTo>
                  <a:pt x="0" y="160020"/>
                </a:moveTo>
                <a:lnTo>
                  <a:pt x="8158" y="109435"/>
                </a:lnTo>
                <a:lnTo>
                  <a:pt x="30878" y="65507"/>
                </a:lnTo>
                <a:lnTo>
                  <a:pt x="65521" y="30870"/>
                </a:lnTo>
                <a:lnTo>
                  <a:pt x="109451" y="8156"/>
                </a:lnTo>
                <a:lnTo>
                  <a:pt x="160032" y="0"/>
                </a:lnTo>
                <a:lnTo>
                  <a:pt x="6237732" y="0"/>
                </a:lnTo>
                <a:lnTo>
                  <a:pt x="6288316" y="8156"/>
                </a:lnTo>
                <a:lnTo>
                  <a:pt x="6332244" y="30870"/>
                </a:lnTo>
                <a:lnTo>
                  <a:pt x="6366881" y="65507"/>
                </a:lnTo>
                <a:lnTo>
                  <a:pt x="6389595" y="109435"/>
                </a:lnTo>
                <a:lnTo>
                  <a:pt x="6397752" y="160020"/>
                </a:lnTo>
                <a:lnTo>
                  <a:pt x="6397752" y="2811780"/>
                </a:lnTo>
                <a:lnTo>
                  <a:pt x="6389595" y="2862364"/>
                </a:lnTo>
                <a:lnTo>
                  <a:pt x="6366881" y="2906292"/>
                </a:lnTo>
                <a:lnTo>
                  <a:pt x="6332244" y="2940929"/>
                </a:lnTo>
                <a:lnTo>
                  <a:pt x="6288316" y="2963643"/>
                </a:lnTo>
                <a:lnTo>
                  <a:pt x="6237732" y="2971800"/>
                </a:lnTo>
                <a:lnTo>
                  <a:pt x="160032" y="2971800"/>
                </a:lnTo>
                <a:lnTo>
                  <a:pt x="109451" y="2963643"/>
                </a:lnTo>
                <a:lnTo>
                  <a:pt x="65521" y="2940929"/>
                </a:lnTo>
                <a:lnTo>
                  <a:pt x="30878" y="2906292"/>
                </a:lnTo>
                <a:lnTo>
                  <a:pt x="8158" y="2862364"/>
                </a:lnTo>
                <a:lnTo>
                  <a:pt x="0" y="2811780"/>
                </a:lnTo>
                <a:lnTo>
                  <a:pt x="0" y="160020"/>
                </a:lnTo>
                <a:close/>
              </a:path>
            </a:pathLst>
          </a:custGeom>
          <a:ln w="57150">
            <a:solidFill>
              <a:srgbClr val="224464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2A6FC6C-A0CF-BA56-CEDF-31A999916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C6B52E12-FB86-9F12-3049-D319148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solidFill>
                  <a:srgbClr val="FFFFFF"/>
                </a:solidFill>
              </a:rPr>
              <a:t>СУБД </a:t>
            </a:r>
            <a:r>
              <a:rPr lang="bg-BG" sz="4000" spc="-5" dirty="0">
                <a:solidFill>
                  <a:srgbClr val="FFFFFF"/>
                </a:solidFill>
              </a:rPr>
              <a:t>сървърна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bg-BG" sz="4000" spc="-10" dirty="0">
                <a:solidFill>
                  <a:srgbClr val="FFFFFF"/>
                </a:solidFill>
              </a:rPr>
              <a:t>архитектура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xmlns="" id="{EE31EBF9-2DB1-F8D3-627B-8AB2275A3E64}"/>
              </a:ext>
            </a:extLst>
          </p:cNvPr>
          <p:cNvSpPr/>
          <p:nvPr/>
        </p:nvSpPr>
        <p:spPr>
          <a:xfrm>
            <a:off x="5567176" y="5097573"/>
            <a:ext cx="1242695" cy="1243330"/>
          </a:xfrm>
          <a:custGeom>
            <a:avLst/>
            <a:gdLst/>
            <a:ahLst/>
            <a:cxnLst/>
            <a:rect l="l" t="t" r="r" b="b"/>
            <a:pathLst>
              <a:path w="1242695" h="1243329">
                <a:moveTo>
                  <a:pt x="1223812" y="0"/>
                </a:moveTo>
                <a:lnTo>
                  <a:pt x="0" y="1224193"/>
                </a:lnTo>
                <a:lnTo>
                  <a:pt x="18746" y="1243018"/>
                </a:lnTo>
                <a:lnTo>
                  <a:pt x="1242665" y="18856"/>
                </a:lnTo>
                <a:lnTo>
                  <a:pt x="1223812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xmlns="" id="{A88D1E1F-D061-204C-BA22-AD4D342052FF}"/>
              </a:ext>
            </a:extLst>
          </p:cNvPr>
          <p:cNvSpPr/>
          <p:nvPr/>
        </p:nvSpPr>
        <p:spPr>
          <a:xfrm>
            <a:off x="8928081" y="2492750"/>
            <a:ext cx="910590" cy="25400"/>
          </a:xfrm>
          <a:custGeom>
            <a:avLst/>
            <a:gdLst/>
            <a:ahLst/>
            <a:cxnLst/>
            <a:rect l="l" t="t" r="r" b="b"/>
            <a:pathLst>
              <a:path w="910590" h="25400">
                <a:moveTo>
                  <a:pt x="909995" y="0"/>
                </a:moveTo>
                <a:lnTo>
                  <a:pt x="0" y="0"/>
                </a:lnTo>
                <a:lnTo>
                  <a:pt x="0" y="25107"/>
                </a:lnTo>
                <a:lnTo>
                  <a:pt x="909995" y="25107"/>
                </a:lnTo>
                <a:lnTo>
                  <a:pt x="90999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10">
            <a:extLst>
              <a:ext uri="{FF2B5EF4-FFF2-40B4-BE49-F238E27FC236}">
                <a16:creationId xmlns:a16="http://schemas.microsoft.com/office/drawing/2014/main" xmlns="" id="{C23F5FA3-7738-E20A-6375-AA43EBA9A105}"/>
              </a:ext>
            </a:extLst>
          </p:cNvPr>
          <p:cNvSpPr txBox="1"/>
          <p:nvPr/>
        </p:nvSpPr>
        <p:spPr>
          <a:xfrm>
            <a:off x="1828800" y="1415006"/>
            <a:ext cx="41909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bg-BG" sz="2800" b="1" spc="-10" dirty="0">
                <a:solidFill>
                  <a:srgbClr val="FF9F00"/>
                </a:solidFill>
                <a:latin typeface="Consolas"/>
                <a:cs typeface="Consolas"/>
              </a:rPr>
              <a:t>Инстанция на сървъра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51" name="object 120">
            <a:extLst>
              <a:ext uri="{FF2B5EF4-FFF2-40B4-BE49-F238E27FC236}">
                <a16:creationId xmlns:a16="http://schemas.microsoft.com/office/drawing/2014/main" xmlns="" id="{FD3F73B9-BD5F-86A0-748E-03C22E015621}"/>
              </a:ext>
            </a:extLst>
          </p:cNvPr>
          <p:cNvSpPr/>
          <p:nvPr/>
        </p:nvSpPr>
        <p:spPr>
          <a:xfrm>
            <a:off x="4829555" y="1965423"/>
            <a:ext cx="2185670" cy="1012190"/>
          </a:xfrm>
          <a:custGeom>
            <a:avLst/>
            <a:gdLst/>
            <a:ahLst/>
            <a:cxnLst/>
            <a:rect l="l" t="t" r="r" b="b"/>
            <a:pathLst>
              <a:path w="2185670" h="1012189">
                <a:moveTo>
                  <a:pt x="2131568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958088"/>
                </a:lnTo>
                <a:lnTo>
                  <a:pt x="4234" y="979039"/>
                </a:lnTo>
                <a:lnTo>
                  <a:pt x="15779" y="996156"/>
                </a:lnTo>
                <a:lnTo>
                  <a:pt x="32896" y="1007701"/>
                </a:lnTo>
                <a:lnTo>
                  <a:pt x="53848" y="1011936"/>
                </a:lnTo>
                <a:lnTo>
                  <a:pt x="2131568" y="1011936"/>
                </a:lnTo>
                <a:lnTo>
                  <a:pt x="2152519" y="1007701"/>
                </a:lnTo>
                <a:lnTo>
                  <a:pt x="2169636" y="996156"/>
                </a:lnTo>
                <a:lnTo>
                  <a:pt x="2181181" y="979039"/>
                </a:lnTo>
                <a:lnTo>
                  <a:pt x="2185416" y="958088"/>
                </a:lnTo>
                <a:lnTo>
                  <a:pt x="2185416" y="53848"/>
                </a:lnTo>
                <a:lnTo>
                  <a:pt x="2181181" y="32896"/>
                </a:lnTo>
                <a:lnTo>
                  <a:pt x="2169636" y="15779"/>
                </a:lnTo>
                <a:lnTo>
                  <a:pt x="2152519" y="4234"/>
                </a:lnTo>
                <a:lnTo>
                  <a:pt x="2131568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xmlns="" id="{17319112-4A3A-B1E5-C73B-30AC864E63BC}"/>
              </a:ext>
            </a:extLst>
          </p:cNvPr>
          <p:cNvGrpSpPr/>
          <p:nvPr/>
        </p:nvGrpSpPr>
        <p:grpSpPr>
          <a:xfrm>
            <a:off x="4829555" y="1965423"/>
            <a:ext cx="2185670" cy="1012190"/>
            <a:chOff x="4829555" y="1965423"/>
            <a:chExt cx="2185670" cy="1012190"/>
          </a:xfrm>
        </p:grpSpPr>
        <p:sp>
          <p:nvSpPr>
            <p:cNvPr id="52" name="object 121">
              <a:extLst>
                <a:ext uri="{FF2B5EF4-FFF2-40B4-BE49-F238E27FC236}">
                  <a16:creationId xmlns:a16="http://schemas.microsoft.com/office/drawing/2014/main" xmlns="" id="{1929066A-CC16-B747-DCA1-7941621D1047}"/>
                </a:ext>
              </a:extLst>
            </p:cNvPr>
            <p:cNvSpPr/>
            <p:nvPr/>
          </p:nvSpPr>
          <p:spPr>
            <a:xfrm>
              <a:off x="4829555" y="1965423"/>
              <a:ext cx="2185670" cy="1012190"/>
            </a:xfrm>
            <a:custGeom>
              <a:avLst/>
              <a:gdLst/>
              <a:ahLst/>
              <a:cxnLst/>
              <a:rect l="l" t="t" r="r" b="b"/>
              <a:pathLst>
                <a:path w="2185670" h="1012189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2131568" y="0"/>
                  </a:lnTo>
                  <a:lnTo>
                    <a:pt x="2152519" y="4234"/>
                  </a:lnTo>
                  <a:lnTo>
                    <a:pt x="2169636" y="15779"/>
                  </a:lnTo>
                  <a:lnTo>
                    <a:pt x="2181181" y="32896"/>
                  </a:lnTo>
                  <a:lnTo>
                    <a:pt x="2185416" y="53848"/>
                  </a:lnTo>
                  <a:lnTo>
                    <a:pt x="2185416" y="958088"/>
                  </a:lnTo>
                  <a:lnTo>
                    <a:pt x="2181181" y="979039"/>
                  </a:lnTo>
                  <a:lnTo>
                    <a:pt x="2169636" y="996156"/>
                  </a:lnTo>
                  <a:lnTo>
                    <a:pt x="2152519" y="1007701"/>
                  </a:lnTo>
                  <a:lnTo>
                    <a:pt x="2131568" y="1011936"/>
                  </a:lnTo>
                  <a:lnTo>
                    <a:pt x="53848" y="1011936"/>
                  </a:lnTo>
                  <a:lnTo>
                    <a:pt x="32896" y="1007701"/>
                  </a:lnTo>
                  <a:lnTo>
                    <a:pt x="15779" y="996156"/>
                  </a:lnTo>
                  <a:lnTo>
                    <a:pt x="4234" y="979039"/>
                  </a:lnTo>
                  <a:lnTo>
                    <a:pt x="0" y="958088"/>
                  </a:lnTo>
                  <a:lnTo>
                    <a:pt x="0" y="53848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22">
              <a:extLst>
                <a:ext uri="{FF2B5EF4-FFF2-40B4-BE49-F238E27FC236}">
                  <a16:creationId xmlns:a16="http://schemas.microsoft.com/office/drawing/2014/main" xmlns="" id="{88C4845E-15E9-ACCC-E881-E0C90E71C743}"/>
                </a:ext>
              </a:extLst>
            </p:cNvPr>
            <p:cNvSpPr txBox="1"/>
            <p:nvPr/>
          </p:nvSpPr>
          <p:spPr>
            <a:xfrm>
              <a:off x="4923282" y="2058464"/>
              <a:ext cx="17823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sz="2400" dirty="0">
                <a:latin typeface="Consolas"/>
                <a:cs typeface="Consolas"/>
              </a:endParaRPr>
            </a:p>
          </p:txBody>
        </p: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xmlns="" id="{B9A6D9AB-C941-C3B7-DFC0-4E9BB9A3D036}"/>
                </a:ext>
              </a:extLst>
            </p:cNvPr>
            <p:cNvSpPr txBox="1"/>
            <p:nvPr/>
          </p:nvSpPr>
          <p:spPr>
            <a:xfrm>
              <a:off x="4923282" y="2424909"/>
              <a:ext cx="1369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18">
            <a:extLst>
              <a:ext uri="{FF2B5EF4-FFF2-40B4-BE49-F238E27FC236}">
                <a16:creationId xmlns:a16="http://schemas.microsoft.com/office/drawing/2014/main" xmlns="" id="{299D0A6F-72FD-2853-28E0-5D0282D50219}"/>
              </a:ext>
            </a:extLst>
          </p:cNvPr>
          <p:cNvGrpSpPr/>
          <p:nvPr/>
        </p:nvGrpSpPr>
        <p:grpSpPr>
          <a:xfrm>
            <a:off x="4810505" y="3138142"/>
            <a:ext cx="2223770" cy="1050290"/>
            <a:chOff x="4810505" y="3138142"/>
            <a:chExt cx="2223770" cy="1050290"/>
          </a:xfrm>
        </p:grpSpPr>
        <p:grpSp>
          <p:nvGrpSpPr>
            <p:cNvPr id="18" name="object 124">
              <a:extLst>
                <a:ext uri="{FF2B5EF4-FFF2-40B4-BE49-F238E27FC236}">
                  <a16:creationId xmlns:a16="http://schemas.microsoft.com/office/drawing/2014/main" xmlns="" id="{1A59CBF0-6076-6FBB-22E1-DA85939BFB84}"/>
                </a:ext>
              </a:extLst>
            </p:cNvPr>
            <p:cNvGrpSpPr/>
            <p:nvPr/>
          </p:nvGrpSpPr>
          <p:grpSpPr>
            <a:xfrm>
              <a:off x="4810505" y="3138142"/>
              <a:ext cx="2223770" cy="1050290"/>
              <a:chOff x="4810505" y="3222498"/>
              <a:chExt cx="2223770" cy="1050290"/>
            </a:xfrm>
          </p:grpSpPr>
          <p:sp>
            <p:nvSpPr>
              <p:cNvPr id="56" name="object 125">
                <a:extLst>
                  <a:ext uri="{FF2B5EF4-FFF2-40B4-BE49-F238E27FC236}">
                    <a16:creationId xmlns:a16="http://schemas.microsoft.com/office/drawing/2014/main" xmlns="" id="{0B930372-A21B-644F-AEAA-C4B0C6ABB27D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2131568" y="0"/>
                    </a:moveTo>
                    <a:lnTo>
                      <a:pt x="53848" y="0"/>
                    </a:lnTo>
                    <a:lnTo>
                      <a:pt x="32896" y="4234"/>
                    </a:lnTo>
                    <a:lnTo>
                      <a:pt x="15779" y="15779"/>
                    </a:lnTo>
                    <a:lnTo>
                      <a:pt x="4234" y="32896"/>
                    </a:lnTo>
                    <a:lnTo>
                      <a:pt x="0" y="53848"/>
                    </a:lnTo>
                    <a:lnTo>
                      <a:pt x="0" y="958088"/>
                    </a:lnTo>
                    <a:lnTo>
                      <a:pt x="4234" y="979039"/>
                    </a:lnTo>
                    <a:lnTo>
                      <a:pt x="15779" y="996156"/>
                    </a:lnTo>
                    <a:lnTo>
                      <a:pt x="32896" y="1007701"/>
                    </a:lnTo>
                    <a:lnTo>
                      <a:pt x="53848" y="1011935"/>
                    </a:lnTo>
                    <a:lnTo>
                      <a:pt x="2131568" y="1011935"/>
                    </a:lnTo>
                    <a:lnTo>
                      <a:pt x="2152519" y="1007701"/>
                    </a:lnTo>
                    <a:lnTo>
                      <a:pt x="2169636" y="996156"/>
                    </a:lnTo>
                    <a:lnTo>
                      <a:pt x="2181181" y="979039"/>
                    </a:lnTo>
                    <a:lnTo>
                      <a:pt x="2185416" y="958088"/>
                    </a:lnTo>
                    <a:lnTo>
                      <a:pt x="2185416" y="53848"/>
                    </a:lnTo>
                    <a:lnTo>
                      <a:pt x="2181181" y="32896"/>
                    </a:lnTo>
                    <a:lnTo>
                      <a:pt x="2169636" y="15779"/>
                    </a:lnTo>
                    <a:lnTo>
                      <a:pt x="2152519" y="4234"/>
                    </a:lnTo>
                    <a:lnTo>
                      <a:pt x="2131568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26">
                <a:extLst>
                  <a:ext uri="{FF2B5EF4-FFF2-40B4-BE49-F238E27FC236}">
                    <a16:creationId xmlns:a16="http://schemas.microsoft.com/office/drawing/2014/main" xmlns="" id="{6B1F1211-4839-FFA6-D237-66C4180006E2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0" y="53848"/>
                    </a:moveTo>
                    <a:lnTo>
                      <a:pt x="4234" y="32896"/>
                    </a:lnTo>
                    <a:lnTo>
                      <a:pt x="15779" y="15779"/>
                    </a:lnTo>
                    <a:lnTo>
                      <a:pt x="32896" y="4234"/>
                    </a:lnTo>
                    <a:lnTo>
                      <a:pt x="53848" y="0"/>
                    </a:lnTo>
                    <a:lnTo>
                      <a:pt x="2131568" y="0"/>
                    </a:lnTo>
                    <a:lnTo>
                      <a:pt x="2152519" y="4234"/>
                    </a:lnTo>
                    <a:lnTo>
                      <a:pt x="2169636" y="15779"/>
                    </a:lnTo>
                    <a:lnTo>
                      <a:pt x="2181181" y="32896"/>
                    </a:lnTo>
                    <a:lnTo>
                      <a:pt x="2185416" y="53848"/>
                    </a:lnTo>
                    <a:lnTo>
                      <a:pt x="2185416" y="958088"/>
                    </a:lnTo>
                    <a:lnTo>
                      <a:pt x="2181181" y="979039"/>
                    </a:lnTo>
                    <a:lnTo>
                      <a:pt x="2169636" y="996156"/>
                    </a:lnTo>
                    <a:lnTo>
                      <a:pt x="2152519" y="1007701"/>
                    </a:lnTo>
                    <a:lnTo>
                      <a:pt x="2131568" y="1011935"/>
                    </a:lnTo>
                    <a:lnTo>
                      <a:pt x="53848" y="1011935"/>
                    </a:lnTo>
                    <a:lnTo>
                      <a:pt x="32896" y="1007701"/>
                    </a:lnTo>
                    <a:lnTo>
                      <a:pt x="15779" y="996156"/>
                    </a:lnTo>
                    <a:lnTo>
                      <a:pt x="4234" y="979039"/>
                    </a:lnTo>
                    <a:lnTo>
                      <a:pt x="0" y="958088"/>
                    </a:lnTo>
                    <a:lnTo>
                      <a:pt x="0" y="53848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8" name="object 127">
              <a:extLst>
                <a:ext uri="{FF2B5EF4-FFF2-40B4-BE49-F238E27FC236}">
                  <a16:creationId xmlns:a16="http://schemas.microsoft.com/office/drawing/2014/main" xmlns="" id="{9C4CC2DA-F897-AA93-32EA-923767AD48A6}"/>
                </a:ext>
              </a:extLst>
            </p:cNvPr>
            <p:cNvSpPr txBox="1"/>
            <p:nvPr/>
          </p:nvSpPr>
          <p:spPr>
            <a:xfrm>
              <a:off x="4923282" y="3249394"/>
              <a:ext cx="1782318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lang="bg-BG" sz="2400" dirty="0">
                <a:latin typeface="Consolas"/>
                <a:cs typeface="Consolas"/>
              </a:endParaRPr>
            </a:p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xmlns="" id="{C9D75304-ADF3-F931-FCE4-9289B256C68A}"/>
              </a:ext>
            </a:extLst>
          </p:cNvPr>
          <p:cNvGrpSpPr/>
          <p:nvPr/>
        </p:nvGrpSpPr>
        <p:grpSpPr>
          <a:xfrm>
            <a:off x="739140" y="5021579"/>
            <a:ext cx="6398260" cy="1500504"/>
            <a:chOff x="739140" y="5021579"/>
            <a:chExt cx="6398260" cy="1423670"/>
          </a:xfrm>
        </p:grpSpPr>
        <p:pic>
          <p:nvPicPr>
            <p:cNvPr id="59" name="object 129">
              <a:extLst>
                <a:ext uri="{FF2B5EF4-FFF2-40B4-BE49-F238E27FC236}">
                  <a16:creationId xmlns:a16="http://schemas.microsoft.com/office/drawing/2014/main" xmlns="" id="{73782A47-7931-621A-15C3-5BD02C0C9B0D}"/>
                </a:ext>
              </a:extLst>
            </p:cNvPr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 xmlns="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8031" y="5297423"/>
              <a:ext cx="862583" cy="865632"/>
            </a:xfrm>
            <a:prstGeom prst="rect">
              <a:avLst/>
            </a:prstGeom>
          </p:spPr>
        </p:pic>
        <p:sp>
          <p:nvSpPr>
            <p:cNvPr id="60" name="object 130">
              <a:extLst>
                <a:ext uri="{FF2B5EF4-FFF2-40B4-BE49-F238E27FC236}">
                  <a16:creationId xmlns:a16="http://schemas.microsoft.com/office/drawing/2014/main" xmlns="" id="{7A3D6B9D-498F-5247-4DD9-E3DAB7D203C8}"/>
                </a:ext>
              </a:extLst>
            </p:cNvPr>
            <p:cNvSpPr/>
            <p:nvPr/>
          </p:nvSpPr>
          <p:spPr>
            <a:xfrm>
              <a:off x="739140" y="5021579"/>
              <a:ext cx="6398260" cy="1423670"/>
            </a:xfrm>
            <a:custGeom>
              <a:avLst/>
              <a:gdLst/>
              <a:ahLst/>
              <a:cxnLst/>
              <a:rect l="l" t="t" r="r" b="b"/>
              <a:pathLst>
                <a:path w="6398259" h="1423670">
                  <a:moveTo>
                    <a:pt x="0" y="76708"/>
                  </a:moveTo>
                  <a:lnTo>
                    <a:pt x="6023" y="46827"/>
                  </a:lnTo>
                  <a:lnTo>
                    <a:pt x="22448" y="22447"/>
                  </a:lnTo>
                  <a:lnTo>
                    <a:pt x="46811" y="6020"/>
                  </a:lnTo>
                  <a:lnTo>
                    <a:pt x="76644" y="0"/>
                  </a:lnTo>
                  <a:lnTo>
                    <a:pt x="6321044" y="0"/>
                  </a:lnTo>
                  <a:lnTo>
                    <a:pt x="6350924" y="6020"/>
                  </a:lnTo>
                  <a:lnTo>
                    <a:pt x="6375304" y="22447"/>
                  </a:lnTo>
                  <a:lnTo>
                    <a:pt x="6391731" y="46827"/>
                  </a:lnTo>
                  <a:lnTo>
                    <a:pt x="6397752" y="76708"/>
                  </a:lnTo>
                  <a:lnTo>
                    <a:pt x="6397752" y="1346771"/>
                  </a:lnTo>
                  <a:lnTo>
                    <a:pt x="6391731" y="1376604"/>
                  </a:lnTo>
                  <a:lnTo>
                    <a:pt x="6375304" y="1400967"/>
                  </a:lnTo>
                  <a:lnTo>
                    <a:pt x="6350924" y="1417392"/>
                  </a:lnTo>
                  <a:lnTo>
                    <a:pt x="6321044" y="1423416"/>
                  </a:lnTo>
                  <a:lnTo>
                    <a:pt x="76644" y="1423416"/>
                  </a:lnTo>
                  <a:lnTo>
                    <a:pt x="46811" y="1417392"/>
                  </a:lnTo>
                  <a:lnTo>
                    <a:pt x="22448" y="1400967"/>
                  </a:lnTo>
                  <a:lnTo>
                    <a:pt x="6023" y="1376604"/>
                  </a:lnTo>
                  <a:lnTo>
                    <a:pt x="0" y="1346771"/>
                  </a:lnTo>
                  <a:lnTo>
                    <a:pt x="0" y="76708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131">
            <a:extLst>
              <a:ext uri="{FF2B5EF4-FFF2-40B4-BE49-F238E27FC236}">
                <a16:creationId xmlns:a16="http://schemas.microsoft.com/office/drawing/2014/main" xmlns="" id="{8F2654DB-FD9B-EE57-D161-8A7987B94E03}"/>
              </a:ext>
            </a:extLst>
          </p:cNvPr>
          <p:cNvSpPr/>
          <p:nvPr/>
        </p:nvSpPr>
        <p:spPr>
          <a:xfrm>
            <a:off x="2162556" y="5124450"/>
            <a:ext cx="2331720" cy="1188720"/>
          </a:xfrm>
          <a:custGeom>
            <a:avLst/>
            <a:gdLst/>
            <a:ahLst/>
            <a:cxnLst/>
            <a:rect l="l" t="t" r="r" b="b"/>
            <a:pathLst>
              <a:path w="2331720" h="1188720">
                <a:moveTo>
                  <a:pt x="2268473" y="0"/>
                </a:moveTo>
                <a:lnTo>
                  <a:pt x="63245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5"/>
                </a:lnTo>
                <a:lnTo>
                  <a:pt x="0" y="1125486"/>
                </a:lnTo>
                <a:lnTo>
                  <a:pt x="4970" y="1150100"/>
                </a:lnTo>
                <a:lnTo>
                  <a:pt x="18526" y="1170200"/>
                </a:lnTo>
                <a:lnTo>
                  <a:pt x="38629" y="1183751"/>
                </a:lnTo>
                <a:lnTo>
                  <a:pt x="63245" y="1188720"/>
                </a:lnTo>
                <a:lnTo>
                  <a:pt x="2268473" y="1188720"/>
                </a:lnTo>
                <a:lnTo>
                  <a:pt x="2293090" y="1183751"/>
                </a:lnTo>
                <a:lnTo>
                  <a:pt x="2313193" y="1170200"/>
                </a:lnTo>
                <a:lnTo>
                  <a:pt x="2326749" y="1150100"/>
                </a:lnTo>
                <a:lnTo>
                  <a:pt x="2331720" y="1125486"/>
                </a:lnTo>
                <a:lnTo>
                  <a:pt x="2331720" y="63245"/>
                </a:lnTo>
                <a:lnTo>
                  <a:pt x="2326749" y="38629"/>
                </a:lnTo>
                <a:lnTo>
                  <a:pt x="2313193" y="18526"/>
                </a:lnTo>
                <a:lnTo>
                  <a:pt x="2293090" y="4970"/>
                </a:lnTo>
                <a:lnTo>
                  <a:pt x="2268473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134">
            <a:extLst>
              <a:ext uri="{FF2B5EF4-FFF2-40B4-BE49-F238E27FC236}">
                <a16:creationId xmlns:a16="http://schemas.microsoft.com/office/drawing/2014/main" xmlns="" id="{EC1BFB5E-8833-0CC9-C9A5-F078022EC664}"/>
              </a:ext>
            </a:extLst>
          </p:cNvPr>
          <p:cNvGrpSpPr/>
          <p:nvPr/>
        </p:nvGrpSpPr>
        <p:grpSpPr>
          <a:xfrm>
            <a:off x="3916171" y="4492244"/>
            <a:ext cx="333375" cy="446405"/>
            <a:chOff x="3916171" y="4492244"/>
            <a:chExt cx="333375" cy="446405"/>
          </a:xfrm>
        </p:grpSpPr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xmlns="" id="{78BD68E8-51D7-DFBC-15D4-D55A24607F38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76962" y="0"/>
                  </a:lnTo>
                  <a:lnTo>
                    <a:pt x="76962" y="266699"/>
                  </a:lnTo>
                  <a:lnTo>
                    <a:pt x="0" y="266699"/>
                  </a:lnTo>
                  <a:lnTo>
                    <a:pt x="153924" y="420623"/>
                  </a:lnTo>
                  <a:lnTo>
                    <a:pt x="307848" y="266699"/>
                  </a:lnTo>
                  <a:lnTo>
                    <a:pt x="230886" y="26669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xmlns="" id="{E71D967A-08D5-4992-9C1A-8EBA8B41266C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230886" y="266699"/>
                  </a:lnTo>
                  <a:lnTo>
                    <a:pt x="307848" y="266699"/>
                  </a:lnTo>
                  <a:lnTo>
                    <a:pt x="153924" y="420623"/>
                  </a:lnTo>
                  <a:lnTo>
                    <a:pt x="0" y="266699"/>
                  </a:lnTo>
                  <a:lnTo>
                    <a:pt x="76962" y="266699"/>
                  </a:lnTo>
                  <a:lnTo>
                    <a:pt x="76962" y="0"/>
                  </a:lnTo>
                  <a:lnTo>
                    <a:pt x="230886" y="0"/>
                  </a:lnTo>
                  <a:close/>
                </a:path>
              </a:pathLst>
            </a:custGeom>
            <a:ln w="254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7" name="object 153">
            <a:extLst>
              <a:ext uri="{FF2B5EF4-FFF2-40B4-BE49-F238E27FC236}">
                <a16:creationId xmlns:a16="http://schemas.microsoft.com/office/drawing/2014/main" xmlns="" id="{94BC307B-E855-713A-26B8-5FC4508505D2}"/>
              </a:ext>
            </a:extLst>
          </p:cNvPr>
          <p:cNvSpPr/>
          <p:nvPr/>
        </p:nvSpPr>
        <p:spPr>
          <a:xfrm>
            <a:off x="8217896" y="2209292"/>
            <a:ext cx="2871213" cy="1216660"/>
          </a:xfrm>
          <a:prstGeom prst="wedgeRoundRectCallout">
            <a:avLst>
              <a:gd name="adj1" fmla="val -82168"/>
              <a:gd name="adj2" fmla="val 836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10" dirty="0">
                <a:solidFill>
                  <a:srgbClr val="FFFFFF"/>
                </a:solidFill>
                <a:latin typeface="Calibri"/>
                <a:cs typeface="Calibri"/>
              </a:rPr>
              <a:t>Логическо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113" name="object 159">
            <a:extLst>
              <a:ext uri="{FF2B5EF4-FFF2-40B4-BE49-F238E27FC236}">
                <a16:creationId xmlns:a16="http://schemas.microsoft.com/office/drawing/2014/main" xmlns="" id="{A90ADED9-FB90-96EF-7A4F-2A9EBDE34947}"/>
              </a:ext>
            </a:extLst>
          </p:cNvPr>
          <p:cNvSpPr/>
          <p:nvPr/>
        </p:nvSpPr>
        <p:spPr>
          <a:xfrm>
            <a:off x="8225958" y="5041265"/>
            <a:ext cx="2871213" cy="1216660"/>
          </a:xfrm>
          <a:prstGeom prst="wedgeRoundRectCallout">
            <a:avLst>
              <a:gd name="adj1" fmla="val -81579"/>
              <a:gd name="adj2" fmla="val 1239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25" dirty="0">
                <a:solidFill>
                  <a:srgbClr val="FFFFFF"/>
                </a:solidFill>
                <a:latin typeface="Calibri"/>
                <a:cs typeface="Calibri"/>
              </a:rPr>
              <a:t>Физическо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xmlns="" id="{A2EBDC8B-D43D-CC80-D191-40735D153B09}"/>
              </a:ext>
            </a:extLst>
          </p:cNvPr>
          <p:cNvGrpSpPr/>
          <p:nvPr/>
        </p:nvGrpSpPr>
        <p:grpSpPr>
          <a:xfrm>
            <a:off x="2123440" y="5193791"/>
            <a:ext cx="2331720" cy="1188720"/>
            <a:chOff x="2123440" y="5193791"/>
            <a:chExt cx="2331720" cy="1188720"/>
          </a:xfrm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xmlns="" id="{BDCBB1ED-C6CF-2DEC-7386-E0B087643A90}"/>
                </a:ext>
              </a:extLst>
            </p:cNvPr>
            <p:cNvGrpSpPr/>
            <p:nvPr/>
          </p:nvGrpSpPr>
          <p:grpSpPr>
            <a:xfrm>
              <a:off x="2123440" y="5193791"/>
              <a:ext cx="2331720" cy="1188720"/>
              <a:chOff x="2123440" y="5193791"/>
              <a:chExt cx="2331720" cy="1188720"/>
            </a:xfrm>
          </p:grpSpPr>
          <p:sp>
            <p:nvSpPr>
              <p:cNvPr id="121" name="object 132">
                <a:extLst>
                  <a:ext uri="{FF2B5EF4-FFF2-40B4-BE49-F238E27FC236}">
                    <a16:creationId xmlns:a16="http://schemas.microsoft.com/office/drawing/2014/main" xmlns="" id="{2DA7E3C9-8F37-BE45-B418-F70844F1DDB4}"/>
                  </a:ext>
                </a:extLst>
              </p:cNvPr>
              <p:cNvSpPr/>
              <p:nvPr/>
            </p:nvSpPr>
            <p:spPr>
              <a:xfrm>
                <a:off x="2123440" y="5193791"/>
                <a:ext cx="2331720" cy="1188720"/>
              </a:xfrm>
              <a:custGeom>
                <a:avLst/>
                <a:gdLst/>
                <a:ahLst/>
                <a:cxnLst/>
                <a:rect l="l" t="t" r="r" b="b"/>
                <a:pathLst>
                  <a:path w="2331720" h="1188720">
                    <a:moveTo>
                      <a:pt x="0" y="63245"/>
                    </a:moveTo>
                    <a:lnTo>
                      <a:pt x="4970" y="38629"/>
                    </a:lnTo>
                    <a:lnTo>
                      <a:pt x="18526" y="18526"/>
                    </a:lnTo>
                    <a:lnTo>
                      <a:pt x="38629" y="4970"/>
                    </a:lnTo>
                    <a:lnTo>
                      <a:pt x="63245" y="0"/>
                    </a:lnTo>
                    <a:lnTo>
                      <a:pt x="2268473" y="0"/>
                    </a:lnTo>
                    <a:lnTo>
                      <a:pt x="2293090" y="4970"/>
                    </a:lnTo>
                    <a:lnTo>
                      <a:pt x="2313193" y="18526"/>
                    </a:lnTo>
                    <a:lnTo>
                      <a:pt x="2326749" y="38629"/>
                    </a:lnTo>
                    <a:lnTo>
                      <a:pt x="2331720" y="63245"/>
                    </a:lnTo>
                    <a:lnTo>
                      <a:pt x="2331720" y="1125486"/>
                    </a:lnTo>
                    <a:lnTo>
                      <a:pt x="2326749" y="1150100"/>
                    </a:lnTo>
                    <a:lnTo>
                      <a:pt x="2313193" y="1170200"/>
                    </a:lnTo>
                    <a:lnTo>
                      <a:pt x="2293090" y="1183751"/>
                    </a:lnTo>
                    <a:lnTo>
                      <a:pt x="2268473" y="1188720"/>
                    </a:lnTo>
                    <a:lnTo>
                      <a:pt x="63245" y="1188720"/>
                    </a:lnTo>
                    <a:lnTo>
                      <a:pt x="38629" y="1183751"/>
                    </a:lnTo>
                    <a:lnTo>
                      <a:pt x="18526" y="1170200"/>
                    </a:lnTo>
                    <a:lnTo>
                      <a:pt x="4970" y="1150100"/>
                    </a:lnTo>
                    <a:lnTo>
                      <a:pt x="0" y="1125486"/>
                    </a:lnTo>
                    <a:lnTo>
                      <a:pt x="0" y="63245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2" name="object 133">
                <a:extLst>
                  <a:ext uri="{FF2B5EF4-FFF2-40B4-BE49-F238E27FC236}">
                    <a16:creationId xmlns:a16="http://schemas.microsoft.com/office/drawing/2014/main" xmlns="" id="{CAD0128F-9F22-F14A-4980-D8C36D803286}"/>
                  </a:ext>
                </a:extLst>
              </p:cNvPr>
              <p:cNvSpPr txBox="1"/>
              <p:nvPr/>
            </p:nvSpPr>
            <p:spPr>
              <a:xfrm>
                <a:off x="2743200" y="5257800"/>
                <a:ext cx="12192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rgbClr val="FF9F00"/>
                    </a:solidFill>
                    <a:latin typeface="Consolas"/>
                    <a:cs typeface="Consolas"/>
                  </a:rPr>
                  <a:t>Данни</a:t>
                </a:r>
                <a:endParaRPr sz="2400" dirty="0">
                  <a:latin typeface="Consolas"/>
                  <a:cs typeface="Consolas"/>
                </a:endParaRPr>
              </a:p>
            </p:txBody>
          </p:sp>
        </p:grp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xmlns="" id="{A48DDADD-17CD-5777-71F4-ABC5393FC2AF}"/>
                </a:ext>
              </a:extLst>
            </p:cNvPr>
            <p:cNvGrpSpPr/>
            <p:nvPr/>
          </p:nvGrpSpPr>
          <p:grpSpPr>
            <a:xfrm>
              <a:off x="2371294" y="5779452"/>
              <a:ext cx="1903479" cy="566704"/>
              <a:chOff x="2371294" y="5779452"/>
              <a:chExt cx="1903479" cy="56670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xmlns="" id="{2FB1D70C-5EA3-A684-550B-A9FB2E33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1294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xmlns="" id="{93D13212-F989-86D3-49BA-32A265C6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5477" y="5779585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xmlns="" id="{0F0D22B0-F422-0DC7-5CF4-2196FE81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6633" y="5779452"/>
                <a:ext cx="418140" cy="566571"/>
              </a:xfrm>
              <a:prstGeom prst="rect">
                <a:avLst/>
              </a:prstGeom>
            </p:spPr>
          </p:pic>
        </p:grp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xmlns="" id="{F2CED962-35F1-36EF-E1E2-D62A531DF7A6}"/>
              </a:ext>
            </a:extLst>
          </p:cNvPr>
          <p:cNvGrpSpPr/>
          <p:nvPr/>
        </p:nvGrpSpPr>
        <p:grpSpPr>
          <a:xfrm>
            <a:off x="4622037" y="5173980"/>
            <a:ext cx="2369820" cy="1226820"/>
            <a:chOff x="4622037" y="5173980"/>
            <a:chExt cx="2369820" cy="1226820"/>
          </a:xfrm>
        </p:grpSpPr>
        <p:grpSp>
          <p:nvGrpSpPr>
            <p:cNvPr id="27" name="Group 141">
              <a:extLst>
                <a:ext uri="{FF2B5EF4-FFF2-40B4-BE49-F238E27FC236}">
                  <a16:creationId xmlns:a16="http://schemas.microsoft.com/office/drawing/2014/main" xmlns="" id="{40C81AE4-95D4-D7D4-0338-CA66A3D19E27}"/>
                </a:ext>
              </a:extLst>
            </p:cNvPr>
            <p:cNvGrpSpPr/>
            <p:nvPr/>
          </p:nvGrpSpPr>
          <p:grpSpPr>
            <a:xfrm>
              <a:off x="4622037" y="5173980"/>
              <a:ext cx="2369820" cy="1226820"/>
              <a:chOff x="4622037" y="5173980"/>
              <a:chExt cx="2369820" cy="1226820"/>
            </a:xfrm>
          </p:grpSpPr>
          <p:grpSp>
            <p:nvGrpSpPr>
              <p:cNvPr id="28" name="object 137">
                <a:extLst>
                  <a:ext uri="{FF2B5EF4-FFF2-40B4-BE49-F238E27FC236}">
                    <a16:creationId xmlns:a16="http://schemas.microsoft.com/office/drawing/2014/main" xmlns="" id="{21B4EB0C-79E9-171F-6593-AA969A5D9F05}"/>
                  </a:ext>
                </a:extLst>
              </p:cNvPr>
              <p:cNvGrpSpPr/>
              <p:nvPr/>
            </p:nvGrpSpPr>
            <p:grpSpPr>
              <a:xfrm>
                <a:off x="4622037" y="5173980"/>
                <a:ext cx="2369820" cy="1226820"/>
                <a:chOff x="4661153" y="5106161"/>
                <a:chExt cx="2369820" cy="1226820"/>
              </a:xfrm>
            </p:grpSpPr>
            <p:sp>
              <p:nvSpPr>
                <p:cNvPr id="124" name="object 138">
                  <a:extLst>
                    <a:ext uri="{FF2B5EF4-FFF2-40B4-BE49-F238E27FC236}">
                      <a16:creationId xmlns:a16="http://schemas.microsoft.com/office/drawing/2014/main" xmlns="" id="{E2AAEA8E-5364-817E-A5BE-3BD17E494EAD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2268474" y="0"/>
                      </a:moveTo>
                      <a:lnTo>
                        <a:pt x="63246" y="0"/>
                      </a:lnTo>
                      <a:lnTo>
                        <a:pt x="38629" y="4970"/>
                      </a:lnTo>
                      <a:lnTo>
                        <a:pt x="18526" y="18526"/>
                      </a:lnTo>
                      <a:lnTo>
                        <a:pt x="4970" y="38629"/>
                      </a:lnTo>
                      <a:lnTo>
                        <a:pt x="0" y="63245"/>
                      </a:lnTo>
                      <a:lnTo>
                        <a:pt x="0" y="1125486"/>
                      </a:lnTo>
                      <a:lnTo>
                        <a:pt x="4970" y="1150100"/>
                      </a:lnTo>
                      <a:lnTo>
                        <a:pt x="18526" y="1170200"/>
                      </a:lnTo>
                      <a:lnTo>
                        <a:pt x="38629" y="1183751"/>
                      </a:lnTo>
                      <a:lnTo>
                        <a:pt x="63246" y="1188720"/>
                      </a:lnTo>
                      <a:lnTo>
                        <a:pt x="2268474" y="1188720"/>
                      </a:lnTo>
                      <a:lnTo>
                        <a:pt x="2293090" y="1183751"/>
                      </a:lnTo>
                      <a:lnTo>
                        <a:pt x="2313193" y="1170200"/>
                      </a:lnTo>
                      <a:lnTo>
                        <a:pt x="2326749" y="1150100"/>
                      </a:lnTo>
                      <a:lnTo>
                        <a:pt x="2331720" y="1125486"/>
                      </a:lnTo>
                      <a:lnTo>
                        <a:pt x="2331720" y="63245"/>
                      </a:lnTo>
                      <a:lnTo>
                        <a:pt x="2326749" y="38629"/>
                      </a:lnTo>
                      <a:lnTo>
                        <a:pt x="2313193" y="18526"/>
                      </a:lnTo>
                      <a:lnTo>
                        <a:pt x="2293090" y="4970"/>
                      </a:lnTo>
                      <a:lnTo>
                        <a:pt x="2268474" y="0"/>
                      </a:lnTo>
                      <a:close/>
                    </a:path>
                  </a:pathLst>
                </a:custGeom>
                <a:solidFill>
                  <a:srgbClr val="FFFFFF">
                    <a:alpha val="25097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5" name="object 139">
                  <a:extLst>
                    <a:ext uri="{FF2B5EF4-FFF2-40B4-BE49-F238E27FC236}">
                      <a16:creationId xmlns:a16="http://schemas.microsoft.com/office/drawing/2014/main" xmlns="" id="{FFB5DF30-E01D-9676-E287-0845BC0DE9F9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0" y="63245"/>
                      </a:moveTo>
                      <a:lnTo>
                        <a:pt x="4970" y="38629"/>
                      </a:lnTo>
                      <a:lnTo>
                        <a:pt x="18526" y="18526"/>
                      </a:lnTo>
                      <a:lnTo>
                        <a:pt x="38629" y="4970"/>
                      </a:lnTo>
                      <a:lnTo>
                        <a:pt x="63246" y="0"/>
                      </a:lnTo>
                      <a:lnTo>
                        <a:pt x="2268474" y="0"/>
                      </a:lnTo>
                      <a:lnTo>
                        <a:pt x="2293090" y="4970"/>
                      </a:lnTo>
                      <a:lnTo>
                        <a:pt x="2313193" y="18526"/>
                      </a:lnTo>
                      <a:lnTo>
                        <a:pt x="2326749" y="38629"/>
                      </a:lnTo>
                      <a:lnTo>
                        <a:pt x="2331720" y="63245"/>
                      </a:lnTo>
                      <a:lnTo>
                        <a:pt x="2331720" y="1125486"/>
                      </a:lnTo>
                      <a:lnTo>
                        <a:pt x="2326749" y="1150100"/>
                      </a:lnTo>
                      <a:lnTo>
                        <a:pt x="2313193" y="1170200"/>
                      </a:lnTo>
                      <a:lnTo>
                        <a:pt x="2293090" y="1183751"/>
                      </a:lnTo>
                      <a:lnTo>
                        <a:pt x="2268474" y="1188720"/>
                      </a:lnTo>
                      <a:lnTo>
                        <a:pt x="63246" y="1188720"/>
                      </a:lnTo>
                      <a:lnTo>
                        <a:pt x="38629" y="1183751"/>
                      </a:lnTo>
                      <a:lnTo>
                        <a:pt x="18526" y="1170200"/>
                      </a:lnTo>
                      <a:lnTo>
                        <a:pt x="4970" y="1150100"/>
                      </a:lnTo>
                      <a:lnTo>
                        <a:pt x="0" y="1125486"/>
                      </a:lnTo>
                      <a:lnTo>
                        <a:pt x="0" y="63245"/>
                      </a:lnTo>
                      <a:close/>
                    </a:path>
                  </a:pathLst>
                </a:custGeom>
                <a:ln w="38100">
                  <a:solidFill>
                    <a:srgbClr val="224464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126" name="object 140">
                <a:extLst>
                  <a:ext uri="{FF2B5EF4-FFF2-40B4-BE49-F238E27FC236}">
                    <a16:creationId xmlns:a16="http://schemas.microsoft.com/office/drawing/2014/main" xmlns="" id="{D53DF93E-517A-3F90-2062-0D0E5467D86A}"/>
                  </a:ext>
                </a:extLst>
              </p:cNvPr>
              <p:cNvSpPr txBox="1"/>
              <p:nvPr/>
            </p:nvSpPr>
            <p:spPr>
              <a:xfrm>
                <a:off x="5257800" y="5225746"/>
                <a:ext cx="11430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rgbClr val="FF9F00"/>
                    </a:solidFill>
                    <a:latin typeface="Consolas"/>
                    <a:cs typeface="Consolas"/>
                  </a:rPr>
                  <a:t>Логове</a:t>
                </a:r>
                <a:endParaRPr sz="2400" dirty="0">
                  <a:latin typeface="Consolas"/>
                  <a:cs typeface="Consolas"/>
                </a:endParaRPr>
              </a:p>
            </p:txBody>
          </p:sp>
        </p:grpSp>
        <p:grpSp>
          <p:nvGrpSpPr>
            <p:cNvPr id="29" name="Group 17">
              <a:extLst>
                <a:ext uri="{FF2B5EF4-FFF2-40B4-BE49-F238E27FC236}">
                  <a16:creationId xmlns:a16="http://schemas.microsoft.com/office/drawing/2014/main" xmlns="" id="{DA56B88E-FCB6-BCCF-58CA-544194B88F1A}"/>
                </a:ext>
              </a:extLst>
            </p:cNvPr>
            <p:cNvGrpSpPr/>
            <p:nvPr/>
          </p:nvGrpSpPr>
          <p:grpSpPr>
            <a:xfrm>
              <a:off x="4819886" y="5776892"/>
              <a:ext cx="1926507" cy="569131"/>
              <a:chOff x="4819886" y="5776892"/>
              <a:chExt cx="1926507" cy="5691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xmlns="" id="{DC004B28-3024-0340-3DFA-685DB3B4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28253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xmlns="" id="{C07B3FD4-21AB-E1FF-287B-E7CF8EE5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080" y="577689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xmlns="" id="{29AAE51D-A720-4577-F2E6-606B0197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19886" y="5776942"/>
                <a:ext cx="418140" cy="56657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xmlns="" val="35279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16294</TotalTime>
  <Words>1201</Words>
  <Application>Microsoft Office PowerPoint</Application>
  <PresentationFormat>Custom</PresentationFormat>
  <Paragraphs>274</Paragraphs>
  <Slides>27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SoftUni</vt:lpstr>
      <vt:lpstr>Системи за управление на бази от данни (СУБД)</vt:lpstr>
      <vt:lpstr>Съдържание</vt:lpstr>
      <vt:lpstr>Системи за управление на бази данни</vt:lpstr>
      <vt:lpstr>Системи за управление на бази данни</vt:lpstr>
      <vt:lpstr>Релационни и NoSQL бази данни</vt:lpstr>
      <vt:lpstr>Примери за SQL и NoSQL бази данни</vt:lpstr>
      <vt:lpstr>СУБД и поток от данни</vt:lpstr>
      <vt:lpstr>Пример за СУБД</vt:lpstr>
      <vt:lpstr>СУБД сървърна архитектура</vt:lpstr>
      <vt:lpstr>Релационни бази данни</vt:lpstr>
      <vt:lpstr>SQL бази данни (релационни) (1)</vt:lpstr>
      <vt:lpstr>SQL бази данни (релационни) (2)</vt:lpstr>
      <vt:lpstr>Таблици</vt:lpstr>
      <vt:lpstr>Релационният модел на БД</vt:lpstr>
      <vt:lpstr>Релационният модел на БД – пример</vt:lpstr>
      <vt:lpstr>Нерелационни бази данни</vt:lpstr>
      <vt:lpstr>NoSQL (нерелационни) бази данни</vt:lpstr>
      <vt:lpstr>NoSQL бази данни</vt:lpstr>
      <vt:lpstr>Типове данни в SQL Server</vt:lpstr>
      <vt:lpstr>Типове данни в SQL Server (1)</vt:lpstr>
      <vt:lpstr>Размер на текстови символи</vt:lpstr>
      <vt:lpstr>Типове данни в SQL Server (2)</vt:lpstr>
      <vt:lpstr>Дата и време в SQL Server </vt:lpstr>
      <vt:lpstr>Релационна база данни (Демо)</vt:lpstr>
      <vt:lpstr>Обобщение</vt:lpstr>
      <vt:lpstr>Slide 26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306</cp:revision>
  <dcterms:created xsi:type="dcterms:W3CDTF">2018-05-23T13:08:44Z</dcterms:created>
  <dcterms:modified xsi:type="dcterms:W3CDTF">2023-08-14T15:38:49Z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