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503" r:id="rId2"/>
    <p:sldId id="276" r:id="rId3"/>
    <p:sldId id="603" r:id="rId4"/>
    <p:sldId id="604" r:id="rId5"/>
    <p:sldId id="605" r:id="rId6"/>
    <p:sldId id="606" r:id="rId7"/>
    <p:sldId id="607" r:id="rId8"/>
    <p:sldId id="608" r:id="rId9"/>
    <p:sldId id="609" r:id="rId10"/>
    <p:sldId id="610" r:id="rId11"/>
    <p:sldId id="611" r:id="rId12"/>
    <p:sldId id="612" r:id="rId13"/>
    <p:sldId id="613" r:id="rId14"/>
    <p:sldId id="614" r:id="rId15"/>
    <p:sldId id="615" r:id="rId16"/>
    <p:sldId id="629" r:id="rId17"/>
    <p:sldId id="630" r:id="rId18"/>
    <p:sldId id="616" r:id="rId19"/>
    <p:sldId id="617" r:id="rId20"/>
    <p:sldId id="619" r:id="rId21"/>
    <p:sldId id="620" r:id="rId22"/>
    <p:sldId id="621" r:id="rId23"/>
    <p:sldId id="622" r:id="rId24"/>
    <p:sldId id="624" r:id="rId25"/>
    <p:sldId id="625" r:id="rId26"/>
    <p:sldId id="626" r:id="rId27"/>
    <p:sldId id="627" r:id="rId28"/>
    <p:sldId id="628" r:id="rId29"/>
    <p:sldId id="602" r:id="rId30"/>
    <p:sldId id="504" r:id="rId31"/>
    <p:sldId id="5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Електронна поща" id="{05C269EA-AA71-4797-85C0-38EB33BC27A1}">
          <p14:sldIdLst>
            <p14:sldId id="603"/>
            <p14:sldId id="604"/>
            <p14:sldId id="605"/>
          </p14:sldIdLst>
        </p14:section>
        <p14:section name="Регистрация на ел. поща" id="{3E43A665-DB10-4EE8-8834-9AD171BC04DB}">
          <p14:sldIdLst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</p14:sldIdLst>
        </p14:section>
        <p14:section name="Правила за безопасно ползване на ел. поща" id="{B46AF6CC-4BA3-4BB5-A233-D95FAA45B083}">
          <p14:sldIdLst>
            <p14:sldId id="614"/>
            <p14:sldId id="615"/>
            <p14:sldId id="629"/>
            <p14:sldId id="630"/>
          </p14:sldIdLst>
        </p14:section>
        <p14:section name="Изпращане на писмо" id="{9D32B2A4-8BF1-4EC5-AD53-45824721FD93}">
          <p14:sldIdLst>
            <p14:sldId id="616"/>
            <p14:sldId id="617"/>
            <p14:sldId id="619"/>
            <p14:sldId id="620"/>
          </p14:sldIdLst>
        </p14:section>
        <p14:section name="Получаване и отговаряне на писмо" id="{62F1C0C4-F5D1-49C7-8680-637FB4D10A11}">
          <p14:sldIdLst>
            <p14:sldId id="621"/>
            <p14:sldId id="622"/>
            <p14:sldId id="624"/>
            <p14:sldId id="625"/>
            <p14:sldId id="626"/>
            <p14:sldId id="627"/>
            <p14:sldId id="628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9100"/>
    <a:srgbClr val="7FD3CB"/>
    <a:srgbClr val="FFFFFF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86" autoAdjust="0"/>
    <p:restoredTop sz="96395" autoAdjust="0"/>
  </p:normalViewPr>
  <p:slideViewPr>
    <p:cSldViewPr showGuides="1">
      <p:cViewPr varScale="1">
        <p:scale>
          <a:sx n="116" d="100"/>
          <a:sy n="116" d="100"/>
        </p:scale>
        <p:origin x="216" y="114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15.01.24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1/15/24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3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Лесен и достъпен начин за обмен на информация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 dirty="0"/>
              <a:t>Електронна поща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746" y="3040926"/>
            <a:ext cx="1769683" cy="793699"/>
          </a:xfrm>
          <a:prstGeom prst="rect">
            <a:avLst/>
          </a:prstGeom>
        </p:spPr>
      </p:pic>
      <p:sp>
        <p:nvSpPr>
          <p:cNvPr id="12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82740" y="5762301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0998" y="5355152"/>
            <a:ext cx="5857382" cy="374236"/>
          </a:xfrm>
        </p:spPr>
        <p:txBody>
          <a:bodyPr>
            <a:noAutofit/>
          </a:bodyPr>
          <a:lstStyle/>
          <a:p>
            <a:r>
              <a:rPr lang="bg-BG" dirty="0"/>
              <a:t>Компютърно моделиране и ИТ</a:t>
            </a:r>
            <a:endParaRPr lang="en-US" sz="1400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04" b="13093"/>
          <a:stretch/>
        </p:blipFill>
        <p:spPr>
          <a:xfrm>
            <a:off x="7176000" y="2722680"/>
            <a:ext cx="4614851" cy="2295001"/>
          </a:xfr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725"/>
          <a:stretch/>
        </p:blipFill>
        <p:spPr>
          <a:xfrm>
            <a:off x="1223935" y="1269001"/>
            <a:ext cx="9740770" cy="52379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Регистрация в </a:t>
            </a:r>
            <a:r>
              <a:rPr lang="en-US" dirty="0"/>
              <a:t>Gmail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16302" y="1764000"/>
            <a:ext cx="3555000" cy="1440000"/>
          </a:xfrm>
          <a:prstGeom prst="wedgeRoundRectCallout">
            <a:avLst>
              <a:gd name="adj1" fmla="val 53805"/>
              <a:gd name="adj2" fmla="val 860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Тук избирате какъв да бъде вашият имейл адрес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557107" y="2799000"/>
            <a:ext cx="4397030" cy="1485000"/>
          </a:xfrm>
          <a:prstGeom prst="wedgeRoundRectCallout">
            <a:avLst>
              <a:gd name="adj1" fmla="val -42116"/>
              <a:gd name="adj2" fmla="val 941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Освен предложените адреси, може сами да си измислите имейл адреса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49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35" y="1269001"/>
            <a:ext cx="9740770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Регистрация в </a:t>
            </a:r>
            <a:r>
              <a:rPr lang="en-US" dirty="0"/>
              <a:t>Gmail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75306" y="2062126"/>
            <a:ext cx="3690000" cy="1845000"/>
          </a:xfrm>
          <a:prstGeom prst="wedgeRoundRectCallout">
            <a:avLst>
              <a:gd name="adj1" fmla="val 48894"/>
              <a:gd name="adj2" fmla="val 785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избора на имейл адрес, трябва да си изберете парола за акаунта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466000" y="1289538"/>
            <a:ext cx="6165000" cy="1530000"/>
          </a:xfrm>
          <a:prstGeom prst="wedgeRoundRectCallout">
            <a:avLst>
              <a:gd name="adj1" fmla="val -27987"/>
              <a:gd name="adj2" fmla="val 445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Важно е паролата да бъде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надеждна </a:t>
            </a:r>
            <a:b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използвайте комбинации от различни символи)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56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24" y="1173211"/>
            <a:ext cx="10132151" cy="54882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Регистрация в </a:t>
            </a:r>
            <a:r>
              <a:rPr lang="en-US" dirty="0"/>
              <a:t>Gmail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029924" y="4869000"/>
            <a:ext cx="3690000" cy="1170000"/>
          </a:xfrm>
          <a:prstGeom prst="wedgeRoundRectCallout">
            <a:avLst>
              <a:gd name="adj1" fmla="val 31091"/>
              <a:gd name="adj2" fmla="val 55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Така вашият имейл е успешно създаден</a:t>
            </a:r>
            <a:endParaRPr lang="en-US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92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</a:t>
            </a:r>
            <a:r>
              <a:rPr lang="en-US" b="1" dirty="0">
                <a:solidFill>
                  <a:schemeClr val="bg1"/>
                </a:solidFill>
              </a:rPr>
              <a:t>Gmail</a:t>
            </a:r>
            <a:r>
              <a:rPr lang="en-US" dirty="0"/>
              <a:t> </a:t>
            </a:r>
            <a:r>
              <a:rPr lang="bg-BG" dirty="0"/>
              <a:t>и създайте нов учебен акаунт. Не забравяйте да използвате</a:t>
            </a:r>
            <a:r>
              <a:rPr lang="bg-BG" b="1" dirty="0"/>
              <a:t> сигурна </a:t>
            </a:r>
            <a:r>
              <a:rPr lang="bg-BG" dirty="0"/>
              <a:t>и </a:t>
            </a:r>
            <a:r>
              <a:rPr lang="bg-BG" b="1" dirty="0"/>
              <a:t>надеждна</a:t>
            </a:r>
            <a:r>
              <a:rPr lang="bg-BG" dirty="0"/>
              <a:t> парола.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Създаване на нов имейл акаунт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694" y="2905804"/>
            <a:ext cx="5399512" cy="360037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0783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49175"/>
          </a:xfrm>
        </p:spPr>
        <p:txBody>
          <a:bodyPr/>
          <a:lstStyle/>
          <a:p>
            <a:r>
              <a:rPr lang="bg-BG" dirty="0"/>
              <a:t>Правила за безопасно ползване на електронна поща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00" y="1179000"/>
            <a:ext cx="4905000" cy="268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7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Не отваряйте съобщения </a:t>
            </a:r>
            <a:r>
              <a:rPr lang="bg-BG" dirty="0"/>
              <a:t>и прикачени към тях </a:t>
            </a:r>
            <a:r>
              <a:rPr lang="bg-BG" b="1" dirty="0"/>
              <a:t>файлове</a:t>
            </a:r>
            <a:r>
              <a:rPr lang="bg-BG" dirty="0"/>
              <a:t> от непознат потребител</a:t>
            </a:r>
          </a:p>
          <a:p>
            <a:r>
              <a:rPr lang="bg-BG" b="1" dirty="0"/>
              <a:t>Проверявайте разширенията </a:t>
            </a:r>
            <a:r>
              <a:rPr lang="bg-BG" dirty="0"/>
              <a:t>на прикачените файлове. Ако са ви непознати, </a:t>
            </a:r>
            <a:r>
              <a:rPr lang="bg-BG" b="1" dirty="0"/>
              <a:t>се консултирайте </a:t>
            </a:r>
            <a:r>
              <a:rPr lang="bg-BG" dirty="0"/>
              <a:t>с човек, който е запознат с тях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pic>
        <p:nvPicPr>
          <p:cNvPr id="1026" name="Picture 2" descr="Malware in Email Attachments - How to Protect Yoursel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950" y="3744000"/>
            <a:ext cx="5775000" cy="28875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40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Не отваряйте рекламни писма </a:t>
            </a:r>
            <a:r>
              <a:rPr lang="bg-BG" dirty="0"/>
              <a:t>от непознат потребител</a:t>
            </a:r>
          </a:p>
          <a:p>
            <a:r>
              <a:rPr lang="bg-BG" b="1" dirty="0"/>
              <a:t>Блокирайте адресите</a:t>
            </a:r>
            <a:r>
              <a:rPr lang="bg-BG" dirty="0"/>
              <a:t>, от които ви се </a:t>
            </a:r>
            <a:r>
              <a:rPr lang="bg-BG" b="1" dirty="0"/>
              <a:t>изпраща спам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pic>
        <p:nvPicPr>
          <p:cNvPr id="2050" name="Picture 2" descr="How to identify malicious emails • Eclipse Consult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7" b="2925"/>
          <a:stretch/>
        </p:blipFill>
        <p:spPr bwMode="auto">
          <a:xfrm>
            <a:off x="2428265" y="2889000"/>
            <a:ext cx="7342369" cy="351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28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Не отваряйте </a:t>
            </a:r>
            <a:r>
              <a:rPr lang="bg-BG" dirty="0"/>
              <a:t>и </a:t>
            </a:r>
            <a:r>
              <a:rPr lang="bg-BG" b="1" dirty="0"/>
              <a:t>не препращайте</a:t>
            </a:r>
            <a:r>
              <a:rPr lang="bg-BG" dirty="0"/>
              <a:t> </a:t>
            </a:r>
            <a:r>
              <a:rPr lang="bg-BG" b="1" dirty="0"/>
              <a:t>верижни съобщения </a:t>
            </a:r>
            <a:r>
              <a:rPr lang="bg-BG" dirty="0"/>
              <a:t>за вирус</a:t>
            </a:r>
          </a:p>
          <a:p>
            <a:r>
              <a:rPr lang="bg-BG" b="1" dirty="0"/>
              <a:t>Внимавайте</a:t>
            </a:r>
            <a:r>
              <a:rPr lang="bg-BG" dirty="0"/>
              <a:t> с писма, които ви </a:t>
            </a:r>
            <a:r>
              <a:rPr lang="bg-BG" b="1" dirty="0"/>
              <a:t>насочват</a:t>
            </a:r>
            <a:r>
              <a:rPr lang="bg-BG" dirty="0"/>
              <a:t> към някакъв </a:t>
            </a:r>
            <a:r>
              <a:rPr lang="bg-BG" b="1" dirty="0"/>
              <a:t>уебсайт</a:t>
            </a:r>
            <a:r>
              <a:rPr lang="bg-BG" dirty="0"/>
              <a:t>. Може да се </a:t>
            </a:r>
            <a:r>
              <a:rPr lang="bg-BG" b="1" dirty="0"/>
              <a:t>окаже</a:t>
            </a:r>
            <a:r>
              <a:rPr lang="bg-BG" dirty="0"/>
              <a:t> </a:t>
            </a:r>
            <a:r>
              <a:rPr lang="bg-BG" b="1" dirty="0"/>
              <a:t>друг сайт </a:t>
            </a:r>
            <a:r>
              <a:rPr lang="bg-BG" dirty="0"/>
              <a:t>(с </a:t>
            </a:r>
            <a:r>
              <a:rPr lang="bg-BG" dirty="0" err="1"/>
              <a:t>малкот</a:t>
            </a:r>
            <a:r>
              <a:rPr lang="bg-BG" dirty="0"/>
              <a:t> този, който очаквате)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pic>
        <p:nvPicPr>
          <p:cNvPr id="3076" name="Picture 4" descr="Common Indicators of Phishing Attacks - Technology Solution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00" y="4329000"/>
            <a:ext cx="4590000" cy="2295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email – T Clouds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000" y="3772378"/>
            <a:ext cx="4277433" cy="285162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3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Изпращане на съобщения и прикачени файлове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Изпращане на писмо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76892" y="6507163"/>
            <a:ext cx="615108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329" y="1449000"/>
            <a:ext cx="3407341" cy="255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5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35" y="1269002"/>
            <a:ext cx="9740770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Изпращане на писмо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396000" y="2979000"/>
            <a:ext cx="5670000" cy="1620000"/>
          </a:xfrm>
          <a:prstGeom prst="wedgeRoundRectCallout">
            <a:avLst>
              <a:gd name="adj1" fmla="val -64816"/>
              <a:gd name="adj2" fmla="val -873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създадете ново съобщение, което да изпратите, натиснете бутона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Ново съобщение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5354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/>
              <a:t>Електронна поща</a:t>
            </a:r>
          </a:p>
          <a:p>
            <a:r>
              <a:rPr lang="bg-BG" dirty="0"/>
              <a:t>͏</a:t>
            </a:r>
            <a:r>
              <a:rPr lang="bg-BG" b="1" dirty="0"/>
              <a:t>Регистрация</a:t>
            </a:r>
            <a:r>
              <a:rPr lang="bg-BG" dirty="0"/>
              <a:t> на ел. поща</a:t>
            </a:r>
            <a:endParaRPr lang="en-US" dirty="0"/>
          </a:p>
          <a:p>
            <a:r>
              <a:rPr lang="bg-BG" dirty="0"/>
              <a:t>͏</a:t>
            </a:r>
            <a:r>
              <a:rPr lang="bg-BG" b="1" dirty="0"/>
              <a:t>Правила за безопасно ползване </a:t>
            </a:r>
            <a:r>
              <a:rPr lang="bg-BG" dirty="0"/>
              <a:t>на ел. поща</a:t>
            </a:r>
          </a:p>
          <a:p>
            <a:r>
              <a:rPr lang="bg-BG" dirty="0"/>
              <a:t>͏</a:t>
            </a:r>
            <a:r>
              <a:rPr lang="bg-BG" b="1" dirty="0"/>
              <a:t>Изпращане</a:t>
            </a:r>
            <a:r>
              <a:rPr lang="bg-BG" dirty="0"/>
              <a:t> на писмо</a:t>
            </a:r>
          </a:p>
          <a:p>
            <a:r>
              <a:rPr lang="bg-BG" dirty="0"/>
              <a:t>͏</a:t>
            </a:r>
            <a:r>
              <a:rPr lang="bg-BG" b="1" dirty="0"/>
              <a:t>Получаване</a:t>
            </a:r>
            <a:r>
              <a:rPr lang="bg-BG" dirty="0"/>
              <a:t> и </a:t>
            </a:r>
            <a:r>
              <a:rPr lang="bg-BG" b="1" dirty="0"/>
              <a:t>отговаряне</a:t>
            </a:r>
            <a:r>
              <a:rPr lang="bg-BG" dirty="0"/>
              <a:t> на писмо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Изпращане на писмо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9" y="1899000"/>
            <a:ext cx="4229083" cy="43712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Rounded Rectangular Callout 4"/>
          <p:cNvSpPr/>
          <p:nvPr/>
        </p:nvSpPr>
        <p:spPr bwMode="auto">
          <a:xfrm>
            <a:off x="133729" y="1358999"/>
            <a:ext cx="3645000" cy="1620001"/>
          </a:xfrm>
          <a:prstGeom prst="wedgeRoundRectCallout">
            <a:avLst>
              <a:gd name="adj1" fmla="val 51233"/>
              <a:gd name="adj2" fmla="val 817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отваря нов диалогов прозорец за писане на писмо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8976000" y="1205313"/>
            <a:ext cx="2835458" cy="1125000"/>
          </a:xfrm>
          <a:prstGeom prst="wedgeRoundRectCallout">
            <a:avLst>
              <a:gd name="adj1" fmla="val -74538"/>
              <a:gd name="adj2" fmla="val 52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Точен адрес на получателя 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981459" y="2169000"/>
            <a:ext cx="4229083" cy="27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981458" y="2427742"/>
            <a:ext cx="4229083" cy="27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616000" y="2560143"/>
            <a:ext cx="3330458" cy="1048858"/>
          </a:xfrm>
          <a:prstGeom prst="wedgeRoundRectCallout">
            <a:avLst>
              <a:gd name="adj1" fmla="val -60061"/>
              <a:gd name="adj2" fmla="val -429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Относно какво се изпраща писмото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981458" y="2709000"/>
            <a:ext cx="4229083" cy="31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8458036" y="3838831"/>
            <a:ext cx="3646385" cy="2301237"/>
          </a:xfrm>
          <a:prstGeom prst="wedgeRoundRectCallout">
            <a:avLst>
              <a:gd name="adj1" fmla="val -55730"/>
              <a:gd name="adj2" fmla="val -472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Съдържанието на писмото, като може да се форматира с помощта на бутоните отдолу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220047" y="3838831"/>
            <a:ext cx="3637664" cy="715169"/>
          </a:xfrm>
          <a:prstGeom prst="wedgeRoundRectCallout">
            <a:avLst>
              <a:gd name="adj1" fmla="val 88569"/>
              <a:gd name="adj2" fmla="val 2431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Прикачване на файл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306061" y="5821362"/>
            <a:ext cx="249939" cy="444978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411029" y="5576919"/>
            <a:ext cx="3090399" cy="933863"/>
          </a:xfrm>
          <a:prstGeom prst="wedgeRoundRectCallout">
            <a:avLst>
              <a:gd name="adj1" fmla="val 67588"/>
              <a:gd name="adj2" fmla="val -60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Изпращане на писмото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319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000" y="1314000"/>
            <a:ext cx="5760000" cy="53891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Изпращане на писмо – 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7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80916"/>
            <a:ext cx="10961783" cy="768084"/>
          </a:xfrm>
        </p:spPr>
        <p:txBody>
          <a:bodyPr/>
          <a:lstStyle/>
          <a:p>
            <a:r>
              <a:rPr lang="bg-BG" dirty="0"/>
              <a:t>Получаване и отговаряне на писмо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00" y="819000"/>
            <a:ext cx="6435000" cy="36226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5860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35" y="1295418"/>
            <a:ext cx="9740769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Отваряне на писмо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223935" y="4689000"/>
            <a:ext cx="4140000" cy="1710000"/>
          </a:xfrm>
          <a:prstGeom prst="wedgeRoundRectCallout">
            <a:avLst>
              <a:gd name="adj1" fmla="val -31437"/>
              <a:gd name="adj2" fmla="val -1274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Получените писма се намират в секцията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Входяща поща </a:t>
            </a:r>
            <a:r>
              <a:rPr lang="bg-BG" sz="2800" b="1" dirty="0">
                <a:solidFill>
                  <a:schemeClr val="bg2"/>
                </a:solidFill>
              </a:rPr>
              <a:t>(</a:t>
            </a:r>
            <a:r>
              <a:rPr lang="en-US" sz="2800" b="1" dirty="0">
                <a:solidFill>
                  <a:schemeClr val="bg2"/>
                </a:solidFill>
              </a:rPr>
              <a:t>Inbox</a:t>
            </a:r>
            <a:r>
              <a:rPr lang="bg-BG" sz="2800" b="1" dirty="0">
                <a:solidFill>
                  <a:schemeClr val="bg2"/>
                </a:solidFill>
              </a:rPr>
              <a:t>)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501000" y="4595333"/>
            <a:ext cx="4680000" cy="1305000"/>
          </a:xfrm>
          <a:prstGeom prst="wedgeRoundRectCallout">
            <a:avLst>
              <a:gd name="adj1" fmla="val -35082"/>
              <a:gd name="adj2" fmla="val -949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Отваряте желаното писмо, като щракнете върху него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486000" y="3240982"/>
            <a:ext cx="6840000" cy="68301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782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Отваряне на писмо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35" y="1295419"/>
            <a:ext cx="9740770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4566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35" y="1295419"/>
            <a:ext cx="9740770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Отговаряне на писмо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601000" y="4059000"/>
            <a:ext cx="4365000" cy="1530000"/>
          </a:xfrm>
          <a:prstGeom prst="wedgeRoundRectCallout">
            <a:avLst>
              <a:gd name="adj1" fmla="val 48482"/>
              <a:gd name="adj2" fmla="val -811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отговорите на писмото, щракнете върху бутона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Отговори</a:t>
            </a: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1926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35" y="1295419"/>
            <a:ext cx="9740770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Отговаряне на писмо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736000" y="2394000"/>
            <a:ext cx="3915000" cy="1260000"/>
          </a:xfrm>
          <a:prstGeom prst="wedgeRoundRectCallout">
            <a:avLst>
              <a:gd name="adj1" fmla="val -31110"/>
              <a:gd name="adj2" fmla="val -303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отваря форма за писане на отговор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092116" y="4914000"/>
            <a:ext cx="4545000" cy="1260000"/>
          </a:xfrm>
          <a:prstGeom prst="wedgeRoundRectCallout">
            <a:avLst>
              <a:gd name="adj1" fmla="val -36943"/>
              <a:gd name="adj2" fmla="val -740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Адресът на получателя се попълва автоматично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286AB946-9CA9-CD74-0E57-88D835DEBB1B}"/>
              </a:ext>
            </a:extLst>
          </p:cNvPr>
          <p:cNvSpPr/>
          <p:nvPr/>
        </p:nvSpPr>
        <p:spPr bwMode="auto">
          <a:xfrm>
            <a:off x="111000" y="4599000"/>
            <a:ext cx="3936188" cy="1575000"/>
          </a:xfrm>
          <a:prstGeom prst="wedgeRoundRectCallout">
            <a:avLst>
              <a:gd name="adj1" fmla="val 58790"/>
              <a:gd name="adj2" fmla="val 303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Попълнете отговора и след това го изпратете от бутона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Изпращане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89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писане спазвайте </a:t>
            </a:r>
            <a:r>
              <a:rPr lang="bg-BG" b="1" dirty="0"/>
              <a:t>граматичните правила</a:t>
            </a:r>
          </a:p>
          <a:p>
            <a:r>
              <a:rPr lang="bg-BG" b="1" dirty="0"/>
              <a:t>Не пишете дълги </a:t>
            </a:r>
            <a:r>
              <a:rPr lang="bg-BG" dirty="0"/>
              <a:t>и </a:t>
            </a:r>
            <a:r>
              <a:rPr lang="bg-BG" b="1" dirty="0"/>
              <a:t>сложни</a:t>
            </a:r>
            <a:r>
              <a:rPr lang="bg-BG" dirty="0"/>
              <a:t> писма, а формулирайте писмото </a:t>
            </a:r>
            <a:r>
              <a:rPr lang="bg-BG" b="1" dirty="0"/>
              <a:t>кратко</a:t>
            </a:r>
            <a:r>
              <a:rPr lang="bg-BG" dirty="0"/>
              <a:t>, </a:t>
            </a:r>
            <a:r>
              <a:rPr lang="bg-BG" b="1" dirty="0"/>
              <a:t>точно</a:t>
            </a:r>
            <a:r>
              <a:rPr lang="bg-BG" dirty="0"/>
              <a:t> и </a:t>
            </a:r>
            <a:r>
              <a:rPr lang="bg-BG" b="1" dirty="0"/>
              <a:t>ясно</a:t>
            </a:r>
            <a:endParaRPr lang="bg-BG" dirty="0"/>
          </a:p>
          <a:p>
            <a:r>
              <a:rPr lang="bg-BG" b="1" dirty="0"/>
              <a:t>Не споделяйте лична </a:t>
            </a:r>
            <a:r>
              <a:rPr lang="bg-BG" dirty="0"/>
              <a:t>и </a:t>
            </a:r>
            <a:r>
              <a:rPr lang="bg-BG" b="1" dirty="0"/>
              <a:t>поверителна</a:t>
            </a:r>
            <a:r>
              <a:rPr lang="bg-BG" dirty="0"/>
              <a:t> информация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Етични правила при онлайн кореспонденция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3572996"/>
            <a:ext cx="6480000" cy="336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7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Направете кратка кореспонденция от няколко писма с ваш съученик посредством </a:t>
            </a:r>
            <a:r>
              <a:rPr lang="en-US" b="1" dirty="0">
                <a:solidFill>
                  <a:schemeClr val="bg1"/>
                </a:solidFill>
              </a:rPr>
              <a:t>Gmail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Комуникация със съученици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32" y="2934000"/>
            <a:ext cx="5975736" cy="345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6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6648" y="1610812"/>
            <a:ext cx="11269351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49">
              <a:spcAft>
                <a:spcPts val="1200"/>
              </a:spcAft>
              <a:buClr>
                <a:schemeClr val="bg2"/>
              </a:buClr>
            </a:pP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Електронна поща </a:t>
            </a:r>
            <a:r>
              <a:rPr lang="bg-BG" sz="3200" dirty="0">
                <a:solidFill>
                  <a:schemeClr val="bg2"/>
                </a:solidFill>
              </a:rPr>
              <a:t>– средство за </a:t>
            </a:r>
            <a:r>
              <a:rPr lang="bg-BG" sz="3200" b="1" dirty="0">
                <a:solidFill>
                  <a:schemeClr val="bg2"/>
                </a:solidFill>
              </a:rPr>
              <a:t>обмен на информация</a:t>
            </a: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r>
              <a:rPr lang="ru-RU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Имейл адрес </a:t>
            </a:r>
            <a:r>
              <a:rPr lang="en-US" sz="3200" dirty="0">
                <a:solidFill>
                  <a:schemeClr val="bg2"/>
                </a:solidFill>
              </a:rPr>
              <a:t>–</a:t>
            </a:r>
            <a:r>
              <a:rPr lang="ru-RU" sz="3200" dirty="0">
                <a:solidFill>
                  <a:schemeClr val="bg2"/>
                </a:solidFill>
              </a:rPr>
              <a:t> уникален</a:t>
            </a:r>
            <a:r>
              <a:rPr lang="ru-RU" sz="3200" b="1" dirty="0">
                <a:solidFill>
                  <a:schemeClr val="bg2"/>
                </a:solidFill>
              </a:rPr>
              <a:t> идентификатор</a:t>
            </a:r>
          </a:p>
          <a:p>
            <a:r>
              <a:rPr lang="bg-BG" sz="3200" dirty="0">
                <a:solidFill>
                  <a:schemeClr val="bg2"/>
                </a:solidFill>
              </a:rPr>
              <a:t>Имейл адресът се от:</a:t>
            </a:r>
          </a:p>
          <a:p>
            <a:pPr lvl="1"/>
            <a:r>
              <a:rPr lang="bg-BG" sz="3000" b="1" dirty="0">
                <a:solidFill>
                  <a:schemeClr val="bg2"/>
                </a:solidFill>
              </a:rPr>
              <a:t>Потребителско име</a:t>
            </a:r>
            <a:r>
              <a:rPr lang="bg-BG" sz="3000" dirty="0">
                <a:solidFill>
                  <a:schemeClr val="bg2"/>
                </a:solidFill>
              </a:rPr>
              <a:t>, последвано от </a:t>
            </a:r>
            <a:r>
              <a:rPr lang="bg-BG" sz="3000" b="1" dirty="0">
                <a:solidFill>
                  <a:schemeClr val="bg2"/>
                </a:solidFill>
              </a:rPr>
              <a:t>символа</a:t>
            </a:r>
            <a:r>
              <a:rPr lang="bg-BG" sz="3000" dirty="0">
                <a:solidFill>
                  <a:schemeClr val="bg2"/>
                </a:solidFill>
              </a:rPr>
              <a:t> "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@</a:t>
            </a:r>
            <a:r>
              <a:rPr lang="bg-BG" sz="3000" dirty="0">
                <a:solidFill>
                  <a:schemeClr val="bg2"/>
                </a:solidFill>
              </a:rPr>
              <a:t>"</a:t>
            </a:r>
          </a:p>
          <a:p>
            <a:pPr lvl="1"/>
            <a:r>
              <a:rPr lang="bg-BG" sz="3000" dirty="0">
                <a:solidFill>
                  <a:schemeClr val="bg2"/>
                </a:solidFill>
              </a:rPr>
              <a:t>Адрес</a:t>
            </a:r>
            <a:r>
              <a:rPr lang="bg-BG" sz="3000" b="1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на</a:t>
            </a:r>
            <a:r>
              <a:rPr lang="bg-BG" sz="3000" b="1" dirty="0">
                <a:solidFill>
                  <a:schemeClr val="bg2"/>
                </a:solidFill>
              </a:rPr>
              <a:t> пощенския сървър </a:t>
            </a:r>
            <a:r>
              <a:rPr lang="bg-BG" sz="3000" dirty="0">
                <a:solidFill>
                  <a:schemeClr val="bg2"/>
                </a:solidFill>
              </a:rPr>
              <a:t>(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домейн</a:t>
            </a:r>
            <a:r>
              <a:rPr lang="bg-BG" sz="3000" dirty="0">
                <a:solidFill>
                  <a:schemeClr val="bg2"/>
                </a:solidFill>
              </a:rPr>
              <a:t>)</a:t>
            </a: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Действия с имейл:</a:t>
            </a:r>
          </a:p>
          <a:p>
            <a:pPr marL="914115" lvl="1">
              <a:spcAft>
                <a:spcPts val="1200"/>
              </a:spcAft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Изпращане</a:t>
            </a:r>
            <a:r>
              <a:rPr lang="bg-BG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bg2"/>
                </a:solidFill>
              </a:rPr>
              <a:t>получаване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bg2"/>
                </a:solidFill>
              </a:rPr>
              <a:t>отговаряне</a:t>
            </a:r>
            <a:r>
              <a:rPr lang="bg-BG" sz="3000" dirty="0">
                <a:solidFill>
                  <a:schemeClr val="bg2"/>
                </a:solidFill>
              </a:rPr>
              <a:t> на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е-писма</a:t>
            </a: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Средство за обмен на информация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Електронна поща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000" y="1809000"/>
            <a:ext cx="2292000" cy="171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9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Електронна поща </a:t>
            </a:r>
            <a:r>
              <a:rPr lang="bg-BG" dirty="0"/>
              <a:t>се използва за </a:t>
            </a:r>
            <a:r>
              <a:rPr lang="bg-BG" b="1" dirty="0"/>
              <a:t>обмен на информация </a:t>
            </a:r>
            <a:r>
              <a:rPr lang="bg-BG" dirty="0"/>
              <a:t>между потребители (</a:t>
            </a:r>
            <a:r>
              <a:rPr lang="bg-BG" b="1" dirty="0"/>
              <a:t>съобщения</a:t>
            </a:r>
            <a:r>
              <a:rPr lang="bg-BG" dirty="0"/>
              <a:t>, </a:t>
            </a:r>
            <a:r>
              <a:rPr lang="bg-BG" b="1" dirty="0"/>
              <a:t>снимки</a:t>
            </a:r>
            <a:r>
              <a:rPr lang="bg-BG" dirty="0"/>
              <a:t>, </a:t>
            </a:r>
            <a:r>
              <a:rPr lang="bg-BG" b="1" dirty="0"/>
              <a:t>файлове</a:t>
            </a:r>
            <a:r>
              <a:rPr lang="bg-BG" dirty="0"/>
              <a:t>...)</a:t>
            </a:r>
          </a:p>
          <a:p>
            <a:r>
              <a:rPr lang="bg-BG" b="1" dirty="0"/>
              <a:t>Съобщението</a:t>
            </a:r>
            <a:r>
              <a:rPr lang="bg-BG" dirty="0"/>
              <a:t>, което се изпраща чрез ел. поща</a:t>
            </a:r>
            <a:r>
              <a:rPr lang="en-US" dirty="0"/>
              <a:t>,</a:t>
            </a:r>
            <a:r>
              <a:rPr lang="bg-BG" dirty="0"/>
              <a:t> се нарича </a:t>
            </a:r>
            <a:r>
              <a:rPr lang="bg-BG" b="1" dirty="0">
                <a:solidFill>
                  <a:schemeClr val="bg1"/>
                </a:solidFill>
              </a:rPr>
              <a:t>електронно писмо </a:t>
            </a:r>
            <a:r>
              <a:rPr lang="bg-BG" dirty="0"/>
              <a:t>(</a:t>
            </a:r>
            <a:r>
              <a:rPr lang="en-US" b="1" dirty="0"/>
              <a:t>e-mail</a:t>
            </a:r>
            <a:r>
              <a:rPr lang="bg-BG" dirty="0"/>
              <a:t>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Електронна поща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72" y="4054091"/>
            <a:ext cx="3610113" cy="24031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855" y="4063255"/>
            <a:ext cx="4275000" cy="24025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8245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͏</a:t>
            </a:r>
            <a:r>
              <a:rPr lang="ru-RU" b="1" dirty="0">
                <a:solidFill>
                  <a:schemeClr val="bg1"/>
                </a:solidFill>
              </a:rPr>
              <a:t>Имейл адрес </a:t>
            </a:r>
            <a:r>
              <a:rPr lang="en-US" dirty="0"/>
              <a:t>–</a:t>
            </a:r>
            <a:r>
              <a:rPr lang="ru-RU" dirty="0"/>
              <a:t> </a:t>
            </a:r>
            <a:r>
              <a:rPr lang="ru-RU" b="1" dirty="0"/>
              <a:t>уникален идентификатор</a:t>
            </a:r>
            <a:r>
              <a:rPr lang="ru-RU" dirty="0"/>
              <a:t>, използван в контекста на електронната комуникация</a:t>
            </a:r>
            <a:endParaRPr lang="en-US" dirty="0"/>
          </a:p>
          <a:p>
            <a:r>
              <a:rPr lang="bg-BG" dirty="0"/>
              <a:t>Състои се от два основни компонента:</a:t>
            </a:r>
          </a:p>
          <a:p>
            <a:pPr lvl="1"/>
            <a:r>
              <a:rPr lang="bg-BG" b="1" dirty="0"/>
              <a:t>Потребителско име</a:t>
            </a:r>
            <a:r>
              <a:rPr lang="bg-BG" dirty="0"/>
              <a:t>, последвано от </a:t>
            </a:r>
            <a:r>
              <a:rPr lang="bg-BG" b="1" dirty="0"/>
              <a:t>символа</a:t>
            </a:r>
            <a:r>
              <a:rPr lang="bg-BG" dirty="0"/>
              <a:t> "</a:t>
            </a:r>
            <a:r>
              <a:rPr lang="bg-BG" b="1" dirty="0">
                <a:solidFill>
                  <a:schemeClr val="bg1"/>
                </a:solidFill>
              </a:rPr>
              <a:t>@</a:t>
            </a:r>
            <a:r>
              <a:rPr lang="bg-BG" dirty="0"/>
              <a:t>"</a:t>
            </a:r>
          </a:p>
          <a:p>
            <a:pPr lvl="1"/>
            <a:r>
              <a:rPr lang="bg-BG" dirty="0"/>
              <a:t>Адрес</a:t>
            </a:r>
            <a:r>
              <a:rPr lang="bg-BG" b="1" dirty="0"/>
              <a:t> </a:t>
            </a:r>
            <a:r>
              <a:rPr lang="bg-BG" dirty="0"/>
              <a:t>на</a:t>
            </a:r>
            <a:r>
              <a:rPr lang="bg-BG" b="1" dirty="0"/>
              <a:t> пощенския сървър </a:t>
            </a:r>
            <a:r>
              <a:rPr lang="bg-BG" dirty="0"/>
              <a:t>(</a:t>
            </a:r>
            <a:r>
              <a:rPr lang="bg-BG" b="1" dirty="0">
                <a:solidFill>
                  <a:schemeClr val="bg1"/>
                </a:solidFill>
              </a:rPr>
              <a:t>домейн</a:t>
            </a:r>
            <a:r>
              <a:rPr lang="bg-BG" dirty="0"/>
              <a:t>)</a:t>
            </a:r>
          </a:p>
          <a:p>
            <a:r>
              <a:rPr lang="bg-BG" dirty="0"/>
              <a:t>Потребителското име може да съдържа само </a:t>
            </a:r>
            <a:r>
              <a:rPr lang="bg-BG" b="1" dirty="0"/>
              <a:t>латински букви</a:t>
            </a:r>
            <a:r>
              <a:rPr lang="bg-BG" dirty="0"/>
              <a:t>, </a:t>
            </a:r>
            <a:r>
              <a:rPr lang="bg-BG" b="1" dirty="0"/>
              <a:t>цифри</a:t>
            </a:r>
            <a:r>
              <a:rPr lang="bg-BG" dirty="0"/>
              <a:t> и </a:t>
            </a:r>
            <a:r>
              <a:rPr lang="bg-BG" b="1" dirty="0"/>
              <a:t>символи</a:t>
            </a:r>
          </a:p>
          <a:p>
            <a:r>
              <a:rPr lang="bg-BG" dirty="0"/>
              <a:t>Пример: </a:t>
            </a:r>
            <a:r>
              <a:rPr lang="en-US" b="1" dirty="0">
                <a:solidFill>
                  <a:schemeClr val="bg1"/>
                </a:solidFill>
              </a:rPr>
              <a:t>eshumanova@gmail.com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Имейл адрес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07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4362" y="5184000"/>
            <a:ext cx="10963275" cy="768350"/>
          </a:xfrm>
        </p:spPr>
        <p:txBody>
          <a:bodyPr/>
          <a:lstStyle/>
          <a:p>
            <a:r>
              <a:rPr lang="bg-BG" dirty="0"/>
              <a:t>Регистрация на електронна поща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561" y="726555"/>
            <a:ext cx="6026878" cy="38064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182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16" y="1269000"/>
            <a:ext cx="9740769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Регистрация в </a:t>
            </a:r>
            <a:r>
              <a:rPr lang="en-US" dirty="0"/>
              <a:t>Gmail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51000" y="2304000"/>
            <a:ext cx="3600000" cy="2025000"/>
          </a:xfrm>
          <a:prstGeom prst="wedgeRoundRectCallout">
            <a:avLst>
              <a:gd name="adj1" fmla="val 57907"/>
              <a:gd name="adj2" fmla="val 1002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Когато отворите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Gmail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ще трябва да си създадете нов акаунт в </a:t>
            </a:r>
            <a:r>
              <a:rPr lang="en-US" sz="2800" b="1" dirty="0">
                <a:solidFill>
                  <a:schemeClr val="accent3"/>
                </a:solidFill>
              </a:rPr>
              <a:t>G</a:t>
            </a:r>
            <a:r>
              <a:rPr lang="en-US" sz="2800" b="1" dirty="0">
                <a:solidFill>
                  <a:srgbClr val="FF0000"/>
                </a:solidFill>
              </a:rPr>
              <a:t>o</a:t>
            </a:r>
            <a:r>
              <a:rPr lang="en-US" sz="2800" b="1" dirty="0">
                <a:solidFill>
                  <a:schemeClr val="accent1"/>
                </a:solidFill>
              </a:rPr>
              <a:t>o</a:t>
            </a:r>
            <a:r>
              <a:rPr lang="en-US" sz="2800" b="1" dirty="0">
                <a:solidFill>
                  <a:srgbClr val="00B0F0"/>
                </a:solidFill>
              </a:rPr>
              <a:t>g</a:t>
            </a:r>
            <a:r>
              <a:rPr lang="en-US" sz="2800" b="1" dirty="0">
                <a:solidFill>
                  <a:schemeClr val="accent2"/>
                </a:solidFill>
              </a:rPr>
              <a:t>l</a:t>
            </a:r>
            <a:r>
              <a:rPr lang="en-US" sz="2800" b="1" dirty="0">
                <a:solidFill>
                  <a:srgbClr val="FF00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6605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15" y="1269000"/>
            <a:ext cx="9740769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Регистрация в </a:t>
            </a:r>
            <a:r>
              <a:rPr lang="en-US" dirty="0"/>
              <a:t>Gmail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86000" y="1989000"/>
            <a:ext cx="3060000" cy="1575000"/>
          </a:xfrm>
          <a:prstGeom prst="wedgeRoundRectCallout">
            <a:avLst>
              <a:gd name="adj1" fmla="val 64426"/>
              <a:gd name="adj2" fmla="val 493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Първоначално въведете име за профила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9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35" y="1269000"/>
            <a:ext cx="9740769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Регистрация в </a:t>
            </a:r>
            <a:r>
              <a:rPr lang="en-US" dirty="0"/>
              <a:t>Gmail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211206" y="1764000"/>
            <a:ext cx="4005000" cy="1485000"/>
          </a:xfrm>
          <a:prstGeom prst="wedgeRoundRectCallout">
            <a:avLst>
              <a:gd name="adj1" fmla="val 47635"/>
              <a:gd name="adj2" fmla="val 909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Следващата стъпка е да въведе вашата дата на раждане и пол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1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5105</TotalTime>
  <Words>822</Words>
  <Application>Microsoft Macintosh PowerPoint</Application>
  <PresentationFormat>Widescreen</PresentationFormat>
  <Paragraphs>123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SoftUni</vt:lpstr>
      <vt:lpstr>Електронна поща</vt:lpstr>
      <vt:lpstr>Съдържание</vt:lpstr>
      <vt:lpstr>Електронна поща</vt:lpstr>
      <vt:lpstr>Електронна поща</vt:lpstr>
      <vt:lpstr>Имейл адрес</vt:lpstr>
      <vt:lpstr>Регистрация на електронна поща</vt:lpstr>
      <vt:lpstr>Регистрация в Gmail</vt:lpstr>
      <vt:lpstr>Регистрация в Gmail</vt:lpstr>
      <vt:lpstr>Регистрация в Gmail</vt:lpstr>
      <vt:lpstr>Регистрация в Gmail</vt:lpstr>
      <vt:lpstr>Регистрация в Gmail</vt:lpstr>
      <vt:lpstr>Регистрация в Gmail</vt:lpstr>
      <vt:lpstr>Задача: Създаване на нов имейл акаунт</vt:lpstr>
      <vt:lpstr>Правила за безопасно ползване на електронна поща</vt:lpstr>
      <vt:lpstr>Правила</vt:lpstr>
      <vt:lpstr>Правила</vt:lpstr>
      <vt:lpstr>Правила</vt:lpstr>
      <vt:lpstr>Изпращане на писмо</vt:lpstr>
      <vt:lpstr>Изпращане на писмо</vt:lpstr>
      <vt:lpstr>Изпращане на писмо</vt:lpstr>
      <vt:lpstr>Изпращане на писмо – пример</vt:lpstr>
      <vt:lpstr>Получаване и отговаряне на писмо</vt:lpstr>
      <vt:lpstr>Отваряне на писмо</vt:lpstr>
      <vt:lpstr>Отваряне на писмо</vt:lpstr>
      <vt:lpstr>Отговаряне на писмо</vt:lpstr>
      <vt:lpstr>Отговаряне на писмо</vt:lpstr>
      <vt:lpstr>Етични правила при онлайн кореспонденция</vt:lpstr>
      <vt:lpstr>Задача: Комуникация със съученици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Електронна поща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Alexandrina Mehandzhiyska</cp:lastModifiedBy>
  <cp:revision>328</cp:revision>
  <dcterms:created xsi:type="dcterms:W3CDTF">2018-05-23T13:08:44Z</dcterms:created>
  <dcterms:modified xsi:type="dcterms:W3CDTF">2024-01-15T11:47:45Z</dcterms:modified>
  <cp:category/>
</cp:coreProperties>
</file>