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353" r:id="rId4"/>
    <p:sldId id="741" r:id="rId5"/>
    <p:sldId id="780" r:id="rId6"/>
    <p:sldId id="761" r:id="rId7"/>
    <p:sldId id="762" r:id="rId8"/>
    <p:sldId id="763" r:id="rId9"/>
    <p:sldId id="764" r:id="rId10"/>
    <p:sldId id="742" r:id="rId11"/>
    <p:sldId id="765" r:id="rId12"/>
    <p:sldId id="771" r:id="rId13"/>
    <p:sldId id="772" r:id="rId14"/>
    <p:sldId id="773" r:id="rId15"/>
    <p:sldId id="774" r:id="rId16"/>
    <p:sldId id="649" r:id="rId17"/>
    <p:sldId id="766" r:id="rId18"/>
    <p:sldId id="767" r:id="rId19"/>
    <p:sldId id="782" r:id="rId20"/>
    <p:sldId id="783" r:id="rId21"/>
    <p:sldId id="779" r:id="rId22"/>
    <p:sldId id="770" r:id="rId23"/>
    <p:sldId id="786" r:id="rId24"/>
    <p:sldId id="768" r:id="rId25"/>
    <p:sldId id="785" r:id="rId26"/>
    <p:sldId id="776" r:id="rId27"/>
    <p:sldId id="784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Жизнен цикъл на ИС" id="{66DCFE1F-60FD-44F2-BE82-706DDBC14898}">
          <p14:sldIdLst>
            <p14:sldId id="353"/>
            <p14:sldId id="741"/>
            <p14:sldId id="780"/>
            <p14:sldId id="761"/>
            <p14:sldId id="762"/>
            <p14:sldId id="763"/>
            <p14:sldId id="764"/>
          </p14:sldIdLst>
        </p14:section>
        <p14:section name="Анализ на изискванията" id="{2D5756AF-8390-6F4F-9933-47BC1B44579B}">
          <p14:sldIdLst>
            <p14:sldId id="742"/>
            <p14:sldId id="765"/>
          </p14:sldIdLst>
        </p14:section>
        <p14:section name="Use Case" id="{697EBB0F-C55E-CB41-B845-38E114230460}">
          <p14:sldIdLst>
            <p14:sldId id="771"/>
            <p14:sldId id="772"/>
            <p14:sldId id="773"/>
            <p14:sldId id="774"/>
          </p14:sldIdLst>
        </p14:section>
        <p14:section name="Примерно приложение" id="{A764BDC4-FBCF-8642-9DA0-2A050F6690EB}">
          <p14:sldIdLst>
            <p14:sldId id="649"/>
            <p14:sldId id="766"/>
            <p14:sldId id="767"/>
            <p14:sldId id="782"/>
            <p14:sldId id="783"/>
            <p14:sldId id="779"/>
            <p14:sldId id="770"/>
            <p14:sldId id="786"/>
            <p14:sldId id="768"/>
            <p14:sldId id="785"/>
            <p14:sldId id="776"/>
            <p14:sldId id="784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62B9"/>
    <a:srgbClr val="FFD000"/>
    <a:srgbClr val="DACF0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42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4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66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Събиране на изисквания, анализ, проектиране, имплементация, тестване, внедряване, поддръжка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Жизнен цикъл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200" y="2669512"/>
            <a:ext cx="3547054" cy="3014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От текстово описание до </a:t>
            </a:r>
            <a:r>
              <a:rPr lang="en-US" dirty="0"/>
              <a:t>UI </a:t>
            </a:r>
            <a:r>
              <a:rPr lang="bg-BG" dirty="0"/>
              <a:t>дизайн и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75916"/>
            <a:ext cx="10961783" cy="768084"/>
          </a:xfrm>
        </p:spPr>
        <p:txBody>
          <a:bodyPr/>
          <a:lstStyle/>
          <a:p>
            <a:r>
              <a:rPr lang="bg-BG" sz="5400" dirty="0"/>
              <a:t>Анализ на изискванията</a:t>
            </a:r>
            <a:endParaRPr lang="en-US" sz="5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1F136C-1A8F-14C5-907E-6A18C884A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00" y="1385091"/>
            <a:ext cx="2835000" cy="240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96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Преобразуване на </a:t>
            </a:r>
            <a:r>
              <a:rPr lang="bg-BG" b="1" dirty="0">
                <a:solidFill>
                  <a:schemeClr val="bg1"/>
                </a:solidFill>
              </a:rPr>
              <a:t>текстово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описание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изискванията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технически спецификации</a:t>
            </a:r>
          </a:p>
          <a:p>
            <a:r>
              <a:rPr lang="bg-BG" dirty="0"/>
              <a:t>Идентифициране на </a:t>
            </a:r>
            <a:r>
              <a:rPr lang="bg-BG" b="1" dirty="0">
                <a:solidFill>
                  <a:schemeClr val="bg1"/>
                </a:solidFill>
              </a:rPr>
              <a:t>ключови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функционалности </a:t>
            </a:r>
            <a:r>
              <a:rPr lang="bg-BG" dirty="0"/>
              <a:t>и </a:t>
            </a:r>
            <a:r>
              <a:rPr lang="bg-BG" b="1" dirty="0"/>
              <a:t>данни</a:t>
            </a:r>
          </a:p>
          <a:p>
            <a:r>
              <a:rPr lang="bg-BG" dirty="0"/>
              <a:t>Създаване на </a:t>
            </a:r>
            <a:r>
              <a:rPr lang="bg-BG" b="1" dirty="0">
                <a:solidFill>
                  <a:schemeClr val="bg1"/>
                </a:solidFill>
              </a:rPr>
              <a:t>структурирани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</a:p>
          <a:p>
            <a:r>
              <a:rPr lang="bg-BG" dirty="0"/>
              <a:t>Проектиране на </a:t>
            </a:r>
            <a:r>
              <a:rPr lang="bg-BG" b="1" dirty="0"/>
              <a:t>потребителски интерфейси </a:t>
            </a:r>
            <a:r>
              <a:rPr lang="bg-BG" dirty="0"/>
              <a:t>за </a:t>
            </a:r>
            <a:r>
              <a:rPr lang="bg-BG" b="1" dirty="0">
                <a:solidFill>
                  <a:schemeClr val="bg1"/>
                </a:solidFill>
              </a:rPr>
              <a:t>взаимодействие</a:t>
            </a:r>
            <a:r>
              <a:rPr lang="bg-BG" dirty="0"/>
              <a:t> с </a:t>
            </a:r>
            <a:r>
              <a:rPr lang="bg-BG" b="1" dirty="0"/>
              <a:t>данните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30432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Описване на стъпки за функционалности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Какво е </a:t>
            </a:r>
            <a:r>
              <a:rPr lang="en-US" sz="4400" dirty="0"/>
              <a:t>Use Case?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7D1DB1-AA89-4BD9-4FDA-C2E26C5C05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9000" y="1224000"/>
            <a:ext cx="2394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18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dirty="0"/>
              <a:t>Use Case?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описание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взаимодействията</a:t>
            </a:r>
            <a:r>
              <a:rPr lang="bg-BG" sz="3200" dirty="0"/>
              <a:t> между </a:t>
            </a:r>
            <a:r>
              <a:rPr lang="bg-BG" sz="3200" b="1" dirty="0"/>
              <a:t>потребителите</a:t>
            </a:r>
            <a:r>
              <a:rPr lang="bg-BG" sz="3200" dirty="0"/>
              <a:t> (</a:t>
            </a:r>
            <a:r>
              <a:rPr lang="bg-BG" sz="3200" b="1" dirty="0"/>
              <a:t>ролите</a:t>
            </a:r>
            <a:r>
              <a:rPr lang="bg-BG" sz="3200" dirty="0"/>
              <a:t>) и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Описва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от </a:t>
            </a:r>
            <a:r>
              <a:rPr lang="bg-BG" sz="3200" b="1" dirty="0">
                <a:solidFill>
                  <a:schemeClr val="bg1"/>
                </a:solidFill>
              </a:rPr>
              <a:t>стъпки</a:t>
            </a:r>
            <a:r>
              <a:rPr lang="bg-BG" sz="3200" dirty="0"/>
              <a:t> за осъществяване на </a:t>
            </a:r>
            <a:r>
              <a:rPr lang="bg-BG" sz="3200" b="1" dirty="0"/>
              <a:t>функционалност</a:t>
            </a:r>
          </a:p>
          <a:p>
            <a:r>
              <a:rPr lang="bg-BG" sz="3200" dirty="0"/>
              <a:t>Предоставя </a:t>
            </a:r>
            <a:r>
              <a:rPr lang="bg-BG" sz="3200" b="1" dirty="0"/>
              <a:t>ясна</a:t>
            </a:r>
            <a:r>
              <a:rPr lang="bg-BG" sz="3200" dirty="0"/>
              <a:t> и </a:t>
            </a:r>
            <a:r>
              <a:rPr lang="bg-BG" sz="3200" b="1" dirty="0"/>
              <a:t>структурирана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документация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към </a:t>
            </a:r>
            <a:r>
              <a:rPr lang="bg-BG" sz="3200" b="1" dirty="0"/>
              <a:t>системата</a:t>
            </a:r>
          </a:p>
          <a:p>
            <a:r>
              <a:rPr lang="bg-BG" sz="3200" dirty="0"/>
              <a:t>Улеснява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комуникацията</a:t>
            </a:r>
            <a:r>
              <a:rPr lang="bg-BG" sz="3200" dirty="0"/>
              <a:t> между различните </a:t>
            </a:r>
            <a:r>
              <a:rPr lang="bg-BG" sz="3200" b="1" dirty="0"/>
              <a:t>екипи</a:t>
            </a:r>
            <a:r>
              <a:rPr lang="bg-BG" sz="3200" dirty="0"/>
              <a:t> и </a:t>
            </a:r>
            <a:r>
              <a:rPr lang="bg-BG" sz="3200" b="1" dirty="0"/>
              <a:t>клиента</a:t>
            </a:r>
            <a:endParaRPr lang="en-BG" sz="3200" b="1" dirty="0"/>
          </a:p>
        </p:txBody>
      </p:sp>
    </p:spTree>
    <p:extLst>
      <p:ext uri="{BB962C8B-B14F-4D97-AF65-F5344CB8AC3E}">
        <p14:creationId xmlns:p14="http://schemas.microsoft.com/office/powerpoint/2010/main" val="239531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/>
              <a:t>Име</a:t>
            </a:r>
            <a:r>
              <a:rPr lang="bg-BG" dirty="0"/>
              <a:t>: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Вход в системата</a:t>
            </a:r>
          </a:p>
          <a:p>
            <a:r>
              <a:rPr lang="bg-BG" b="1" dirty="0"/>
              <a:t>Роли</a:t>
            </a:r>
            <a:r>
              <a:rPr lang="bg-BG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Администратор</a:t>
            </a:r>
            <a:endParaRPr lang="bg-BG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bg-BG" b="1" dirty="0"/>
              <a:t>Описание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Въвеждане на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r>
              <a:rPr lang="bg-BG" b="1" dirty="0"/>
              <a:t>Предусловия</a:t>
            </a:r>
            <a:r>
              <a:rPr lang="en-US" dirty="0"/>
              <a:t>: </a:t>
            </a:r>
            <a:endParaRPr lang="bg-BG" dirty="0"/>
          </a:p>
          <a:p>
            <a:pPr lvl="1"/>
            <a:r>
              <a:rPr lang="bg-BG" dirty="0"/>
              <a:t>Потребителят има </a:t>
            </a:r>
            <a:r>
              <a:rPr lang="bg-BG" b="1" dirty="0">
                <a:solidFill>
                  <a:schemeClr val="bg1"/>
                </a:solidFill>
              </a:rPr>
              <a:t>създаден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акаунт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181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BF96FE-CF87-A566-EC53-D0E939B9D9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95CE1-FD73-8851-EE4E-6AA662D2A1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b="1" dirty="0"/>
              <a:t>Основни стъпки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Потребителят отваря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</a:p>
          <a:p>
            <a:pPr lvl="1"/>
            <a:r>
              <a:rPr lang="bg-BG" dirty="0"/>
              <a:t>Въвежда </a:t>
            </a:r>
            <a:r>
              <a:rPr lang="bg-BG" b="1" dirty="0">
                <a:solidFill>
                  <a:schemeClr val="bg1"/>
                </a:solidFill>
              </a:rPr>
              <a:t>потребителско име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</a:p>
          <a:p>
            <a:pPr lvl="1"/>
            <a:r>
              <a:rPr lang="bg-BG" dirty="0"/>
              <a:t>Натиска </a:t>
            </a:r>
            <a:r>
              <a:rPr lang="bg-BG" b="1" dirty="0">
                <a:solidFill>
                  <a:schemeClr val="bg1"/>
                </a:solidFill>
              </a:rPr>
              <a:t>бутона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вход</a:t>
            </a:r>
          </a:p>
          <a:p>
            <a:pPr lvl="1"/>
            <a:r>
              <a:rPr lang="bg-BG" dirty="0"/>
              <a:t>Системата проверява </a:t>
            </a:r>
            <a:r>
              <a:rPr lang="bg-BG" b="1" dirty="0">
                <a:solidFill>
                  <a:schemeClr val="bg1"/>
                </a:solidFill>
              </a:rPr>
              <a:t>валидността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въведените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валидни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се определя </a:t>
            </a:r>
            <a:r>
              <a:rPr lang="bg-BG" b="1" dirty="0">
                <a:solidFill>
                  <a:schemeClr val="bg1"/>
                </a:solidFill>
              </a:rPr>
              <a:t>ролята</a:t>
            </a:r>
            <a:r>
              <a:rPr lang="bg-BG" dirty="0"/>
              <a:t> на </a:t>
            </a:r>
            <a:r>
              <a:rPr lang="bg-BG" b="1" dirty="0"/>
              <a:t>потребителя</a:t>
            </a:r>
            <a:r>
              <a:rPr lang="bg-BG" dirty="0"/>
              <a:t> и показва съответния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</a:p>
          <a:p>
            <a:pPr lvl="1"/>
            <a:r>
              <a:rPr lang="bg-BG" b="1" dirty="0"/>
              <a:t>Потребителят</a:t>
            </a:r>
            <a:r>
              <a:rPr lang="bg-BG" dirty="0"/>
              <a:t> получава </a:t>
            </a:r>
            <a:r>
              <a:rPr lang="bg-BG" b="1" dirty="0">
                <a:solidFill>
                  <a:schemeClr val="bg1"/>
                </a:solidFill>
              </a:rPr>
              <a:t>достъп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системата</a:t>
            </a:r>
          </a:p>
          <a:p>
            <a:r>
              <a:rPr lang="bg-BG" b="1" dirty="0"/>
              <a:t>Алтернативни стъпки</a:t>
            </a:r>
            <a:r>
              <a:rPr lang="en-US" dirty="0"/>
              <a:t>: </a:t>
            </a:r>
          </a:p>
          <a:p>
            <a:pPr lvl="1"/>
            <a:r>
              <a:rPr lang="bg-BG" dirty="0"/>
              <a:t>При </a:t>
            </a:r>
            <a:r>
              <a:rPr lang="bg-BG" b="1" dirty="0">
                <a:solidFill>
                  <a:schemeClr val="bg1"/>
                </a:solidFill>
              </a:rPr>
              <a:t>невалидни данни</a:t>
            </a:r>
            <a:r>
              <a:rPr lang="bg-BG" dirty="0"/>
              <a:t> се показва </a:t>
            </a:r>
            <a:r>
              <a:rPr lang="bg-BG" b="1" dirty="0"/>
              <a:t>съобщение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грешка</a:t>
            </a:r>
            <a:r>
              <a:rPr lang="bg-BG" dirty="0"/>
              <a:t> и </a:t>
            </a:r>
            <a:r>
              <a:rPr lang="bg-BG" b="1" dirty="0"/>
              <a:t>потребителят</a:t>
            </a:r>
            <a:r>
              <a:rPr lang="bg-BG" dirty="0"/>
              <a:t> остава на </a:t>
            </a:r>
            <a:r>
              <a:rPr lang="bg-BG" b="1" dirty="0">
                <a:solidFill>
                  <a:schemeClr val="bg1"/>
                </a:solidFill>
              </a:rPr>
              <a:t>логин формата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FA33D3-6BF3-84FC-0EBC-B1FE73FDA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Use Case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082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Здравна информационна система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7" t="1860" b="590"/>
          <a:stretch/>
        </p:blipFill>
        <p:spPr>
          <a:xfrm>
            <a:off x="3441000" y="594000"/>
            <a:ext cx="5361712" cy="3870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Анализ на изискванията</a:t>
            </a:r>
            <a:r>
              <a:rPr lang="en-US" dirty="0"/>
              <a:t>: </a:t>
            </a:r>
            <a:r>
              <a:rPr lang="bg-BG" dirty="0"/>
              <a:t>текстово описание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Потребители</a:t>
            </a:r>
          </a:p>
          <a:p>
            <a:pPr lvl="1"/>
            <a:r>
              <a:rPr lang="bg-BG" sz="2600" b="1" dirty="0"/>
              <a:t>Достъп</a:t>
            </a:r>
            <a:r>
              <a:rPr lang="bg-BG" sz="2600" dirty="0"/>
              <a:t> до </a:t>
            </a:r>
            <a:r>
              <a:rPr lang="bg-BG" sz="2600" b="1" dirty="0"/>
              <a:t>системата</a:t>
            </a:r>
          </a:p>
          <a:p>
            <a:r>
              <a:rPr lang="bg-BG" sz="2800" b="1" dirty="0">
                <a:solidFill>
                  <a:schemeClr val="bg1"/>
                </a:solidFill>
              </a:rPr>
              <a:t>Роли</a:t>
            </a:r>
            <a:endParaRPr lang="en-US" sz="2800" b="1" dirty="0">
              <a:solidFill>
                <a:schemeClr val="bg1"/>
              </a:solidFill>
            </a:endParaRPr>
          </a:p>
          <a:p>
            <a:pPr lvl="1"/>
            <a:r>
              <a:rPr lang="en-BG" sz="2600" b="1" dirty="0"/>
              <a:t>Администратор (Admin)</a:t>
            </a:r>
            <a:endParaRPr lang="en-BG" sz="26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 </a:t>
            </a:r>
            <a:r>
              <a:rPr lang="bg-BG" sz="2400" b="1" dirty="0"/>
              <a:t>лекари</a:t>
            </a:r>
            <a:endParaRPr lang="en-BG" sz="2400" dirty="0"/>
          </a:p>
          <a:p>
            <a:pPr lvl="2"/>
            <a:r>
              <a:rPr lang="bg-BG" sz="2400" dirty="0"/>
              <a:t>Чете, добавя, редактира и изтрива</a:t>
            </a:r>
            <a:r>
              <a:rPr lang="bg-BG" sz="2400" b="1" dirty="0"/>
              <a:t> админи</a:t>
            </a:r>
            <a:endParaRPr lang="en-BG" sz="2400" dirty="0"/>
          </a:p>
          <a:p>
            <a:pPr lvl="1"/>
            <a:r>
              <a:rPr lang="en-BG" sz="2600" b="1" dirty="0"/>
              <a:t>Лекар (Doctor)</a:t>
            </a:r>
            <a:endParaRPr lang="en-BG" sz="2600" dirty="0"/>
          </a:p>
          <a:p>
            <a:pPr lvl="2"/>
            <a:r>
              <a:rPr lang="bg-BG" sz="2400" dirty="0"/>
              <a:t>Чете, добавя и редактира </a:t>
            </a:r>
            <a:r>
              <a:rPr lang="bg-BG" sz="2400" b="1" dirty="0"/>
              <a:t>пациенти</a:t>
            </a:r>
            <a:endParaRPr lang="en-BG" sz="2400" dirty="0"/>
          </a:p>
          <a:p>
            <a:pPr lvl="2"/>
            <a:r>
              <a:rPr lang="bg-BG" sz="2400" dirty="0"/>
              <a:t>Чете, редактира и изтрива </a:t>
            </a:r>
            <a:r>
              <a:rPr lang="bg-BG" sz="2400" b="1" dirty="0"/>
              <a:t>прегледи</a:t>
            </a:r>
            <a:endParaRPr lang="en-BG" sz="2400" dirty="0"/>
          </a:p>
        </p:txBody>
      </p:sp>
    </p:spTree>
    <p:extLst>
      <p:ext uri="{BB962C8B-B14F-4D97-AF65-F5344CB8AC3E}">
        <p14:creationId xmlns:p14="http://schemas.microsoft.com/office/powerpoint/2010/main" val="324657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БД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1800" b="1" dirty="0">
                <a:solidFill>
                  <a:schemeClr val="bg1"/>
                </a:solidFill>
              </a:rPr>
              <a:t>Таблица с потребители</a:t>
            </a:r>
          </a:p>
          <a:p>
            <a:pPr lvl="1"/>
            <a:r>
              <a:rPr lang="bg-BG" sz="1600" b="1" dirty="0"/>
              <a:t>Потребителско име</a:t>
            </a:r>
            <a:r>
              <a:rPr lang="bg-BG" sz="1600" dirty="0"/>
              <a:t>,</a:t>
            </a:r>
            <a:r>
              <a:rPr lang="bg-BG" sz="1600" b="1" dirty="0"/>
              <a:t> парола (криптирана)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пациенти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фамилия</a:t>
            </a:r>
            <a:r>
              <a:rPr lang="bg-BG" sz="1600" dirty="0"/>
              <a:t>, </a:t>
            </a:r>
            <a:r>
              <a:rPr lang="bg-BG" sz="1600" b="1" dirty="0"/>
              <a:t>ЕГН</a:t>
            </a:r>
            <a:r>
              <a:rPr lang="bg-BG" sz="1600" dirty="0"/>
              <a:t>, </a:t>
            </a:r>
            <a:r>
              <a:rPr lang="bg-BG" sz="1600" b="1" dirty="0"/>
              <a:t>пол</a:t>
            </a:r>
            <a:r>
              <a:rPr lang="bg-BG" sz="1600" dirty="0"/>
              <a:t>, </a:t>
            </a:r>
            <a:r>
              <a:rPr lang="bg-BG" sz="1600" b="1" dirty="0"/>
              <a:t>телефон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лекари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фамилия</a:t>
            </a:r>
            <a:r>
              <a:rPr lang="bg-BG" sz="1600" dirty="0"/>
              <a:t>, </a:t>
            </a:r>
            <a:r>
              <a:rPr lang="bg-BG" sz="1600" b="1" dirty="0"/>
              <a:t>специалност</a:t>
            </a:r>
            <a:r>
              <a:rPr lang="bg-BG" sz="1600" dirty="0"/>
              <a:t>, </a:t>
            </a:r>
            <a:r>
              <a:rPr lang="bg-BG" sz="1600" b="1" dirty="0"/>
              <a:t>телефон</a:t>
            </a:r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потребител</a:t>
            </a:r>
            <a:r>
              <a:rPr lang="en-US" sz="1600" dirty="0"/>
              <a:t> (</a:t>
            </a:r>
            <a:r>
              <a:rPr lang="bg-BG" sz="1600" dirty="0"/>
              <a:t>лекарят си има потребител)</a:t>
            </a:r>
          </a:p>
          <a:p>
            <a:r>
              <a:rPr lang="bg-BG" sz="1800" b="1" dirty="0">
                <a:solidFill>
                  <a:schemeClr val="bg1"/>
                </a:solidFill>
              </a:rPr>
              <a:t>Таблица с администратори</a:t>
            </a:r>
          </a:p>
          <a:p>
            <a:pPr lvl="1"/>
            <a:r>
              <a:rPr lang="bg-BG" sz="1600" b="1" dirty="0"/>
              <a:t>Име</a:t>
            </a:r>
            <a:r>
              <a:rPr lang="bg-BG" sz="1600" dirty="0"/>
              <a:t>, </a:t>
            </a:r>
            <a:r>
              <a:rPr lang="bg-BG" sz="1600" b="1" dirty="0"/>
              <a:t>телефон, </a:t>
            </a:r>
            <a:r>
              <a:rPr lang="en-US" sz="1600" b="1" dirty="0"/>
              <a:t>email</a:t>
            </a:r>
            <a:endParaRPr lang="bg-BG" sz="1600" b="1" dirty="0"/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потребител</a:t>
            </a:r>
            <a:r>
              <a:rPr lang="en-US" sz="1600" dirty="0"/>
              <a:t> (</a:t>
            </a:r>
            <a:r>
              <a:rPr lang="bg-BG" sz="1600" dirty="0"/>
              <a:t>лекарят си има потребител)</a:t>
            </a:r>
            <a:endParaRPr lang="bg-BG" sz="1600" b="1" dirty="0"/>
          </a:p>
          <a:p>
            <a:r>
              <a:rPr lang="bg-BG" sz="1800" b="1" dirty="0">
                <a:solidFill>
                  <a:schemeClr val="bg1"/>
                </a:solidFill>
              </a:rPr>
              <a:t>Таблица с прегледи</a:t>
            </a:r>
          </a:p>
          <a:p>
            <a:pPr lvl="1"/>
            <a:r>
              <a:rPr lang="bg-BG" sz="1600" b="1" dirty="0"/>
              <a:t>Дата</a:t>
            </a:r>
            <a:r>
              <a:rPr lang="bg-BG" sz="1600" dirty="0"/>
              <a:t>, </a:t>
            </a:r>
            <a:r>
              <a:rPr lang="bg-BG" sz="1600" b="1" dirty="0"/>
              <a:t>състояние, лечение</a:t>
            </a:r>
          </a:p>
          <a:p>
            <a:pPr lvl="1"/>
            <a:r>
              <a:rPr lang="bg-BG" sz="1600" dirty="0"/>
              <a:t>Връзка с </a:t>
            </a:r>
            <a:r>
              <a:rPr lang="bg-BG" sz="1600" b="1" dirty="0"/>
              <a:t>пациент</a:t>
            </a:r>
            <a:r>
              <a:rPr lang="bg-BG" sz="1600" dirty="0"/>
              <a:t> и </a:t>
            </a:r>
            <a:r>
              <a:rPr lang="bg-BG" sz="1600" b="1" dirty="0"/>
              <a:t>лекар</a:t>
            </a:r>
            <a:r>
              <a:rPr lang="bg-BG" sz="1600" dirty="0"/>
              <a:t> (прегледът си има пациент и лекар)</a:t>
            </a:r>
          </a:p>
        </p:txBody>
      </p:sp>
    </p:spTree>
    <p:extLst>
      <p:ext uri="{BB962C8B-B14F-4D97-AF65-F5344CB8AC3E}">
        <p14:creationId xmlns:p14="http://schemas.microsoft.com/office/powerpoint/2010/main" val="378294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068892-22B0-0781-814F-C94199C20C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18B34B-E2E6-D29F-009D-C1CC0A96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Диаграма на базата данни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D9262-B99F-DDFD-F3CB-465E95926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72" y="2034000"/>
            <a:ext cx="11264655" cy="32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04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Какво е </a:t>
            </a:r>
            <a:r>
              <a:rPr lang="bg-BG" sz="3400" b="1" dirty="0">
                <a:solidFill>
                  <a:schemeClr val="bg1"/>
                </a:solidFill>
              </a:rPr>
              <a:t>жизнен цикъл на информационна система</a:t>
            </a:r>
            <a:r>
              <a:rPr lang="bg-BG" sz="3400" dirty="0"/>
              <a:t>?</a:t>
            </a:r>
            <a:endParaRPr lang="bg-BG" sz="3400" b="1" dirty="0"/>
          </a:p>
          <a:p>
            <a:r>
              <a:rPr lang="en-US" sz="3400" dirty="0"/>
              <a:t>​</a:t>
            </a:r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Анализ</a:t>
            </a:r>
            <a:r>
              <a:rPr lang="bg-BG" sz="3400" dirty="0"/>
              <a:t> на </a:t>
            </a:r>
            <a:r>
              <a:rPr lang="bg-BG" sz="3400" b="1" dirty="0"/>
              <a:t>изискванията</a:t>
            </a:r>
            <a:endParaRPr lang="en-US" sz="3400" b="1" dirty="0"/>
          </a:p>
          <a:p>
            <a:r>
              <a:rPr lang="bg-BG" sz="3400" dirty="0"/>
              <a:t>Какво е </a:t>
            </a:r>
            <a:r>
              <a:rPr lang="en-US" sz="3400" b="1" dirty="0">
                <a:solidFill>
                  <a:schemeClr val="bg1"/>
                </a:solidFill>
              </a:rPr>
              <a:t>Use Case</a:t>
            </a:r>
            <a:r>
              <a:rPr lang="en-US" sz="3400" dirty="0"/>
              <a:t>?</a:t>
            </a:r>
            <a:endParaRPr lang="bg-BG" sz="3400" dirty="0"/>
          </a:p>
          <a:p>
            <a:r>
              <a:rPr lang="bg-BG" sz="3400" dirty="0"/>
              <a:t>Примерно приложение: Здравна информационна система</a:t>
            </a:r>
            <a:endParaRPr lang="en-US" sz="3400" b="1" dirty="0"/>
          </a:p>
          <a:p>
            <a:pPr lvl="1"/>
            <a:r>
              <a:rPr lang="bg-BG" sz="32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потребителски интерфейс</a:t>
            </a:r>
          </a:p>
          <a:p>
            <a:pPr lvl="1"/>
            <a:r>
              <a:rPr lang="bg-BG" sz="3200" dirty="0"/>
              <a:t>​​</a:t>
            </a:r>
            <a:r>
              <a:rPr lang="bg-BG" sz="3200" b="1" dirty="0">
                <a:solidFill>
                  <a:schemeClr val="bg1"/>
                </a:solidFill>
              </a:rPr>
              <a:t>Дизайн</a:t>
            </a:r>
            <a:r>
              <a:rPr lang="bg-BG" sz="3200" dirty="0"/>
              <a:t> на </a:t>
            </a:r>
            <a:r>
              <a:rPr lang="bg-BG" sz="3200" b="1" dirty="0"/>
              <a:t>база данни</a:t>
            </a:r>
            <a:endParaRPr lang="en-GB" sz="32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–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4152E59-50E3-A528-B957-BF140B50B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4787" y="1449000"/>
            <a:ext cx="11622425" cy="45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3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Входна форма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Вход в приложението</a:t>
            </a:r>
          </a:p>
          <a:p>
            <a:pPr lvl="1"/>
            <a:r>
              <a:rPr lang="bg-BG" dirty="0"/>
              <a:t>Полета с данни за </a:t>
            </a:r>
            <a:r>
              <a:rPr lang="bg-BG" b="1" dirty="0"/>
              <a:t>потребителско име</a:t>
            </a:r>
            <a:r>
              <a:rPr lang="bg-BG" dirty="0"/>
              <a:t> и</a:t>
            </a:r>
            <a:r>
              <a:rPr lang="bg-BG" b="1" dirty="0"/>
              <a:t> парола</a:t>
            </a:r>
            <a:endParaRPr lang="bg-BG" dirty="0"/>
          </a:p>
          <a:p>
            <a:pPr lvl="1"/>
            <a:r>
              <a:rPr lang="bg-BG" dirty="0"/>
              <a:t>Бутон за </a:t>
            </a:r>
            <a:r>
              <a:rPr lang="bg-BG" b="1" dirty="0"/>
              <a:t>вход</a:t>
            </a:r>
            <a:endParaRPr lang="bg-BG" dirty="0">
              <a:highlight>
                <a:srgbClr val="FFFF0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5D15311-D85A-5EAE-13E4-F1E079DE2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00" y="2619000"/>
            <a:ext cx="4734783" cy="346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450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Главна форма за лекари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пациенти</a:t>
            </a:r>
            <a:r>
              <a:rPr lang="bg-BG" dirty="0"/>
              <a:t>, </a:t>
            </a:r>
            <a:r>
              <a:rPr lang="bg-BG" b="1" dirty="0"/>
              <a:t>прегледи</a:t>
            </a:r>
          </a:p>
          <a:p>
            <a:r>
              <a:rPr lang="bg-BG" b="1" dirty="0">
                <a:solidFill>
                  <a:schemeClr val="bg1"/>
                </a:solidFill>
              </a:rPr>
              <a:t>Главна форма за админи</a:t>
            </a:r>
          </a:p>
          <a:p>
            <a:pPr lvl="1"/>
            <a:r>
              <a:rPr lang="bg-BG" dirty="0"/>
              <a:t>Съдържа </a:t>
            </a:r>
            <a:r>
              <a:rPr lang="bg-BG" b="1" dirty="0"/>
              <a:t>иконки </a:t>
            </a:r>
            <a:r>
              <a:rPr lang="bg-BG" dirty="0"/>
              <a:t>за показване на другите форми: </a:t>
            </a:r>
            <a:r>
              <a:rPr lang="bg-BG" b="1" dirty="0"/>
              <a:t>потребители</a:t>
            </a:r>
            <a:r>
              <a:rPr lang="bg-BG" dirty="0"/>
              <a:t>, </a:t>
            </a:r>
            <a:r>
              <a:rPr lang="bg-BG" b="1" dirty="0"/>
              <a:t>лекари</a:t>
            </a:r>
            <a:r>
              <a:rPr lang="bg-BG" dirty="0"/>
              <a:t>, </a:t>
            </a:r>
            <a:r>
              <a:rPr lang="bg-BG" b="1" dirty="0"/>
              <a:t>пациенти, прегледи, админи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пациенти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b="1" dirty="0"/>
              <a:t>Филтър</a:t>
            </a:r>
            <a:r>
              <a:rPr lang="bg-BG" dirty="0"/>
              <a:t> по ЕГН, име, фамилия, 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покажи прегледи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редактиране</a:t>
            </a:r>
            <a:r>
              <a:rPr lang="bg-BG" dirty="0"/>
              <a:t> </a:t>
            </a:r>
            <a:r>
              <a:rPr lang="bg-BG" b="1" dirty="0"/>
              <a:t>на пациент</a:t>
            </a:r>
            <a:endParaRPr lang="en-US" b="1" dirty="0"/>
          </a:p>
          <a:p>
            <a:r>
              <a:rPr lang="bg-BG" b="1" dirty="0">
                <a:solidFill>
                  <a:schemeClr val="bg1"/>
                </a:solidFill>
              </a:rPr>
              <a:t>Управление на прегледи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дата</a:t>
            </a:r>
            <a:r>
              <a:rPr lang="bg-BG" dirty="0"/>
              <a:t>,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  <a:r>
              <a:rPr lang="bg-BG" dirty="0"/>
              <a:t> на </a:t>
            </a:r>
            <a:r>
              <a:rPr lang="bg-BG" b="1" dirty="0"/>
              <a:t>лекар</a:t>
            </a:r>
            <a:r>
              <a:rPr lang="bg-BG" dirty="0"/>
              <a:t>, </a:t>
            </a:r>
            <a:r>
              <a:rPr lang="bg-BG" b="1" dirty="0"/>
              <a:t>състояние, лечение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</p:txBody>
      </p:sp>
    </p:spTree>
    <p:extLst>
      <p:ext uri="{BB962C8B-B14F-4D97-AF65-F5344CB8AC3E}">
        <p14:creationId xmlns:p14="http://schemas.microsoft.com/office/powerpoint/2010/main" val="19518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 на </a:t>
            </a:r>
            <a:r>
              <a:rPr lang="en-US" dirty="0"/>
              <a:t>UI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Управление на лекари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Управление на админи</a:t>
            </a:r>
            <a:r>
              <a:rPr lang="en-US" b="1" dirty="0">
                <a:solidFill>
                  <a:schemeClr val="bg1"/>
                </a:solidFill>
              </a:rPr>
              <a:t> (</a:t>
            </a:r>
            <a:r>
              <a:rPr lang="bg-BG" b="1" dirty="0">
                <a:solidFill>
                  <a:schemeClr val="bg1"/>
                </a:solidFill>
              </a:rPr>
              <a:t>за админи)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</a:t>
            </a:r>
            <a:r>
              <a:rPr lang="en-US" b="1" dirty="0"/>
              <a:t>e</a:t>
            </a:r>
            <a:r>
              <a:rPr lang="en-US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pPr lvl="1"/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121992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Пациенти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пациенти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пациенти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пациент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пациент</a:t>
            </a:r>
          </a:p>
          <a:p>
            <a:pPr lvl="1"/>
            <a:r>
              <a:rPr lang="bg-BG" dirty="0"/>
              <a:t>Полета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ЕГН</a:t>
            </a:r>
            <a:r>
              <a:rPr lang="bg-BG" dirty="0"/>
              <a:t>, </a:t>
            </a:r>
            <a:r>
              <a:rPr lang="bg-BG" b="1" dirty="0"/>
              <a:t>пол</a:t>
            </a:r>
            <a:r>
              <a:rPr lang="bg-BG" dirty="0"/>
              <a:t>, </a:t>
            </a:r>
            <a:r>
              <a:rPr lang="bg-BG" b="1" dirty="0"/>
              <a:t>телефон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пациент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225155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Прегледи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40000" lnSpcReduction="20000"/>
          </a:bodyPr>
          <a:lstStyle/>
          <a:p>
            <a:r>
              <a:rPr lang="bg-BG" sz="4500" b="1" dirty="0">
                <a:solidFill>
                  <a:schemeClr val="bg1"/>
                </a:solidFill>
              </a:rPr>
              <a:t>Форма за показване на прегледи</a:t>
            </a:r>
          </a:p>
          <a:p>
            <a:pPr lvl="1"/>
            <a:r>
              <a:rPr lang="bg-BG" sz="4000" dirty="0"/>
              <a:t>Таблица с всички </a:t>
            </a:r>
            <a:r>
              <a:rPr lang="bg-BG" sz="4000" b="1" dirty="0"/>
              <a:t>прегледи</a:t>
            </a:r>
          </a:p>
          <a:p>
            <a:pPr lvl="1"/>
            <a:r>
              <a:rPr lang="bg-BG" sz="4000" dirty="0"/>
              <a:t>Бутони за </a:t>
            </a:r>
            <a:r>
              <a:rPr lang="bg-BG" sz="4000" b="1" dirty="0"/>
              <a:t>добавяне</a:t>
            </a:r>
            <a:r>
              <a:rPr lang="bg-BG" sz="4000" dirty="0"/>
              <a:t>, </a:t>
            </a:r>
            <a:r>
              <a:rPr lang="bg-BG" sz="4000" b="1" dirty="0"/>
              <a:t>редактиране</a:t>
            </a:r>
            <a:r>
              <a:rPr lang="bg-BG" sz="4000" dirty="0"/>
              <a:t> и </a:t>
            </a:r>
            <a:r>
              <a:rPr lang="bg-BG" sz="4000" b="1" dirty="0"/>
              <a:t>изтриване</a:t>
            </a:r>
          </a:p>
          <a:p>
            <a:r>
              <a:rPr lang="bg-BG" sz="4500" b="1" dirty="0">
                <a:solidFill>
                  <a:schemeClr val="bg1"/>
                </a:solidFill>
              </a:rPr>
              <a:t>Форма за добавяне на нов преглед</a:t>
            </a:r>
          </a:p>
          <a:p>
            <a:pPr lvl="1"/>
            <a:r>
              <a:rPr lang="bg-BG" sz="4000" dirty="0"/>
              <a:t>Полета за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пациент</a:t>
            </a:r>
            <a:r>
              <a:rPr lang="bg-BG" sz="4000" dirty="0"/>
              <a:t> (само за четене</a:t>
            </a:r>
            <a:r>
              <a:rPr lang="en-US" sz="4000" dirty="0"/>
              <a:t> – </a:t>
            </a:r>
            <a:r>
              <a:rPr lang="bg-BG" sz="4000" dirty="0"/>
              <a:t>избрания пациент),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лекар</a:t>
            </a:r>
            <a:r>
              <a:rPr lang="en-US" sz="4000" b="1" dirty="0"/>
              <a:t> </a:t>
            </a:r>
            <a:r>
              <a:rPr lang="en-US" sz="4000" dirty="0"/>
              <a:t>(</a:t>
            </a:r>
            <a:r>
              <a:rPr lang="bg-BG" sz="4000" dirty="0"/>
              <a:t>само за четене – текущия логнат лекар), </a:t>
            </a:r>
            <a:r>
              <a:rPr lang="bg-BG" sz="4000" b="1" dirty="0"/>
              <a:t>дата </a:t>
            </a:r>
            <a:r>
              <a:rPr lang="bg-BG" sz="4000" dirty="0"/>
              <a:t>(текущата, но може да се променя), </a:t>
            </a:r>
            <a:r>
              <a:rPr lang="bg-BG" sz="4000" b="1" dirty="0"/>
              <a:t>състояние </a:t>
            </a:r>
            <a:r>
              <a:rPr lang="bg-BG" sz="4000" dirty="0"/>
              <a:t>(многородово поле), </a:t>
            </a:r>
            <a:r>
              <a:rPr lang="bg-BG" sz="4000" b="1" dirty="0"/>
              <a:t>лечение</a:t>
            </a:r>
            <a:r>
              <a:rPr lang="bg-BG" sz="4000" dirty="0"/>
              <a:t> (предписания за лечение)</a:t>
            </a:r>
          </a:p>
          <a:p>
            <a:pPr lvl="1"/>
            <a:r>
              <a:rPr lang="bg-BG" sz="4000" dirty="0"/>
              <a:t>Бутони за </a:t>
            </a:r>
            <a:r>
              <a:rPr lang="bg-BG" sz="4000" b="1" dirty="0"/>
              <a:t>добавяне</a:t>
            </a:r>
            <a:r>
              <a:rPr lang="bg-BG" sz="4000" dirty="0"/>
              <a:t> и </a:t>
            </a:r>
            <a:r>
              <a:rPr lang="bg-BG" sz="4000" b="1" dirty="0"/>
              <a:t>отказ</a:t>
            </a:r>
          </a:p>
          <a:p>
            <a:r>
              <a:rPr lang="bg-BG" sz="4500" b="1" dirty="0">
                <a:solidFill>
                  <a:schemeClr val="bg1"/>
                </a:solidFill>
              </a:rPr>
              <a:t>Форма за редактиране на съществуващ преглед</a:t>
            </a:r>
          </a:p>
          <a:p>
            <a:pPr lvl="1"/>
            <a:r>
              <a:rPr lang="bg-BG" sz="4000" dirty="0"/>
              <a:t>Полета за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пациент</a:t>
            </a:r>
            <a:r>
              <a:rPr lang="bg-BG" sz="4000" dirty="0"/>
              <a:t>,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лекар </a:t>
            </a:r>
            <a:r>
              <a:rPr lang="bg-BG" sz="4000" dirty="0"/>
              <a:t>(само за четене)</a:t>
            </a:r>
            <a:br>
              <a:rPr lang="bg-BG" sz="4000" dirty="0"/>
            </a:br>
            <a:r>
              <a:rPr lang="bg-BG" sz="4000" b="1" dirty="0"/>
              <a:t>дата</a:t>
            </a:r>
            <a:r>
              <a:rPr lang="bg-BG" sz="4000" dirty="0"/>
              <a:t>, </a:t>
            </a:r>
            <a:r>
              <a:rPr lang="bg-BG" sz="4000" b="1" dirty="0"/>
              <a:t>състояние</a:t>
            </a:r>
            <a:r>
              <a:rPr lang="bg-BG" sz="4000" dirty="0"/>
              <a:t>, </a:t>
            </a:r>
            <a:r>
              <a:rPr lang="bg-BG" sz="4000" b="1" dirty="0"/>
              <a:t>лечение</a:t>
            </a:r>
          </a:p>
          <a:p>
            <a:pPr lvl="1"/>
            <a:r>
              <a:rPr lang="bg-BG" sz="4000" dirty="0"/>
              <a:t>Бутони за </a:t>
            </a:r>
            <a:r>
              <a:rPr lang="bg-BG" sz="4000" b="1" dirty="0"/>
              <a:t>редактиране</a:t>
            </a:r>
            <a:r>
              <a:rPr lang="bg-BG" sz="4000" dirty="0"/>
              <a:t> и </a:t>
            </a:r>
            <a:r>
              <a:rPr lang="bg-BG" sz="4000" b="1" dirty="0"/>
              <a:t>отказ</a:t>
            </a:r>
          </a:p>
          <a:p>
            <a:r>
              <a:rPr lang="bg-BG" sz="4500" b="1" dirty="0">
                <a:solidFill>
                  <a:schemeClr val="bg1"/>
                </a:solidFill>
              </a:rPr>
              <a:t>Форма за изтриване на съществуващ преглед</a:t>
            </a:r>
          </a:p>
          <a:p>
            <a:pPr lvl="1"/>
            <a:r>
              <a:rPr lang="bg-BG" sz="4000" dirty="0"/>
              <a:t>Полета за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пациент</a:t>
            </a:r>
            <a:r>
              <a:rPr lang="bg-BG" sz="4000" dirty="0"/>
              <a:t>, </a:t>
            </a:r>
            <a:r>
              <a:rPr lang="bg-BG" sz="4000" b="1" dirty="0"/>
              <a:t>име</a:t>
            </a:r>
            <a:r>
              <a:rPr lang="bg-BG" sz="4000" dirty="0"/>
              <a:t> и </a:t>
            </a:r>
            <a:r>
              <a:rPr lang="bg-BG" sz="4000" b="1" dirty="0"/>
              <a:t>фамилия</a:t>
            </a:r>
            <a:r>
              <a:rPr lang="bg-BG" sz="4000" dirty="0"/>
              <a:t> на </a:t>
            </a:r>
            <a:r>
              <a:rPr lang="bg-BG" sz="4000" b="1" dirty="0"/>
              <a:t>лекар</a:t>
            </a:r>
            <a:r>
              <a:rPr lang="bg-BG" sz="4000" dirty="0"/>
              <a:t>, </a:t>
            </a:r>
            <a:r>
              <a:rPr lang="bg-BG" sz="4000" b="1" dirty="0"/>
              <a:t>дата</a:t>
            </a:r>
            <a:r>
              <a:rPr lang="bg-BG" sz="4000" dirty="0"/>
              <a:t>, </a:t>
            </a:r>
            <a:r>
              <a:rPr lang="bg-BG" sz="4000" b="1" dirty="0"/>
              <a:t>състояние</a:t>
            </a:r>
            <a:r>
              <a:rPr lang="bg-BG" sz="4000" dirty="0"/>
              <a:t>, </a:t>
            </a:r>
            <a:r>
              <a:rPr lang="bg-BG" sz="4000" b="1" dirty="0"/>
              <a:t>лечение</a:t>
            </a:r>
            <a:r>
              <a:rPr lang="bg-BG" sz="4000" dirty="0"/>
              <a:t> (всички полета са само за четене)</a:t>
            </a:r>
          </a:p>
          <a:p>
            <a:pPr lvl="1"/>
            <a:r>
              <a:rPr lang="bg-BG" sz="4000" dirty="0"/>
              <a:t>Бутони за </a:t>
            </a:r>
            <a:r>
              <a:rPr lang="bg-BG" sz="4000" b="1" dirty="0"/>
              <a:t>изтриване</a:t>
            </a:r>
            <a:r>
              <a:rPr lang="bg-BG" sz="4000" dirty="0"/>
              <a:t> и </a:t>
            </a:r>
            <a:r>
              <a:rPr lang="bg-BG" sz="4000" b="1" dirty="0"/>
              <a:t>отказ</a:t>
            </a:r>
            <a:endParaRPr lang="en-BG" sz="4000" b="1" dirty="0"/>
          </a:p>
        </p:txBody>
      </p:sp>
    </p:spTree>
    <p:extLst>
      <p:ext uri="{BB962C8B-B14F-4D97-AF65-F5344CB8AC3E}">
        <p14:creationId xmlns:p14="http://schemas.microsoft.com/office/powerpoint/2010/main" val="305434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Лекари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лекари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лекари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лекар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специалност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bg-BG" b="1" dirty="0"/>
              <a:t>потребителско</a:t>
            </a:r>
            <a:r>
              <a:rPr lang="bg-BG" dirty="0"/>
              <a:t>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парола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лекар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BG" b="1" dirty="0"/>
          </a:p>
        </p:txBody>
      </p:sp>
    </p:spTree>
    <p:extLst>
      <p:ext uri="{BB962C8B-B14F-4D97-AF65-F5344CB8AC3E}">
        <p14:creationId xmlns:p14="http://schemas.microsoft.com/office/powerpoint/2010/main" val="195362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5DABB0-F515-4FDA-80BE-78C6E41FA4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4A77-CD1E-BE05-9293-F1CFFCF163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Форма за показване на админи</a:t>
            </a:r>
          </a:p>
          <a:p>
            <a:pPr lvl="1"/>
            <a:r>
              <a:rPr lang="bg-BG" dirty="0"/>
              <a:t>Таблица с всички </a:t>
            </a:r>
            <a:r>
              <a:rPr lang="bg-BG" b="1" dirty="0"/>
              <a:t>админи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добавяне на нов админ</a:t>
            </a:r>
          </a:p>
          <a:p>
            <a:pPr lvl="1"/>
            <a:r>
              <a:rPr lang="bg-BG" dirty="0"/>
              <a:t>Полета за </a:t>
            </a:r>
            <a:r>
              <a:rPr lang="bg-BG" sz="3200" b="1" dirty="0"/>
              <a:t>име</a:t>
            </a:r>
            <a:r>
              <a:rPr lang="bg-BG" sz="3200" dirty="0"/>
              <a:t>, </a:t>
            </a:r>
            <a:r>
              <a:rPr lang="bg-BG" sz="3200" b="1" dirty="0"/>
              <a:t>фамилия</a:t>
            </a:r>
            <a:r>
              <a:rPr lang="bg-BG" sz="3200" dirty="0"/>
              <a:t>, </a:t>
            </a:r>
            <a:r>
              <a:rPr lang="bg-BG" sz="3200" b="1" dirty="0"/>
              <a:t>телефон, </a:t>
            </a:r>
            <a:r>
              <a:rPr lang="en-US" sz="3200" b="1" dirty="0"/>
              <a:t>email</a:t>
            </a:r>
            <a:endParaRPr lang="bg-BG" sz="3200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добавяне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редактиране на съществуващ админ</a:t>
            </a:r>
          </a:p>
          <a:p>
            <a:pPr lvl="1"/>
            <a:r>
              <a:rPr lang="bg-BG" dirty="0"/>
              <a:t>Полета за </a:t>
            </a:r>
            <a:r>
              <a:rPr lang="bg-BG" b="1" dirty="0"/>
              <a:t>име</a:t>
            </a:r>
            <a:r>
              <a:rPr lang="bg-BG" dirty="0"/>
              <a:t>, </a:t>
            </a:r>
            <a:r>
              <a:rPr lang="bg-BG" b="1" dirty="0"/>
              <a:t>фамилия</a:t>
            </a:r>
            <a:r>
              <a:rPr lang="bg-BG" dirty="0"/>
              <a:t>, </a:t>
            </a:r>
            <a:r>
              <a:rPr lang="bg-BG" b="1" dirty="0"/>
              <a:t>телефон</a:t>
            </a:r>
            <a:r>
              <a:rPr lang="bg-BG" dirty="0"/>
              <a:t>, </a:t>
            </a:r>
            <a:r>
              <a:rPr lang="en-US" sz="3200" b="1" dirty="0"/>
              <a:t>email</a:t>
            </a:r>
            <a:endParaRPr lang="bg-BG" b="1" dirty="0"/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</a:p>
          <a:p>
            <a:r>
              <a:rPr lang="bg-BG" b="1" dirty="0">
                <a:solidFill>
                  <a:schemeClr val="bg1"/>
                </a:solidFill>
              </a:rPr>
              <a:t>Форма за изтриване на съществуващ админ</a:t>
            </a:r>
          </a:p>
          <a:p>
            <a:pPr lvl="1"/>
            <a:r>
              <a:rPr lang="bg-BG" dirty="0"/>
              <a:t>Поле за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фамилия</a:t>
            </a:r>
          </a:p>
          <a:p>
            <a:pPr lvl="1"/>
            <a:r>
              <a:rPr lang="bg-BG" dirty="0"/>
              <a:t>Бутони за </a:t>
            </a:r>
            <a:r>
              <a:rPr lang="bg-BG" b="1" dirty="0"/>
              <a:t>изтриване</a:t>
            </a:r>
            <a:r>
              <a:rPr lang="bg-BG" dirty="0"/>
              <a:t> и </a:t>
            </a:r>
            <a:r>
              <a:rPr lang="bg-BG" b="1" dirty="0"/>
              <a:t>отказ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93DBD2-291B-6EA9-5FD1-AF031BC5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Проектиране</a:t>
            </a:r>
            <a:r>
              <a:rPr lang="en-US" dirty="0"/>
              <a:t>: </a:t>
            </a:r>
            <a:r>
              <a:rPr lang="bg-BG" dirty="0"/>
              <a:t>дизайн на </a:t>
            </a:r>
            <a:r>
              <a:rPr lang="en-US" dirty="0"/>
              <a:t>UI </a:t>
            </a:r>
            <a:r>
              <a:rPr lang="bg-BG" dirty="0"/>
              <a:t>- Админи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1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Жизненият цикъл </a:t>
            </a:r>
            <a:r>
              <a:rPr lang="bg-BG" sz="2800" dirty="0"/>
              <a:t>е </a:t>
            </a:r>
            <a:r>
              <a:rPr lang="bg-BG" sz="2800" b="1" dirty="0"/>
              <a:t>поредица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за </a:t>
            </a:r>
            <a:r>
              <a:rPr lang="bg-BG" sz="2800" b="1" dirty="0"/>
              <a:t>създаване</a:t>
            </a:r>
            <a:r>
              <a:rPr lang="bg-BG" sz="2800" dirty="0"/>
              <a:t>, </a:t>
            </a:r>
            <a:r>
              <a:rPr lang="bg-BG" sz="2800" b="1" dirty="0"/>
              <a:t>внедряване</a:t>
            </a:r>
            <a:r>
              <a:rPr lang="bg-BG" sz="2800" dirty="0"/>
              <a:t> и </a:t>
            </a:r>
            <a:r>
              <a:rPr lang="bg-BG" sz="2800" b="1" dirty="0"/>
              <a:t>поддържане</a:t>
            </a:r>
            <a:r>
              <a:rPr lang="bg-BG" sz="2800" dirty="0"/>
              <a:t> на </a:t>
            </a:r>
            <a:r>
              <a:rPr lang="bg-BG" sz="2800" b="1" dirty="0"/>
              <a:t>ИС</a:t>
            </a:r>
            <a:endParaRPr lang="en-GB" sz="28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Етапи</a:t>
            </a:r>
            <a:r>
              <a:rPr lang="bg-BG" sz="2800" dirty="0"/>
              <a:t> на </a:t>
            </a:r>
            <a:r>
              <a:rPr lang="bg-BG" sz="2800" b="1" dirty="0"/>
              <a:t>жизнения цикъл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Събиране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изискванията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Проектиране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Имплементация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Case </a:t>
            </a:r>
            <a:r>
              <a:rPr lang="bg-BG" sz="2800" dirty="0"/>
              <a:t>е </a:t>
            </a:r>
            <a:r>
              <a:rPr lang="bg-BG" sz="2800" b="1" dirty="0"/>
              <a:t>метод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bg-BG" sz="2800" dirty="0"/>
              <a:t> на </a:t>
            </a:r>
            <a:r>
              <a:rPr lang="bg-BG" sz="2800" b="1" dirty="0"/>
              <a:t>взаимодействията</a:t>
            </a:r>
            <a:r>
              <a:rPr lang="bg-BG" sz="2800" dirty="0"/>
              <a:t> между </a:t>
            </a:r>
            <a:r>
              <a:rPr lang="bg-BG" sz="2800" b="1" dirty="0"/>
              <a:t>потребителите</a:t>
            </a:r>
            <a:r>
              <a:rPr lang="bg-BG" sz="2800" dirty="0"/>
              <a:t> и </a:t>
            </a:r>
            <a:r>
              <a:rPr lang="bg-BG" sz="2800" b="1" dirty="0"/>
              <a:t>системата</a:t>
            </a:r>
            <a:endParaRPr lang="en-GB" sz="2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Етапи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Жизнен цикъл на информационна система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3A8A43-2D38-9408-FD20-702F4C9CB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7768" y="1089000"/>
            <a:ext cx="3056464" cy="307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жизнен цикъл </a:t>
            </a:r>
            <a:r>
              <a:rPr lang="en-US" dirty="0"/>
              <a:t>(life cycle)</a:t>
            </a:r>
            <a:r>
              <a:rPr lang="bg-BG" dirty="0"/>
              <a:t> на ИС?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Поредица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за </a:t>
            </a:r>
            <a:r>
              <a:rPr lang="bg-BG" b="1" dirty="0"/>
              <a:t>създаване</a:t>
            </a:r>
            <a:r>
              <a:rPr lang="bg-BG" dirty="0"/>
              <a:t>, </a:t>
            </a:r>
            <a:r>
              <a:rPr lang="bg-BG" b="1" dirty="0"/>
              <a:t>внедряване</a:t>
            </a:r>
            <a:r>
              <a:rPr lang="bg-BG" dirty="0"/>
              <a:t> и </a:t>
            </a:r>
            <a:r>
              <a:rPr lang="bg-BG" b="1" dirty="0"/>
              <a:t>поддържане</a:t>
            </a:r>
            <a:r>
              <a:rPr lang="bg-BG" dirty="0"/>
              <a:t> на </a:t>
            </a:r>
            <a:r>
              <a:rPr lang="bg-BG" b="1" dirty="0"/>
              <a:t>ИС</a:t>
            </a:r>
          </a:p>
          <a:p>
            <a:r>
              <a:rPr lang="bg-BG" dirty="0"/>
              <a:t>Гарантира, че </a:t>
            </a:r>
            <a:r>
              <a:rPr lang="bg-BG" b="1" dirty="0"/>
              <a:t>системата</a:t>
            </a:r>
            <a:r>
              <a:rPr lang="bg-BG" dirty="0"/>
              <a:t> отговаря на </a:t>
            </a:r>
            <a:r>
              <a:rPr lang="bg-BG" b="1" dirty="0">
                <a:solidFill>
                  <a:schemeClr val="bg1"/>
                </a:solidFill>
              </a:rPr>
              <a:t>изискванията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  <a:r>
              <a:rPr lang="bg-BG" dirty="0"/>
              <a:t> и остава </a:t>
            </a:r>
            <a:r>
              <a:rPr lang="bg-BG" b="1" dirty="0">
                <a:solidFill>
                  <a:schemeClr val="bg1"/>
                </a:solidFill>
              </a:rPr>
              <a:t>функционална</a:t>
            </a:r>
            <a:r>
              <a:rPr lang="bg-BG" dirty="0"/>
              <a:t> през </a:t>
            </a:r>
            <a:r>
              <a:rPr lang="bg-BG" b="1" dirty="0"/>
              <a:t>целия</a:t>
            </a:r>
            <a:r>
              <a:rPr lang="bg-BG" dirty="0"/>
              <a:t> си </a:t>
            </a:r>
            <a:r>
              <a:rPr lang="bg-BG" b="1" dirty="0"/>
              <a:t>живот</a:t>
            </a:r>
            <a:endParaRPr lang="en-BG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41D3480-19F5-1FBA-3805-5FE229DF52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705" y="3716028"/>
            <a:ext cx="3116589" cy="2999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A8FC7B-B8D1-2FF9-BE15-82AE21EE03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3F90F4E8-8B08-0C68-BA84-DD52BAA921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Събираме и анализираме</a:t>
            </a:r>
            <a:br>
              <a:rPr lang="en-US" sz="3200" dirty="0"/>
            </a:br>
            <a:r>
              <a:rPr lang="bg-BG" sz="3200" b="1" dirty="0"/>
              <a:t>изисквания</a:t>
            </a:r>
            <a:r>
              <a:rPr lang="en-US" sz="3200" b="1" dirty="0"/>
              <a:t> </a:t>
            </a:r>
            <a:r>
              <a:rPr lang="bg-BG" sz="3200" dirty="0"/>
              <a:t>(</a:t>
            </a:r>
            <a:r>
              <a:rPr lang="en-US" sz="3200" dirty="0"/>
              <a:t>use cases)</a:t>
            </a:r>
            <a:endParaRPr lang="bg-BG" sz="3200" dirty="0"/>
          </a:p>
          <a:p>
            <a:r>
              <a:rPr lang="bg-BG" sz="3200" b="1" dirty="0"/>
              <a:t>Проектираме</a:t>
            </a:r>
            <a:r>
              <a:rPr lang="bg-BG" sz="3200" dirty="0"/>
              <a:t> (база данни,</a:t>
            </a:r>
            <a:br>
              <a:rPr lang="bg-BG" sz="3200" dirty="0"/>
            </a:br>
            <a:r>
              <a:rPr lang="bg-BG" sz="3200" dirty="0"/>
              <a:t>потребителски интерфейс, …)</a:t>
            </a:r>
          </a:p>
          <a:p>
            <a:r>
              <a:rPr lang="bg-BG" sz="3200" b="1" dirty="0"/>
              <a:t>Имплементираме </a:t>
            </a:r>
            <a:r>
              <a:rPr lang="bg-BG" sz="3200" dirty="0"/>
              <a:t>(пишем код)</a:t>
            </a:r>
          </a:p>
          <a:p>
            <a:r>
              <a:rPr lang="bg-BG" sz="3200" b="1" dirty="0"/>
              <a:t>Тестваме </a:t>
            </a:r>
            <a:r>
              <a:rPr lang="bg-BG" sz="3200" dirty="0"/>
              <a:t>(работи ли правилно)</a:t>
            </a:r>
          </a:p>
          <a:p>
            <a:r>
              <a:rPr lang="bg-BG" sz="3200" b="1" dirty="0"/>
              <a:t>Внедряване </a:t>
            </a:r>
            <a:r>
              <a:rPr lang="bg-BG" sz="3200" dirty="0"/>
              <a:t>(качваме в Интернет)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0E5891-D2BA-E1D5-201B-70178ED44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Жизнен цикъл на ИС</a:t>
            </a:r>
            <a:endParaRPr lang="en-BG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BF9DDC7-9970-68EF-F72C-4B3F87D59168}"/>
              </a:ext>
            </a:extLst>
          </p:cNvPr>
          <p:cNvGrpSpPr/>
          <p:nvPr/>
        </p:nvGrpSpPr>
        <p:grpSpPr>
          <a:xfrm>
            <a:off x="6599924" y="1240217"/>
            <a:ext cx="5391076" cy="5473783"/>
            <a:chOff x="3666000" y="1295766"/>
            <a:chExt cx="5391076" cy="54737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D9B468-E64F-4666-3016-A94EB6D990A4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7B172E01-944B-73C8-3B0E-FC8B20CCD7B3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A600FEE7-B034-A8E3-E4C7-B1F8BDDCC9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D85E20EE-188A-ECD8-A073-F037199ECB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7F42D3B-28D7-05D7-7F69-DDA008DC20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57D2BAC3-7849-463E-FD92-F1CBCCEF16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706DFB5-3D81-30CD-08EA-B33505E12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48FF8C07-6DF4-E250-AD03-E20E6FE15D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E3752B-A8F3-C5AE-8DAC-CC5A670718BD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34F7A19-52DE-92E2-FC59-CF8378D7C089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F9AF2-1A5A-615E-EDA2-8D67B09F1F22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5E5DC8-4425-04B0-49E5-1BDEF314E45D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6BB1C5-5406-61AF-BC10-41309F5B2834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20369BB-88C5-D0EE-473F-62584EAE4972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807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-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(програмиране)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50874</TotalTime>
  <Words>1616</Words>
  <Application>Microsoft Macintosh PowerPoint</Application>
  <PresentationFormat>Widescreen</PresentationFormat>
  <Paragraphs>256</Paragraphs>
  <Slides>30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Жизнен цикъл на информационна система</vt:lpstr>
      <vt:lpstr>Съдържание</vt:lpstr>
      <vt:lpstr>Жизнен цикъл на информационна система</vt:lpstr>
      <vt:lpstr>Какво е жизнен цикъл (life cycle) на ИС?</vt:lpstr>
      <vt:lpstr>Жизнен цикъл на ИС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Анализ на изискванията</vt:lpstr>
      <vt:lpstr>Анализ на изискванията</vt:lpstr>
      <vt:lpstr>Какво е Use Case?</vt:lpstr>
      <vt:lpstr>Какво е Use Case?</vt:lpstr>
      <vt:lpstr>Пример за Use Case (1)</vt:lpstr>
      <vt:lpstr>Пример за Use Case (2)</vt:lpstr>
      <vt:lpstr>Примерно приложение</vt:lpstr>
      <vt:lpstr>Анализ на изискванията: текстово описание</vt:lpstr>
      <vt:lpstr>Проектиране: дизайн на БД</vt:lpstr>
      <vt:lpstr>Диаграма на базата данни</vt:lpstr>
      <vt:lpstr>Проектиране: дизайн на UI – навигация</vt:lpstr>
      <vt:lpstr>Проектиране: дизайн на UI - Входна форма</vt:lpstr>
      <vt:lpstr>Проектиране на UI (1)</vt:lpstr>
      <vt:lpstr>Проектиране на UI (2)</vt:lpstr>
      <vt:lpstr>Проектиране: дизайн на UI - Пациенти</vt:lpstr>
      <vt:lpstr>Проектиране: дизайн на UI - Прегледи</vt:lpstr>
      <vt:lpstr>Проектиране: дизайн на UI - Лекари</vt:lpstr>
      <vt:lpstr>Проектиране: дизайн на UI - Админи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 цикъл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420</cp:revision>
  <dcterms:created xsi:type="dcterms:W3CDTF">2018-05-23T13:08:44Z</dcterms:created>
  <dcterms:modified xsi:type="dcterms:W3CDTF">2024-09-03T11:57:13Z</dcterms:modified>
  <cp:category/>
</cp:coreProperties>
</file>