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42" r:id="rId6"/>
    <p:sldId id="745" r:id="rId7"/>
    <p:sldId id="570" r:id="rId8"/>
    <p:sldId id="571" r:id="rId9"/>
    <p:sldId id="743" r:id="rId10"/>
    <p:sldId id="746" r:id="rId11"/>
    <p:sldId id="748" r:id="rId12"/>
    <p:sldId id="747" r:id="rId13"/>
    <p:sldId id="750" r:id="rId14"/>
    <p:sldId id="557" r:id="rId15"/>
    <p:sldId id="599" r:id="rId16"/>
    <p:sldId id="558" r:id="rId17"/>
    <p:sldId id="559" r:id="rId18"/>
    <p:sldId id="560" r:id="rId19"/>
    <p:sldId id="610" r:id="rId20"/>
    <p:sldId id="751" r:id="rId21"/>
    <p:sldId id="752" r:id="rId22"/>
    <p:sldId id="649" r:id="rId23"/>
    <p:sldId id="753" r:id="rId24"/>
    <p:sldId id="758" r:id="rId25"/>
    <p:sldId id="757" r:id="rId26"/>
    <p:sldId id="754" r:id="rId27"/>
    <p:sldId id="755" r:id="rId28"/>
    <p:sldId id="759" r:id="rId29"/>
    <p:sldId id="756" r:id="rId30"/>
    <p:sldId id="760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</p14:sldIdLst>
        </p14:section>
        <p14:section name="Fluent API и Model Builder" id="{2D5756AF-8390-6F4F-9933-47BC1B44579B}">
          <p14:sldIdLst>
            <p14:sldId id="742"/>
            <p14:sldId id="745"/>
            <p14:sldId id="570"/>
            <p14:sldId id="571"/>
          </p14:sldIdLst>
        </p14:section>
        <p14:section name="Атрибути в EF Core" id="{147F3A6C-0EC2-DF40-AC60-15E62D26AFD7}">
          <p14:sldIdLst>
            <p14:sldId id="743"/>
            <p14:sldId id="746"/>
            <p14:sldId id="748"/>
            <p14:sldId id="747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560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55"/>
            <p14:sldId id="75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0" autoAdjust="0"/>
    <p:restoredTop sz="95188" autoAdjust="0"/>
  </p:normalViewPr>
  <p:slideViewPr>
    <p:cSldViewPr showGuides="1">
      <p:cViewPr varScale="1">
        <p:scale>
          <a:sx n="101" d="100"/>
          <a:sy n="101" d="100"/>
        </p:scale>
        <p:origin x="224" y="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" b="684"/>
          <a:stretch/>
        </p:blipFill>
        <p:spPr>
          <a:xfrm>
            <a:off x="5621536" y="2583415"/>
            <a:ext cx="5844291" cy="28026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Декларативен</a:t>
            </a:r>
            <a:r>
              <a:rPr lang="bg-BG" sz="3000" dirty="0"/>
              <a:t> </a:t>
            </a:r>
            <a:r>
              <a:rPr lang="bg-BG" sz="3000" b="1" dirty="0"/>
              <a:t>начин</a:t>
            </a:r>
            <a:r>
              <a:rPr lang="bg-BG" sz="3000" dirty="0"/>
              <a:t> за </a:t>
            </a:r>
            <a:r>
              <a:rPr lang="bg-BG" sz="3000" b="1" dirty="0"/>
              <a:t>конфигуриране</a:t>
            </a:r>
            <a:r>
              <a:rPr lang="bg-BG" sz="3000" dirty="0"/>
              <a:t> на </a:t>
            </a:r>
            <a:r>
              <a:rPr lang="bg-BG" sz="3000" b="1" dirty="0"/>
              <a:t>модели</a:t>
            </a:r>
            <a:r>
              <a:rPr lang="bg-BG" sz="3000" dirty="0"/>
              <a:t> на данни</a:t>
            </a:r>
          </a:p>
          <a:p>
            <a:r>
              <a:rPr lang="bg-BG" sz="3000" dirty="0"/>
              <a:t>Използват се </a:t>
            </a:r>
            <a:r>
              <a:rPr lang="bg-BG" sz="3000" b="1" dirty="0">
                <a:solidFill>
                  <a:schemeClr val="bg1"/>
                </a:solidFill>
              </a:rPr>
              <a:t>директно</a:t>
            </a:r>
            <a:r>
              <a:rPr lang="bg-BG" sz="3000" dirty="0"/>
              <a:t> в </a:t>
            </a:r>
            <a:r>
              <a:rPr lang="bg-BG" sz="3000" b="1" dirty="0">
                <a:solidFill>
                  <a:schemeClr val="bg1"/>
                </a:solidFill>
              </a:rPr>
              <a:t>класовете</a:t>
            </a:r>
            <a:r>
              <a:rPr lang="bg-BG" sz="3000" dirty="0"/>
              <a:t> на </a:t>
            </a:r>
            <a:r>
              <a:rPr lang="bg-BG" sz="3000" b="1" dirty="0"/>
              <a:t>моделите</a:t>
            </a:r>
          </a:p>
          <a:p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първичен ключ</a:t>
            </a: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ForeignKey]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външен ключ</a:t>
            </a:r>
          </a:p>
          <a:p>
            <a:endParaRPr lang="bg-BG" sz="32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Core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EFFA9-392F-B0BD-8CBD-FAC1C413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059892"/>
            <a:ext cx="11102030" cy="738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6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int StudentId { get; set;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3484C-EBFC-31CB-548E-00888BB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374490"/>
            <a:ext cx="11102030" cy="2338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600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1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Указва </a:t>
            </a:r>
            <a:r>
              <a:rPr lang="bg-BG" sz="3000" b="1" dirty="0"/>
              <a:t>името на таблицата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 за този модел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задължително</a:t>
            </a: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</a:t>
            </a:r>
            <a:r>
              <a:rPr lang="bg-BG" sz="3000" b="1" dirty="0"/>
              <a:t>Максимална дължина </a:t>
            </a:r>
            <a:r>
              <a:rPr lang="bg-BG" sz="3000" dirty="0"/>
              <a:t>на свойството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Core (2)</a:t>
            </a:r>
            <a:endParaRPr lang="en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5D032-3C89-B6C6-BCEA-6F3ECC27DDA3}"/>
              </a:ext>
            </a:extLst>
          </p:cNvPr>
          <p:cNvSpPr txBox="1"/>
          <p:nvPr/>
        </p:nvSpPr>
        <p:spPr>
          <a:xfrm>
            <a:off x="606000" y="3081650"/>
            <a:ext cx="11147030" cy="3643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</a:rPr>
              <a:t>("Students")]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int StudentId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Name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MaxLength</a:t>
            </a:r>
            <a:r>
              <a:rPr lang="en-US" sz="2400" b="1" noProof="1">
                <a:latin typeface="Consolas" pitchFamily="49" charset="0"/>
              </a:rPr>
              <a:t>(100)]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Email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3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02C1-B37B-63C9-33B7-FB47F6D2E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/>
              <a:t>Атрибутите</a:t>
            </a:r>
            <a:r>
              <a:rPr lang="bg-BG" dirty="0"/>
              <a:t> са </a:t>
            </a:r>
            <a:r>
              <a:rPr lang="bg-BG" b="1" dirty="0">
                <a:solidFill>
                  <a:schemeClr val="bg1"/>
                </a:solidFill>
              </a:rPr>
              <a:t>лесни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използване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четене</a:t>
            </a:r>
          </a:p>
          <a:p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основни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конфигурации</a:t>
            </a:r>
          </a:p>
          <a:p>
            <a:r>
              <a:rPr lang="bg-BG" b="1" dirty="0"/>
              <a:t>Конфигурацията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вградена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директно</a:t>
            </a:r>
            <a:r>
              <a:rPr lang="bg-BG" dirty="0"/>
              <a:t> в кода на </a:t>
            </a:r>
            <a:r>
              <a:rPr lang="bg-BG" b="1" dirty="0"/>
              <a:t>моделите</a:t>
            </a:r>
            <a:endParaRPr lang="en-BG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9D3D-7D28-4E81-B10B-78D7414A4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BG" sz="3600" b="1" dirty="0"/>
              <a:t>Fluent API </a:t>
            </a:r>
            <a:r>
              <a:rPr lang="bg-BG" sz="3600" dirty="0"/>
              <a:t>е подходящ за </a:t>
            </a:r>
            <a:r>
              <a:rPr lang="bg-BG" sz="3600" b="1" dirty="0">
                <a:solidFill>
                  <a:schemeClr val="bg1"/>
                </a:solidFill>
              </a:rPr>
              <a:t>сложни конфигурации</a:t>
            </a:r>
          </a:p>
          <a:p>
            <a:r>
              <a:rPr lang="bg-BG" sz="3600" dirty="0"/>
              <a:t>Предоставя </a:t>
            </a:r>
            <a:r>
              <a:rPr lang="bg-BG" sz="3600" b="1" dirty="0">
                <a:solidFill>
                  <a:schemeClr val="bg1"/>
                </a:solidFill>
              </a:rPr>
              <a:t>пълен контрол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</a:p>
          <a:p>
            <a:r>
              <a:rPr lang="bg-BG" sz="3600" b="1" dirty="0"/>
              <a:t>Конфигурацията</a:t>
            </a:r>
            <a:r>
              <a:rPr lang="bg-BG" sz="3600" dirty="0"/>
              <a:t> е </a:t>
            </a:r>
            <a:r>
              <a:rPr lang="bg-BG" sz="3600" b="1" dirty="0">
                <a:solidFill>
                  <a:schemeClr val="bg1"/>
                </a:solidFill>
              </a:rPr>
              <a:t>отделена</a:t>
            </a:r>
            <a:r>
              <a:rPr lang="bg-BG" sz="3600" dirty="0"/>
              <a:t> от кода на </a:t>
            </a:r>
            <a:r>
              <a:rPr lang="bg-BG" sz="3600" b="1" dirty="0"/>
              <a:t>моделите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bg-BG" dirty="0"/>
              <a:t>и Атрибути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389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23" y="3294000"/>
            <a:ext cx="8086725" cy="1981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Една оценка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ученици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GradeId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GradeName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Section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ICollection&lt;Student&gt; Students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Ученикът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) </a:t>
            </a:r>
            <a:r>
              <a:rPr lang="bg-BG" dirty="0"/>
              <a:t>има една</a:t>
            </a:r>
            <a:r>
              <a:rPr lang="en-US" dirty="0"/>
              <a:t> </a:t>
            </a:r>
            <a:r>
              <a:rPr lang="bg-BG" b="1" dirty="0"/>
              <a:t>оценка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Конфигурация с </a:t>
            </a:r>
            <a:r>
              <a:rPr lang="en-US" dirty="0"/>
              <a:t>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078" y="1899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&lt;Grade&gt;(s =&gt; s.Grade)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(g =&gt; g.Students)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s.GradeId);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44D096-8705-47C0-9032-0891A4503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6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en-US" dirty="0"/>
              <a:t>​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ModelBuilder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bg-BG" dirty="0"/>
              <a:t> в </a:t>
            </a:r>
            <a:r>
              <a:rPr lang="en-US" b="1" dirty="0"/>
              <a:t>Entity Framework Core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SortTowns(string sortBy)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EF.Property&lt;object&gt;(t sortBy))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1232C-34BE-227F-E01A-E20651D66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2161747" y="839754"/>
            <a:ext cx="7868505" cy="3773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7642" y="2895824"/>
            <a:ext cx="7015388" cy="33916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 Core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1" y="1281824"/>
            <a:ext cx="4408638" cy="3812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04000"/>
            <a:ext cx="11125200" cy="4126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private void dataGridViewCountries_SelectionChanged(object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selectedCountry = 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if (selectedCountry == null) 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towns = dbContext.Towns.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(t =&gt; t.CountryId == countryId).ToList();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06809"/>
            <a:ext cx="111252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var filteredCountries = dbContext.Countries.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 =&gt;         	c.CountryName.ToLower().Contains(filterText)).ToList();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Добавяме </a:t>
            </a:r>
            <a:r>
              <a:rPr lang="bg-BG" sz="2600" b="1" dirty="0"/>
              <a:t>опции</a:t>
            </a:r>
            <a:r>
              <a:rPr lang="bg-BG" sz="2600" dirty="0"/>
              <a:t> 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600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сортиране</a:t>
            </a:r>
            <a:endParaRPr lang="en-US" sz="2600" b="1" dirty="0"/>
          </a:p>
          <a:p>
            <a:endParaRPr lang="en-US" sz="30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bg-BG" sz="2600" dirty="0"/>
              <a:t>Добавяме </a:t>
            </a:r>
            <a:r>
              <a:rPr lang="bg-BG" sz="2600" b="1" dirty="0"/>
              <a:t>метод</a:t>
            </a:r>
            <a:r>
              <a:rPr lang="en-US" sz="2600" b="1" dirty="0"/>
              <a:t>-</a:t>
            </a:r>
            <a:r>
              <a:rPr lang="bg-BG" sz="2600" b="1" dirty="0"/>
              <a:t>обработчик </a:t>
            </a:r>
            <a:r>
              <a:rPr lang="bg-BG" sz="2600" dirty="0"/>
              <a:t>при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600" dirty="0">
                <a:cs typeface="Consolas" panose="020B0609020204030204" pitchFamily="49" charset="0"/>
              </a:rPr>
              <a:t>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831211"/>
            <a:ext cx="111252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comboBoxSort_SelectedIndexChanged(object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var selectedSort = this.comboBoxSort.SelectedItem.ToString();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this.SortCountries(selectedSort);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854000"/>
            <a:ext cx="3510000" cy="23249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00" y="1776134"/>
            <a:ext cx="3510000" cy="2402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4521000" y="2754000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SortCountries(string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dbContext.Countries.AsQueryable();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817" y="2371442"/>
            <a:ext cx="5314183" cy="2556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2555" y="2371443"/>
            <a:ext cx="5314182" cy="25564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706777" y="3416026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173" y="2465517"/>
            <a:ext cx="5558621" cy="26740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1009" y="2460375"/>
            <a:ext cx="5580000" cy="26843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Fluent API </a:t>
            </a:r>
            <a:r>
              <a:rPr lang="bg-BG" sz="2800" dirty="0"/>
              <a:t>и </a:t>
            </a:r>
            <a:r>
              <a:rPr lang="en-GB" sz="2800" b="1" dirty="0">
                <a:solidFill>
                  <a:schemeClr val="accent1"/>
                </a:solidFill>
              </a:rPr>
              <a:t>ModelBuilder</a:t>
            </a:r>
            <a:r>
              <a:rPr lang="en-GB" sz="2800" dirty="0"/>
              <a:t> </a:t>
            </a:r>
            <a:r>
              <a:rPr lang="bg-BG" sz="2800" dirty="0"/>
              <a:t>предоставят </a:t>
            </a:r>
            <a:r>
              <a:rPr lang="bg-BG" sz="2800" b="1" dirty="0"/>
              <a:t>мощен</a:t>
            </a:r>
            <a:r>
              <a:rPr lang="bg-BG" sz="2800" dirty="0"/>
              <a:t> и </a:t>
            </a:r>
            <a:r>
              <a:rPr lang="bg-BG" sz="2800" b="1" dirty="0"/>
              <a:t>гъвкав</a:t>
            </a:r>
            <a:r>
              <a:rPr lang="bg-BG" sz="2800" dirty="0"/>
              <a:t> начин за </a:t>
            </a:r>
            <a:r>
              <a:rPr lang="bg-BG" sz="2800" b="1" dirty="0">
                <a:solidFill>
                  <a:schemeClr val="accent1"/>
                </a:solidFill>
              </a:rPr>
              <a:t>конфигуриране</a:t>
            </a:r>
            <a:r>
              <a:rPr lang="bg-BG" sz="2800" dirty="0"/>
              <a:t> на </a:t>
            </a:r>
            <a:r>
              <a:rPr lang="bg-BG" sz="2800" b="1" dirty="0"/>
              <a:t>модели</a:t>
            </a:r>
            <a:r>
              <a:rPr lang="bg-BG" sz="2800" dirty="0"/>
              <a:t> на </a:t>
            </a:r>
            <a:r>
              <a:rPr lang="bg-BG" sz="2800" b="1" dirty="0"/>
              <a:t>данни</a:t>
            </a:r>
            <a:r>
              <a:rPr lang="bg-BG" sz="2800" dirty="0"/>
              <a:t> в </a:t>
            </a:r>
            <a:r>
              <a:rPr lang="en-GB" sz="2800" b="1" dirty="0"/>
              <a:t>E</a:t>
            </a:r>
            <a:r>
              <a:rPr lang="en-US" sz="2800" b="1" dirty="0"/>
              <a:t>F Core</a:t>
            </a:r>
            <a:endParaRPr lang="bg-BG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Атрибутите</a:t>
            </a:r>
            <a:r>
              <a:rPr lang="bg-BG" sz="2800" dirty="0"/>
              <a:t> са лесни за използване и подходящи за </a:t>
            </a:r>
            <a:r>
              <a:rPr lang="bg-BG" sz="2800" b="1" dirty="0"/>
              <a:t>по-прости конфигурации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320599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ModelBuilder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Fluent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5B33F-1374-7EB3-804B-4C1846482EA0}"/>
              </a:ext>
            </a:extLst>
          </p:cNvPr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D645B-629D-FF88-00A9-3B66BCAE7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E128-BF0A-DEE6-4909-CC48F6ECD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bg-BG" sz="3000" dirty="0"/>
              <a:t>Позволява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пълен контрол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върху </a:t>
            </a:r>
            <a:r>
              <a:rPr lang="bg-BG" sz="3000" b="1" dirty="0"/>
              <a:t>БД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dirty="0">
                <a:solidFill>
                  <a:schemeClr val="bg1"/>
                </a:solidFill>
              </a:rPr>
              <a:t>ModelBuilder</a:t>
            </a:r>
            <a:r>
              <a:rPr lang="en-US" sz="3000" dirty="0"/>
              <a:t> </a:t>
            </a:r>
            <a:r>
              <a:rPr lang="bg-BG" sz="3000" b="1" dirty="0"/>
              <a:t>конфигурира</a:t>
            </a:r>
            <a:r>
              <a:rPr lang="bg-BG" sz="3000" dirty="0"/>
              <a:t> </a:t>
            </a:r>
            <a:r>
              <a:rPr lang="bg-BG" sz="3000" b="1" dirty="0"/>
              <a:t>модели</a:t>
            </a:r>
            <a:r>
              <a:rPr lang="bg-BG" sz="3000" dirty="0"/>
              <a:t> чрез </a:t>
            </a:r>
            <a:r>
              <a:rPr lang="en-GB" sz="3000" b="1" dirty="0"/>
              <a:t>Fluent API</a:t>
            </a:r>
            <a:endParaRPr lang="en-US" sz="30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Наименуване</a:t>
            </a:r>
            <a:r>
              <a:rPr lang="bg-BG" sz="2800" dirty="0"/>
              <a:t> на обекти </a:t>
            </a:r>
            <a:r>
              <a:rPr lang="en-US" sz="2800" dirty="0"/>
              <a:t>(</a:t>
            </a:r>
            <a:r>
              <a:rPr lang="bg-BG" sz="2800" dirty="0"/>
              <a:t>колони, таблици и др.</a:t>
            </a:r>
            <a:r>
              <a:rPr lang="en-US" sz="2800" dirty="0"/>
              <a:t>)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Валидации</a:t>
            </a:r>
            <a:r>
              <a:rPr lang="bg-BG" sz="2800" dirty="0"/>
              <a:t> и </a:t>
            </a:r>
            <a:r>
              <a:rPr lang="bg-BG" sz="2800" b="1" dirty="0"/>
              <a:t>типове данни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Дефиниране на </a:t>
            </a:r>
            <a:r>
              <a:rPr lang="bg-BG" sz="2800" b="1" dirty="0"/>
              <a:t>сложни</a:t>
            </a:r>
            <a:r>
              <a:rPr lang="bg-BG" sz="2800" dirty="0"/>
              <a:t> </a:t>
            </a:r>
            <a:r>
              <a:rPr lang="bg-BG" sz="2800" b="1" dirty="0"/>
              <a:t>връзки</a:t>
            </a:r>
            <a:r>
              <a:rPr lang="bg-BG" sz="2800" dirty="0"/>
              <a:t> между </a:t>
            </a:r>
            <a:r>
              <a:rPr lang="bg-BG" sz="2800" b="1" dirty="0"/>
              <a:t>обекти</a:t>
            </a:r>
            <a:endParaRPr lang="en-US" sz="2800" b="1" dirty="0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OnModelCreating</a:t>
            </a:r>
            <a:r>
              <a:rPr lang="en-US" sz="3000" dirty="0"/>
              <a:t> </a:t>
            </a:r>
            <a:r>
              <a:rPr lang="bg-BG" sz="3000" dirty="0"/>
              <a:t>използва </a:t>
            </a:r>
            <a:r>
              <a:rPr lang="en-GB" sz="3000" b="1" dirty="0"/>
              <a:t>ModelBuilder</a:t>
            </a:r>
            <a:r>
              <a:rPr lang="en-GB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настройка</a:t>
            </a:r>
            <a:r>
              <a:rPr lang="bg-BG" sz="3000" dirty="0"/>
              <a:t> на модели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2B8832-301A-75F9-C11C-D38DB434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Fluent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AE05A-5ECD-94BF-7D87-F2A1C3BB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5" y="4149000"/>
            <a:ext cx="1125410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protected override</a:t>
            </a:r>
            <a:r>
              <a:rPr lang="bg-BG" sz="2200" b="1" noProof="1"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OnModelCreating</a:t>
            </a:r>
            <a:r>
              <a:rPr lang="en-US" sz="2200" b="1" noProof="1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ModelBuilder</a:t>
            </a:r>
            <a:r>
              <a:rPr lang="en-US" sz="2200" b="1" noProof="1">
                <a:latin typeface="Consolas" pitchFamily="49" charset="0"/>
              </a:rPr>
              <a:t>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  <a:endParaRPr lang="bg-BG" sz="2200" b="1" noProof="1"/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2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bg-BG" dirty="0"/>
              <a:t>Задаване на име на колона и тип в БД</a:t>
            </a:r>
          </a:p>
          <a:p>
            <a:pPr>
              <a:spcBef>
                <a:spcPts val="3000"/>
              </a:spcBef>
            </a:pPr>
            <a:endParaRPr lang="bg-BG" dirty="0"/>
          </a:p>
          <a:p>
            <a:pPr>
              <a:spcBef>
                <a:spcPts val="3000"/>
              </a:spcBef>
            </a:pPr>
            <a:endParaRPr lang="bg-BG" dirty="0"/>
          </a:p>
          <a:p>
            <a:r>
              <a:rPr lang="bg-BG" dirty="0"/>
              <a:t>Задаване на първичен ключ </a:t>
            </a:r>
            <a:r>
              <a:rPr lang="en-US" dirty="0"/>
              <a:t>(private key)</a:t>
            </a:r>
          </a:p>
          <a:p>
            <a:endParaRPr lang="en-US" sz="4800" dirty="0"/>
          </a:p>
          <a:p>
            <a:pPr>
              <a:spcBef>
                <a:spcPts val="30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54000"/>
            <a:ext cx="7107874" cy="1926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modelBuilder.Entity&lt;Student&gt;()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(s =&gt; s.Name)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800" b="1" noProof="1">
                <a:latin typeface="Consolas" pitchFamily="49" charset="0"/>
              </a:rPr>
              <a:t>("StudentName")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800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867A9B-D253-435D-BB28-FB75AD352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7DC293-92FE-3160-97EC-A48DD2A7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644000"/>
            <a:ext cx="8990248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	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</a:rPr>
              <a:t>&gt;().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800" b="1" noProof="1">
                <a:latin typeface="Consolas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4500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sz="3400" dirty="0"/>
              <a:t>Други атрибути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951672"/>
            <a:ext cx="899024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800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4" y="3789000"/>
            <a:ext cx="8990245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800" b="1" noProof="1">
                <a:latin typeface="Consolas" pitchFamily="49" charset="0"/>
              </a:rPr>
              <a:t>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B2D93D0-E7C9-4BA5-A0B1-36CCD841C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4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Анотации 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Атрибути в </a:t>
            </a:r>
            <a:r>
              <a:rPr lang="en-US" sz="4400" dirty="0"/>
              <a:t>Entity Framework 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970DC-D0E1-2341-2957-D0503320D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43831</TotalTime>
  <Words>1684</Words>
  <Application>Microsoft Macintosh PowerPoint</Application>
  <PresentationFormat>Widescreen</PresentationFormat>
  <Paragraphs>295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Fluent API</vt:lpstr>
      <vt:lpstr>Fluent API</vt:lpstr>
      <vt:lpstr>Fluent API: Примери (1)</vt:lpstr>
      <vt:lpstr>Fluent API: Примери (2)</vt:lpstr>
      <vt:lpstr>Атрибути в Entity Framework Core</vt:lpstr>
      <vt:lpstr>Атрибути в EF Core (1)</vt:lpstr>
      <vt:lpstr>Атрибути в EF Core (2)</vt:lpstr>
      <vt:lpstr>Fluent API и Атрибути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Конфигурация с Fluent API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Имплементация на Master-Detail</vt:lpstr>
      <vt:lpstr>Филтриране на държави</vt:lpstr>
      <vt:lpstr>Сортиране на държави (1)</vt:lpstr>
      <vt:lpstr>Сортиране на държави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359</cp:revision>
  <dcterms:created xsi:type="dcterms:W3CDTF">2018-05-23T13:08:44Z</dcterms:created>
  <dcterms:modified xsi:type="dcterms:W3CDTF">2024-07-12T09:11:20Z</dcterms:modified>
  <cp:category/>
</cp:coreProperties>
</file>