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AF25FDE-BC8F-4218-87C1-FE8D6155DADC}">
          <p14:sldIdLst>
            <p14:sldId id="256"/>
            <p14:sldId id="257"/>
          </p14:sldIdLst>
        </p14:section>
        <p14:section name="Носители на информация" id="{5EFDB4AE-5CAA-41C3-97DC-403F394552E3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Устройства за достъп до носители на информация" id="{B389C469-58E1-4880-8E41-FA3D165A0BFC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Правила за работа с носители на информация" id="{4C29889A-F507-47FD-BDF7-79D69429FB91}">
          <p14:sldIdLst>
            <p14:sldId id="270"/>
            <p14:sldId id="271"/>
            <p14:sldId id="272"/>
          </p14:sldIdLst>
        </p14:section>
        <p14:section name="Заключение" id="{6807FB04-15DF-4F04-86E9-2EE49D0FB6EF}">
          <p14:sldIdLst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06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40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6534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00" y="2147321"/>
            <a:ext cx="3243736" cy="3243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НИ (1)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82491"/>
            <a:ext cx="5734050" cy="3314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57300"/>
            <a:ext cx="11301141" cy="4608927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Показва </a:t>
            </a:r>
            <a:r>
              <a:rPr lang="bg-BG" b="1" dirty="0"/>
              <a:t>типа</a:t>
            </a:r>
            <a:r>
              <a:rPr lang="bg-BG" dirty="0"/>
              <a:t> на конкретното устройство – </a:t>
            </a:r>
            <a:r>
              <a:rPr lang="en-US" b="1" dirty="0"/>
              <a:t>HDD</a:t>
            </a:r>
            <a:r>
              <a:rPr lang="en-US" dirty="0"/>
              <a:t>, </a:t>
            </a:r>
            <a:r>
              <a:rPr lang="en-US" b="1" dirty="0"/>
              <a:t>FDD</a:t>
            </a:r>
            <a:r>
              <a:rPr lang="bg-BG" dirty="0"/>
              <a:t>, </a:t>
            </a:r>
            <a:r>
              <a:rPr lang="en-US" b="1" dirty="0"/>
              <a:t>CD- DVD</a:t>
            </a:r>
            <a:r>
              <a:rPr lang="bg-BG" dirty="0"/>
              <a:t>, </a:t>
            </a:r>
            <a:r>
              <a:rPr lang="en-US" b="1" dirty="0"/>
              <a:t>Memory Card</a:t>
            </a:r>
            <a:endParaRPr lang="bg-BG" dirty="0"/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/>
              <a:t>хардуера</a:t>
            </a:r>
            <a:r>
              <a:rPr lang="bg-BG" dirty="0"/>
              <a:t> и </a:t>
            </a:r>
            <a:r>
              <a:rPr lang="bg-BG" b="1" dirty="0"/>
              <a:t>драйверите</a:t>
            </a:r>
            <a:r>
              <a:rPr lang="bg-BG" dirty="0"/>
              <a:t> на </a:t>
            </a:r>
            <a:r>
              <a:rPr lang="bg-BG" b="1" dirty="0"/>
              <a:t>ОС</a:t>
            </a:r>
          </a:p>
          <a:p>
            <a:pPr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/>
              <a:t>управляват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НИ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освобождават потребителя от грижата за спецификата на хардуера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48508"/>
            <a:ext cx="11818096" cy="545753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Файловият мениджър </a:t>
            </a:r>
            <a:r>
              <a:rPr lang="bg-BG" sz="3200" dirty="0"/>
              <a:t>използва имената на устройствата за основните информационни дейности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</a:t>
            </a:r>
            <a:r>
              <a:rPr lang="bg-BG" sz="3000" dirty="0"/>
              <a:t>,</a:t>
            </a:r>
            <a:r>
              <a:rPr lang="en-US" sz="3000" dirty="0"/>
              <a:t> B: - </a:t>
            </a:r>
            <a:r>
              <a:rPr lang="bg-BG" sz="3000" dirty="0"/>
              <a:t>за </a:t>
            </a:r>
            <a:r>
              <a:rPr lang="bg-BG" sz="3000" b="1" dirty="0"/>
              <a:t>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- </a:t>
            </a:r>
            <a:r>
              <a:rPr lang="bg-BG" sz="3000" dirty="0"/>
              <a:t>за </a:t>
            </a:r>
            <a:r>
              <a:rPr lang="bg-BG" sz="3000" b="1" dirty="0"/>
              <a:t>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 -</a:t>
            </a:r>
            <a:r>
              <a:rPr lang="bg-BG" sz="3000" dirty="0"/>
              <a:t> за </a:t>
            </a:r>
            <a:r>
              <a:rPr lang="en-US" sz="3000" b="1" dirty="0"/>
              <a:t>CD</a:t>
            </a:r>
            <a:r>
              <a:rPr lang="en-US" sz="3000" dirty="0"/>
              <a:t>, </a:t>
            </a:r>
            <a:r>
              <a:rPr lang="en-US" sz="3000" b="1" dirty="0"/>
              <a:t>DVD</a:t>
            </a:r>
            <a:endParaRPr lang="bg-BG" sz="3000" b="1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- </a:t>
            </a:r>
            <a:r>
              <a:rPr lang="bg-BG" sz="3000" dirty="0"/>
              <a:t>за </a:t>
            </a:r>
            <a:r>
              <a:rPr lang="bg-BG" sz="3000" b="1" dirty="0"/>
              <a:t>флаш</a:t>
            </a:r>
            <a:r>
              <a:rPr lang="bg-BG" sz="3000" dirty="0"/>
              <a:t> и </a:t>
            </a:r>
            <a:r>
              <a:rPr lang="bg-BG" sz="3000" b="1" dirty="0"/>
              <a:t>карти памети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устройство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138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dirty="0"/>
              <a:t>Задава се от </a:t>
            </a:r>
            <a:r>
              <a:rPr lang="bg-BG" sz="3800" b="1" dirty="0"/>
              <a:t>ОС</a:t>
            </a:r>
          </a:p>
          <a:p>
            <a:r>
              <a:rPr lang="bg-BG" sz="3800" dirty="0"/>
              <a:t>Един физически </a:t>
            </a:r>
            <a:r>
              <a:rPr lang="bg-BG" sz="3800" b="1" dirty="0"/>
              <a:t>НИ</a:t>
            </a:r>
            <a:r>
              <a:rPr lang="bg-BG" sz="3800" dirty="0"/>
              <a:t> може да е разделен на </a:t>
            </a:r>
            <a:r>
              <a:rPr lang="bg-BG" sz="3800" b="1" dirty="0"/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/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dirty="0"/>
              <a:t>Не зависи 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устройство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2" y="2040127"/>
            <a:ext cx="5973744" cy="281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9" y="2479807"/>
            <a:ext cx="5285504" cy="38264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76564" y="5527054"/>
            <a:ext cx="2832196" cy="989642"/>
          </a:xfrm>
          <a:prstGeom prst="wedgeRoundRectCallout">
            <a:avLst>
              <a:gd name="adj1" fmla="val 28721"/>
              <a:gd name="adj2" fmla="val -100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588865" y="5382125"/>
            <a:ext cx="3082650" cy="710727"/>
          </a:xfrm>
          <a:prstGeom prst="wedgeRoundRectCallout">
            <a:avLst>
              <a:gd name="adj1" fmla="val -67477"/>
              <a:gd name="adj2" fmla="val -115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457075" y="5527054"/>
            <a:ext cx="3225800" cy="568772"/>
          </a:xfrm>
          <a:prstGeom prst="wedgeRoundRectCallout">
            <a:avLst>
              <a:gd name="adj1" fmla="val 16203"/>
              <a:gd name="adj2" fmla="val -222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10401300" y="3429000"/>
            <a:ext cx="1379523" cy="105507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Правила за работа с НИ</a:t>
            </a:r>
            <a:endParaRPr lang="en-US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58392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Правила за работа и хардуерни особености на НИ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</a:t>
            </a:r>
            <a:r>
              <a:rPr lang="bg-BG" sz="3600" b="1" dirty="0"/>
              <a:t>НИ</a:t>
            </a:r>
            <a:r>
              <a:rPr lang="bg-BG" sz="3600" dirty="0"/>
              <a:t> в близост до </a:t>
            </a:r>
            <a:r>
              <a:rPr lang="bg-BG" sz="3600" b="1" dirty="0"/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/>
              <a:t>надраскване</a:t>
            </a:r>
            <a:r>
              <a:rPr lang="bg-BG" sz="3600" dirty="0"/>
              <a:t>, </a:t>
            </a:r>
            <a:r>
              <a:rPr lang="bg-BG" sz="3600" b="1" dirty="0"/>
              <a:t>замърсяване</a:t>
            </a:r>
            <a:r>
              <a:rPr lang="bg-BG" sz="3600" dirty="0"/>
              <a:t> и </a:t>
            </a:r>
            <a:r>
              <a:rPr lang="bg-BG" sz="3600" b="1" dirty="0"/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Поставяйте</a:t>
            </a:r>
            <a:r>
              <a:rPr lang="bg-BG" sz="3600" dirty="0"/>
              <a:t> НИ </a:t>
            </a:r>
            <a:r>
              <a:rPr lang="bg-BG" sz="3600" b="1" dirty="0"/>
              <a:t>правилно</a:t>
            </a:r>
            <a:r>
              <a:rPr lang="bg-BG" sz="3600" dirty="0"/>
              <a:t> в устройствата за </a:t>
            </a:r>
            <a:r>
              <a:rPr lang="bg-BG" sz="3600" b="1" dirty="0"/>
              <a:t>четене</a:t>
            </a:r>
            <a:r>
              <a:rPr lang="bg-BG" sz="3600" dirty="0"/>
              <a:t>/</a:t>
            </a:r>
            <a:r>
              <a:rPr lang="bg-BG" sz="3600" b="1" dirty="0"/>
              <a:t>запис</a:t>
            </a:r>
            <a:endParaRPr lang="en-US" sz="3600" b="1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Проверявайте</a:t>
            </a:r>
            <a:r>
              <a:rPr lang="bg-BG" sz="3600" dirty="0"/>
              <a:t> НИ за </a:t>
            </a:r>
            <a:r>
              <a:rPr lang="bg-BG" sz="3600" b="1" dirty="0"/>
              <a:t>грешки</a:t>
            </a:r>
            <a:r>
              <a:rPr lang="bg-BG" sz="3600" dirty="0"/>
              <a:t> в записаната </a:t>
            </a:r>
            <a:br>
              <a:rPr lang="bg-BG" sz="3600" dirty="0"/>
            </a:br>
            <a:r>
              <a:rPr lang="bg-BG" sz="3600" dirty="0"/>
              <a:t>информация и ги </a:t>
            </a:r>
            <a:r>
              <a:rPr lang="bg-BG" sz="3600" b="1" dirty="0"/>
              <a:t>поправяйте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5" y="4729405"/>
            <a:ext cx="4237528" cy="2040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52" y="2800246"/>
            <a:ext cx="6811326" cy="39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5" y="1767254"/>
            <a:ext cx="3671522" cy="2121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/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90405" y="5292950"/>
            <a:ext cx="2231949" cy="1104246"/>
          </a:xfrm>
          <a:prstGeom prst="wedgeRoundRectCallout">
            <a:avLst>
              <a:gd name="adj1" fmla="val 57572"/>
              <a:gd name="adj2" fmla="val -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47031" y="2765453"/>
            <a:ext cx="3104599" cy="1630538"/>
          </a:xfrm>
          <a:prstGeom prst="wedgeRoundRectCallout">
            <a:avLst>
              <a:gd name="adj1" fmla="val 88917"/>
              <a:gd name="adj2" fmla="val 2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510212" y="4568396"/>
            <a:ext cx="3056200" cy="1828800"/>
          </a:xfrm>
          <a:prstGeom prst="wedgeRoundRectCallout">
            <a:avLst>
              <a:gd name="adj1" fmla="val -6723"/>
              <a:gd name="adj2" fmla="val -86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38D9-7B13-7C3A-76B8-B0D8049BD1A6}"/>
              </a:ext>
            </a:extLst>
          </p:cNvPr>
          <p:cNvSpPr/>
          <p:nvPr/>
        </p:nvSpPr>
        <p:spPr bwMode="auto">
          <a:xfrm>
            <a:off x="9141218" y="2163926"/>
            <a:ext cx="1849168" cy="33228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31156-422D-B67E-7F55-29DD69242F51}"/>
              </a:ext>
            </a:extLst>
          </p:cNvPr>
          <p:cNvSpPr/>
          <p:nvPr/>
        </p:nvSpPr>
        <p:spPr bwMode="auto">
          <a:xfrm>
            <a:off x="4737675" y="3836901"/>
            <a:ext cx="2770956" cy="24358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b="1" dirty="0">
                <a:solidFill>
                  <a:schemeClr val="bg2"/>
                </a:solidFill>
              </a:rPr>
              <a:t>HDD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SSD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CD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DVD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флаш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</a:t>
            </a:r>
            <a:r>
              <a:rPr lang="bg-BG" sz="2900" b="1" dirty="0">
                <a:solidFill>
                  <a:schemeClr val="bg2"/>
                </a:solidFill>
              </a:rPr>
              <a:t>поставяне</a:t>
            </a:r>
            <a:r>
              <a:rPr lang="bg-BG" sz="2900" dirty="0">
                <a:solidFill>
                  <a:schemeClr val="bg2"/>
                </a:solidFill>
              </a:rPr>
              <a:t>/</a:t>
            </a:r>
            <a:r>
              <a:rPr lang="bg-BG" sz="2900" b="1" dirty="0">
                <a:solidFill>
                  <a:schemeClr val="bg2"/>
                </a:solidFill>
              </a:rPr>
              <a:t>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b="1" dirty="0">
                <a:solidFill>
                  <a:schemeClr val="bg2"/>
                </a:solidFill>
              </a:rPr>
              <a:t>CD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b="1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bg-BG" sz="3400" b="1" dirty="0"/>
              <a:t>НИ</a:t>
            </a:r>
            <a:r>
              <a:rPr lang="bg-BG" sz="3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Устройства за достъп</a:t>
            </a:r>
            <a:r>
              <a:rPr lang="bg-BG" sz="3400" dirty="0"/>
              <a:t> до </a:t>
            </a:r>
            <a:r>
              <a:rPr lang="bg-BG" sz="3400" b="1" dirty="0"/>
              <a:t>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/>
              <a:t>Логическо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/>
              <a:t>физическо име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͏</a:t>
            </a:r>
            <a:r>
              <a:rPr lang="bg-BG" sz="3400" b="1" dirty="0"/>
              <a:t>Правила</a:t>
            </a:r>
            <a:r>
              <a:rPr lang="bg-BG" sz="3400" dirty="0"/>
              <a:t> за работа с </a:t>
            </a:r>
            <a:r>
              <a:rPr lang="bg-BG" sz="3400" b="1" dirty="0"/>
              <a:t>НИ</a:t>
            </a:r>
            <a:r>
              <a:rPr lang="bg-BG" sz="3400" dirty="0"/>
              <a:t>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Носители на информация</a:t>
            </a:r>
            <a:endParaRPr lang="en-US"/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HDD, SSD, CD, DVD, Флаш памет, Карта памет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52852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b="1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</a:t>
            </a:r>
            <a:r>
              <a:rPr lang="bg-BG" sz="3200" b="1" dirty="0"/>
              <a:t>данните</a:t>
            </a:r>
            <a:r>
              <a:rPr lang="bg-BG" sz="3200" dirty="0"/>
              <a:t> след</a:t>
            </a:r>
            <a:r>
              <a:rPr lang="bg-BG" sz="3200" b="1" dirty="0"/>
              <a:t> изключване </a:t>
            </a:r>
            <a:r>
              <a:rPr lang="bg-BG" sz="3200" dirty="0"/>
              <a:t>на </a:t>
            </a:r>
            <a:r>
              <a:rPr lang="bg-BG" sz="3200" b="1" dirty="0"/>
              <a:t>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</a:t>
            </a:r>
            <a:r>
              <a:rPr lang="bg-BG" sz="3200" b="1" dirty="0"/>
              <a:t>информация</a:t>
            </a:r>
            <a:r>
              <a:rPr lang="bg-BG" sz="3200" dirty="0"/>
              <a:t> към </a:t>
            </a:r>
            <a:r>
              <a:rPr lang="bg-BG" sz="3200" b="1" dirty="0"/>
              <a:t>други компютри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Твърди дискове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(Hard Disk Drive, </a:t>
            </a:r>
            <a:r>
              <a:rPr lang="en-US" sz="3200" b="1" dirty="0"/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Дискети</a:t>
            </a:r>
            <a:r>
              <a:rPr lang="bg-BG" sz="3200" dirty="0"/>
              <a:t> – (</a:t>
            </a:r>
            <a:r>
              <a:rPr lang="en-US" sz="3200" dirty="0"/>
              <a:t>Floppy Disk Drive, </a:t>
            </a:r>
            <a:r>
              <a:rPr lang="en-US" sz="3200" b="1" dirty="0"/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Солиден диск </a:t>
            </a:r>
            <a:r>
              <a:rPr lang="en-US" sz="3200" dirty="0"/>
              <a:t>(Solid-State Drive, </a:t>
            </a:r>
            <a:r>
              <a:rPr lang="en-US" sz="3200" b="1" dirty="0"/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Оптични дискове </a:t>
            </a:r>
            <a:r>
              <a:rPr lang="bg-BG" sz="3200" dirty="0"/>
              <a:t>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/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/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Флаш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Карта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6" y="1286682"/>
            <a:ext cx="4653593" cy="34361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1" y="1108977"/>
            <a:ext cx="3461558" cy="346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5145293"/>
            <a:ext cx="4486641" cy="172400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86718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Compact Disc </a:t>
            </a:r>
            <a:r>
              <a:rPr lang="en-US" dirty="0"/>
              <a:t>(CD), </a:t>
            </a:r>
            <a:r>
              <a:rPr lang="en-US" b="1" dirty="0"/>
              <a:t>720 MB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Digital Versatile Disc</a:t>
            </a:r>
            <a:r>
              <a:rPr lang="en-US" dirty="0"/>
              <a:t>,  (DVD), </a:t>
            </a:r>
            <a:r>
              <a:rPr lang="en-US" b="1" dirty="0"/>
              <a:t>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b="1" dirty="0"/>
              <a:t>CD-R</a:t>
            </a:r>
            <a:r>
              <a:rPr lang="en-US" dirty="0"/>
              <a:t>, </a:t>
            </a:r>
            <a:r>
              <a:rPr lang="en-US" b="1" dirty="0"/>
              <a:t>DVD-R</a:t>
            </a:r>
            <a:r>
              <a:rPr lang="bg-BG" dirty="0"/>
              <a:t> – допуска </a:t>
            </a:r>
            <a:r>
              <a:rPr lang="bg-BG" b="1" dirty="0"/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b="1" dirty="0"/>
              <a:t>CD-RW</a:t>
            </a:r>
            <a:r>
              <a:rPr lang="en-US" dirty="0"/>
              <a:t>, </a:t>
            </a:r>
            <a:r>
              <a:rPr lang="en-US" b="1" dirty="0"/>
              <a:t>DVD-RW</a:t>
            </a:r>
            <a:r>
              <a:rPr lang="bg-BG" dirty="0"/>
              <a:t> – възможност за </a:t>
            </a:r>
            <a:r>
              <a:rPr lang="bg-BG" b="1" dirty="0"/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</a:t>
            </a:r>
            <a:r>
              <a:rPr lang="bg-BG" sz="3500" b="1" dirty="0"/>
              <a:t>четене</a:t>
            </a:r>
            <a:r>
              <a:rPr lang="bg-BG" sz="3500" dirty="0"/>
              <a:t>/</a:t>
            </a:r>
            <a:r>
              <a:rPr lang="bg-BG" sz="3500" b="1" dirty="0"/>
              <a:t>запис</a:t>
            </a:r>
            <a:r>
              <a:rPr lang="bg-BG" sz="3500" dirty="0"/>
              <a:t>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9" y="1469288"/>
            <a:ext cx="1965162" cy="1654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767889"/>
            <a:ext cx="1798172" cy="178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550846"/>
            <a:ext cx="1952625" cy="12096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Устройства за достъп до НИ</a:t>
            </a:r>
            <a:endParaRPr lang="en-US"/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Физически и логически имена на устройства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904</Words>
  <Application>Microsoft Office PowerPoint</Application>
  <PresentationFormat>Widescreen</PresentationFormat>
  <Paragraphs>144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Носители на информация</vt:lpstr>
      <vt:lpstr>Съдържание</vt:lpstr>
      <vt:lpstr>Носители на информация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Устройства за достъп до НИ</vt:lpstr>
      <vt:lpstr>Устройства за достъп до НИ (1)</vt:lpstr>
      <vt:lpstr>Физическо име на устройство (1)</vt:lpstr>
      <vt:lpstr>Физическо име на устройство (2)</vt:lpstr>
      <vt:lpstr>Логическо име на устройство (1)</vt:lpstr>
      <vt:lpstr>Физическо и логическо име на устройство</vt:lpstr>
      <vt:lpstr>Правила за работа с НИ</vt:lpstr>
      <vt:lpstr>Правила за работа с НИ (1)</vt:lpstr>
      <vt:lpstr>Правила за работа с НИ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79</cp:revision>
  <dcterms:created xsi:type="dcterms:W3CDTF">2018-05-23T13:08:44Z</dcterms:created>
  <dcterms:modified xsi:type="dcterms:W3CDTF">2024-02-19T19:45:27Z</dcterms:modified>
  <cp:category>computer programming; programming</cp:category>
</cp:coreProperties>
</file>