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394" r:id="rId2"/>
    <p:sldId id="395" r:id="rId3"/>
    <p:sldId id="425" r:id="rId4"/>
    <p:sldId id="426" r:id="rId5"/>
    <p:sldId id="427" r:id="rId6"/>
    <p:sldId id="428" r:id="rId7"/>
    <p:sldId id="429" r:id="rId8"/>
    <p:sldId id="528" r:id="rId9"/>
    <p:sldId id="432" r:id="rId10"/>
    <p:sldId id="433" r:id="rId11"/>
    <p:sldId id="434" r:id="rId12"/>
    <p:sldId id="435" r:id="rId13"/>
    <p:sldId id="438" r:id="rId14"/>
    <p:sldId id="439" r:id="rId15"/>
    <p:sldId id="478" r:id="rId16"/>
    <p:sldId id="440" r:id="rId17"/>
    <p:sldId id="441" r:id="rId18"/>
    <p:sldId id="442" r:id="rId19"/>
    <p:sldId id="443" r:id="rId20"/>
    <p:sldId id="444" r:id="rId21"/>
    <p:sldId id="445" r:id="rId22"/>
    <p:sldId id="456" r:id="rId23"/>
    <p:sldId id="457" r:id="rId24"/>
    <p:sldId id="458" r:id="rId25"/>
    <p:sldId id="459" r:id="rId26"/>
    <p:sldId id="494" r:id="rId27"/>
    <p:sldId id="526" r:id="rId28"/>
    <p:sldId id="504" r:id="rId29"/>
    <p:sldId id="5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972D4AD-167A-4666-BE1C-BFF8BB87E7FF}">
          <p14:sldIdLst>
            <p14:sldId id="394"/>
            <p14:sldId id="395"/>
          </p14:sldIdLst>
        </p14:section>
        <p14:section name="Алгоритми" id="{573CC809-6562-4BAE-ABF7-BB574D0BF4FF}">
          <p14:sldIdLst>
            <p14:sldId id="425"/>
            <p14:sldId id="426"/>
            <p14:sldId id="427"/>
            <p14:sldId id="428"/>
            <p14:sldId id="429"/>
          </p14:sldIdLst>
        </p14:section>
        <p14:section name="Сложност на алгоритми" id="{5F6443D5-F412-40A6-AA01-D8DBDFCF6126}">
          <p14:sldIdLst>
            <p14:sldId id="528"/>
            <p14:sldId id="432"/>
            <p14:sldId id="433"/>
            <p14:sldId id="434"/>
            <p14:sldId id="435"/>
            <p14:sldId id="438"/>
            <p14:sldId id="439"/>
            <p14:sldId id="478"/>
            <p14:sldId id="440"/>
            <p14:sldId id="441"/>
            <p14:sldId id="442"/>
            <p14:sldId id="443"/>
            <p14:sldId id="444"/>
            <p14:sldId id="445"/>
          </p14:sldIdLst>
        </p14:section>
        <p14:section name="Анализиране на сложност" id="{8F70975F-2655-44AD-9919-2DC11BC1EF9E}">
          <p14:sldIdLst>
            <p14:sldId id="456"/>
            <p14:sldId id="457"/>
            <p14:sldId id="458"/>
            <p14:sldId id="459"/>
            <p14:sldId id="494"/>
          </p14:sldIdLst>
        </p14:section>
        <p14:section name="Обобщение" id="{F4AEF04E-CD45-4728-95B8-BA3B6BB242C1}">
          <p14:sldIdLst>
            <p14:sldId id="52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38" autoAdjust="0"/>
  </p:normalViewPr>
  <p:slideViewPr>
    <p:cSldViewPr showGuides="1">
      <p:cViewPr varScale="1">
        <p:scale>
          <a:sx n="78" d="100"/>
          <a:sy n="78" d="100"/>
        </p:scale>
        <p:origin x="826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10.4.2024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938B563-61B7-99EB-7C5E-3145617748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7859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943CF-1512-4E5E-9867-C26AF6DC7F81}" type="slidenum">
              <a:rPr lang="en-US"/>
              <a:pPr/>
              <a:t>23</a:t>
            </a:fld>
            <a:r>
              <a:rPr lang="en-US"/>
              <a:t>##</a:t>
            </a:r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884AE814-D1F6-72E7-0FA5-026351174A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93858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FBBB9-A1C9-4DBC-9682-34C93C989556}" type="slidenum">
              <a:rPr lang="en-US"/>
              <a:pPr/>
              <a:t>24</a:t>
            </a:fld>
            <a:r>
              <a:rPr lang="en-US"/>
              <a:t>##</a:t>
            </a:r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ED037AA2-4690-554F-3E14-3A4357CA07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1307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5F54C-C19A-4257-BC48-21152A369210}" type="slidenum">
              <a:rPr lang="en-US"/>
              <a:pPr/>
              <a:t>25</a:t>
            </a:fld>
            <a:r>
              <a:rPr lang="en-US"/>
              <a:t>##</a:t>
            </a:r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A0FFC5D5-FB0C-9F74-C37F-5E304C0E65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86549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5F54C-C19A-4257-BC48-21152A369210}" type="slidenum">
              <a:rPr lang="en-US"/>
              <a:pPr/>
              <a:t>26</a:t>
            </a:fld>
            <a:r>
              <a:rPr lang="en-US"/>
              <a:t>##</a:t>
            </a:r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0B4EC09-2B8D-C35E-8616-8842476DEF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865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5873F47-44F1-44F6-A4D6-9BE006CD9D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21669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54488DC-ADDD-F7BA-BD80-1995476736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97793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AE3FAC6-144B-E792-1337-0B70224CF3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7386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8F96A6D-2933-4133-3BFA-09B34E0B9A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14208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1FC5578-6E75-355F-16C4-AA20201AF8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75795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9</a:t>
            </a:fld>
            <a:r>
              <a:rPr lang="en-US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74333D2-371F-A3B5-123D-D818339020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44120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321DC-E5CA-4076-AD22-C9649110DDA2}" type="slidenum">
              <a:rPr lang="en-US"/>
              <a:pPr/>
              <a:t>10</a:t>
            </a:fld>
            <a:r>
              <a:rPr lang="en-US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3D3517E-B354-DAD9-5671-F25442CB37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35191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11</a:t>
            </a:fld>
            <a:r>
              <a:rPr lang="en-US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5125398-DBB8-3A01-6444-4937559122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81811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71ADB-B992-423C-98B6-42E93035A652}" type="slidenum">
              <a:rPr lang="en-US"/>
              <a:pPr/>
              <a:t>12</a:t>
            </a:fld>
            <a:r>
              <a:rPr lang="en-US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C307100-F238-B3A1-2939-65498AB164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32796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7EBC5-F09A-48C8-879F-7697B83713A1}" type="slidenum">
              <a:rPr lang="en-US"/>
              <a:pPr/>
              <a:t>14</a:t>
            </a:fld>
            <a:r>
              <a:rPr lang="en-US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9C97A70-DDB6-4D32-DDF6-5334EB5E4F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31013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22</a:t>
            </a:fld>
            <a:r>
              <a:rPr lang="en-US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FED36DB6-E2A3-A85D-4849-8C96A740EE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99478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160E7E30-62BF-4287-9C50-A67EF3D7BB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2" y="6023618"/>
            <a:ext cx="5248260" cy="341313"/>
          </a:xfrm>
        </p:spPr>
        <p:txBody>
          <a:bodyPr/>
          <a:lstStyle/>
          <a:p>
            <a:r>
              <a:rPr lang="bg-BG" sz="2400" dirty="0"/>
              <a:t>Софтуерни и хардуерни науки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850D494-7513-487F-9BA7-2C8CA9B0D49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544000"/>
            <a:ext cx="5248260" cy="374236"/>
          </a:xfrm>
        </p:spPr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23990" y="6023618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34045" y="5438618"/>
            <a:ext cx="4751954" cy="585000"/>
          </a:xfrm>
        </p:spPr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50" dirty="0">
                <a:ea typeface="+mn-lt"/>
                <a:cs typeface="+mn-lt"/>
              </a:rPr>
              <a:t>Анализиране на сложност на алгоритъм</a:t>
            </a:r>
            <a:r>
              <a:rPr lang="en-US" sz="3550" dirty="0"/>
              <a:t>. Aсимптотичнa нотация</a:t>
            </a:r>
            <a:endParaRPr lang="bg-BG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50" dirty="0">
                <a:cs typeface="Calibri"/>
              </a:rPr>
              <a:t>Алгоритми и сложност</a:t>
            </a:r>
          </a:p>
        </p:txBody>
      </p:sp>
      <p:pic>
        <p:nvPicPr>
          <p:cNvPr id="1026" name="Picture 2" descr="Big-O Notation | Algorithms | DroidTechKnow">
            <a:extLst>
              <a:ext uri="{FF2B5EF4-FFF2-40B4-BE49-F238E27FC236}">
                <a16:creationId xmlns:a16="http://schemas.microsoft.com/office/drawing/2014/main" id="{360FBCFE-1E66-BDCC-01BB-ECB727D50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08" y="2685614"/>
            <a:ext cx="3840963" cy="263338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17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362524" y="1217641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altLang="ko-KR" sz="3350" b="1" dirty="0">
                <a:ea typeface="굴림"/>
              </a:rPr>
              <a:t>Време</a:t>
            </a:r>
            <a:r>
              <a:rPr lang="bg-BG" altLang="ko-KR" sz="3350" dirty="0">
                <a:ea typeface="굴림"/>
              </a:rPr>
              <a:t> на процесора</a:t>
            </a:r>
            <a:endParaRPr lang="bg-BG" dirty="0"/>
          </a:p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altLang="ko-KR" sz="3350" dirty="0">
                <a:ea typeface="굴림"/>
                <a:cs typeface="Calibri"/>
              </a:rPr>
              <a:t>Използване на </a:t>
            </a:r>
            <a:r>
              <a:rPr lang="bg-BG" altLang="ko-KR" sz="3350" b="1" dirty="0">
                <a:ea typeface="굴림"/>
                <a:cs typeface="Calibri"/>
              </a:rPr>
              <a:t>памет</a:t>
            </a:r>
            <a:endParaRPr lang="bg-BG" altLang="ko-KR" sz="3350" b="1" dirty="0">
              <a:ea typeface="굴림" pitchFamily="50" charset="-127"/>
              <a:cs typeface="Calibri"/>
            </a:endParaRPr>
          </a:p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altLang="ko-KR" sz="3350" dirty="0">
                <a:ea typeface="굴림"/>
              </a:rPr>
              <a:t>Брой </a:t>
            </a:r>
            <a:r>
              <a:rPr lang="bg-BG" altLang="ko-KR" sz="3350" b="1" dirty="0">
                <a:ea typeface="굴림"/>
              </a:rPr>
              <a:t>стъпки</a:t>
            </a:r>
            <a:endParaRPr lang="bg-BG" altLang="ko-KR" sz="3350" b="1" dirty="0">
              <a:ea typeface="굴림" pitchFamily="50" charset="-127"/>
              <a:cs typeface="Calibri"/>
            </a:endParaRPr>
          </a:p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sz="3350" dirty="0">
                <a:ea typeface="+mn-lt"/>
                <a:cs typeface="+mn-lt"/>
              </a:rPr>
              <a:t>Брой </a:t>
            </a:r>
            <a:r>
              <a:rPr lang="bg-BG" sz="3350" b="1" dirty="0">
                <a:ea typeface="+mn-lt"/>
                <a:cs typeface="+mn-lt"/>
              </a:rPr>
              <a:t>конкретни операции</a:t>
            </a:r>
            <a:endParaRPr lang="bg-BG" altLang="ko-KR" sz="3350" b="1" dirty="0">
              <a:ea typeface="굴림"/>
              <a:cs typeface="Calibri"/>
            </a:endParaRPr>
          </a:p>
          <a:p>
            <a:pPr marL="802957" lvl="1" indent="-360045">
              <a:lnSpc>
                <a:spcPct val="100000"/>
              </a:lnSpc>
              <a:spcBef>
                <a:spcPts val="900"/>
              </a:spcBef>
            </a:pPr>
            <a:r>
              <a:rPr lang="bg-BG" sz="3150" dirty="0">
                <a:ea typeface="+mn-lt"/>
                <a:cs typeface="+mn-lt"/>
              </a:rPr>
              <a:t>Брой </a:t>
            </a:r>
            <a:r>
              <a:rPr lang="bg-BG" sz="3150" b="1" dirty="0">
                <a:ea typeface="+mn-lt"/>
                <a:cs typeface="+mn-lt"/>
              </a:rPr>
              <a:t>дискови</a:t>
            </a:r>
            <a:r>
              <a:rPr lang="bg-BG" sz="3150" dirty="0">
                <a:ea typeface="+mn-lt"/>
                <a:cs typeface="+mn-lt"/>
              </a:rPr>
              <a:t> </a:t>
            </a:r>
            <a:r>
              <a:rPr lang="bg-BG" sz="3150" b="1" dirty="0">
                <a:ea typeface="+mn-lt"/>
                <a:cs typeface="+mn-lt"/>
              </a:rPr>
              <a:t>операции</a:t>
            </a:r>
            <a:endParaRPr lang="bg-BG" altLang="ko-KR" sz="3150" b="1" dirty="0">
              <a:ea typeface="굴림" pitchFamily="50" charset="-127"/>
              <a:cs typeface="Calibri"/>
            </a:endParaRPr>
          </a:p>
          <a:p>
            <a:pPr marL="802957" lvl="1" indent="-360045">
              <a:lnSpc>
                <a:spcPct val="100000"/>
              </a:lnSpc>
              <a:spcBef>
                <a:spcPts val="900"/>
              </a:spcBef>
            </a:pPr>
            <a:r>
              <a:rPr lang="bg-BG" sz="3150" dirty="0">
                <a:ea typeface="+mn-lt"/>
                <a:cs typeface="+mn-lt"/>
              </a:rPr>
              <a:t>Брой </a:t>
            </a:r>
            <a:r>
              <a:rPr lang="bg-BG" sz="3150" b="1" dirty="0">
                <a:ea typeface="+mn-lt"/>
                <a:cs typeface="+mn-lt"/>
              </a:rPr>
              <a:t>мрежови</a:t>
            </a:r>
            <a:r>
              <a:rPr lang="bg-BG" sz="3150" dirty="0">
                <a:ea typeface="+mn-lt"/>
                <a:cs typeface="+mn-lt"/>
              </a:rPr>
              <a:t> </a:t>
            </a:r>
            <a:r>
              <a:rPr lang="bg-BG" sz="3150" b="1" dirty="0">
                <a:ea typeface="+mn-lt"/>
                <a:cs typeface="+mn-lt"/>
              </a:rPr>
              <a:t>пакети</a:t>
            </a:r>
            <a:endParaRPr lang="bg-BG" altLang="ko-KR" sz="3150" b="1" dirty="0">
              <a:ea typeface="굴림" pitchFamily="50" charset="-127"/>
              <a:cs typeface="Calibri"/>
            </a:endParaRPr>
          </a:p>
          <a:p>
            <a:pPr indent="-360045">
              <a:lnSpc>
                <a:spcPct val="100000"/>
              </a:lnSpc>
              <a:spcBef>
                <a:spcPts val="900"/>
              </a:spcBef>
            </a:pPr>
            <a:r>
              <a:rPr lang="bg-BG" sz="3350" b="1" dirty="0">
                <a:ea typeface="+mn-lt"/>
                <a:cs typeface="+mn-lt"/>
              </a:rPr>
              <a:t>Асимптотична сложност </a:t>
            </a:r>
            <a:endParaRPr lang="bg-BG" sz="3350" b="1" dirty="0">
              <a:cs typeface="Calibri"/>
            </a:endParaRP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Как измерваме алгоритмичната</a:t>
            </a:r>
            <a:r>
              <a:rPr lang="en-US" sz="3950" dirty="0"/>
              <a:t> сложност</a:t>
            </a:r>
            <a:r>
              <a:rPr lang="bg-BG" sz="3950" dirty="0"/>
              <a:t>?</a:t>
            </a:r>
            <a:endParaRPr lang="bg-BG" dirty="0"/>
          </a:p>
        </p:txBody>
      </p:sp>
      <p:pic>
        <p:nvPicPr>
          <p:cNvPr id="46082" name="Picture 2" descr="http://noteroschile.files.wordpress.com/2008/03/ram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543" y="1224783"/>
            <a:ext cx="1969529" cy="1063545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6" name="Picture 6" descr="http://www.samsung.com/us/business/semiconductor/news/downloads/HDD_F2EG_LG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290" y="4827291"/>
            <a:ext cx="2063564" cy="1545689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098" name="Picture 2" descr="http://pngimg.com/upload/clock_PNG662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417" y="2378984"/>
            <a:ext cx="1765663" cy="229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E083C6-3E29-4118-BEAD-9388FB970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0826" y="2676046"/>
            <a:ext cx="2432369" cy="1627290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BA7F0EB7-B32C-2047-A75F-50D7752D20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49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5096" y="1129549"/>
            <a:ext cx="12001598" cy="564217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altLang="ko-KR" sz="3350" b="1" dirty="0">
                <a:solidFill>
                  <a:schemeClr val="bg1"/>
                </a:solidFill>
                <a:ea typeface="굴림"/>
              </a:rPr>
              <a:t>Най-лош случай</a:t>
            </a:r>
            <a:endParaRPr lang="bg-BG" dirty="0">
              <a:solidFill>
                <a:schemeClr val="bg1"/>
              </a:solidFill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altLang="ko-KR" sz="3150" b="1" dirty="0">
                <a:ea typeface="굴림"/>
              </a:rPr>
              <a:t>Горна граница </a:t>
            </a:r>
            <a:r>
              <a:rPr lang="bg-BG" altLang="ko-KR" sz="3150" dirty="0">
                <a:ea typeface="굴림"/>
              </a:rPr>
              <a:t>на </a:t>
            </a:r>
            <a:r>
              <a:rPr lang="bg-BG" altLang="ko-KR" sz="3150" b="1" dirty="0">
                <a:ea typeface="굴림"/>
              </a:rPr>
              <a:t>времето</a:t>
            </a:r>
            <a:r>
              <a:rPr lang="bg-BG" altLang="ko-KR" sz="3150" dirty="0">
                <a:ea typeface="굴림"/>
              </a:rPr>
              <a:t> на изпълнение на всеки вход</a:t>
            </a:r>
            <a:endParaRPr lang="bg-BG" altLang="ko-KR" sz="3150" dirty="0"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sz="3150" b="1" dirty="0">
                <a:ea typeface="+mn-lt"/>
                <a:cs typeface="+mn-lt"/>
              </a:rPr>
              <a:t>Ефективността</a:t>
            </a:r>
            <a:r>
              <a:rPr lang="bg-BG" sz="3150" dirty="0">
                <a:ea typeface="+mn-lt"/>
                <a:cs typeface="+mn-lt"/>
              </a:rPr>
              <a:t> на алгоритъма се измерва спрямо </a:t>
            </a:r>
            <a:r>
              <a:rPr lang="bg-BG" sz="3150" b="1" dirty="0">
                <a:ea typeface="+mn-lt"/>
                <a:cs typeface="+mn-lt"/>
              </a:rPr>
              <a:t>най-лошия случай</a:t>
            </a:r>
            <a:endParaRPr lang="bg-BG" altLang="ko-KR" sz="3150" b="1" dirty="0">
              <a:ea typeface="굴림" pitchFamily="50" charset="-127"/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Средноаритметичен случай</a:t>
            </a:r>
            <a:endParaRPr lang="bg-BG" altLang="ko-KR" sz="3350" b="1" dirty="0">
              <a:solidFill>
                <a:schemeClr val="bg1"/>
              </a:solidFill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sz="3150" b="1" dirty="0"/>
              <a:t>Средноаритметичното</a:t>
            </a:r>
            <a:r>
              <a:rPr lang="bg-BG" sz="3150" dirty="0"/>
              <a:t> на времето на работа от всеки случаи</a:t>
            </a:r>
            <a:endParaRPr lang="bg-BG" sz="3150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sz="3150" dirty="0">
                <a:ea typeface="+mn-lt"/>
                <a:cs typeface="+mn-lt"/>
              </a:rPr>
              <a:t>Използва се при алгоритми, които се повтарят </a:t>
            </a:r>
            <a:r>
              <a:rPr lang="bg-BG" sz="3150" b="1" dirty="0">
                <a:ea typeface="+mn-lt"/>
                <a:cs typeface="+mn-lt"/>
              </a:rPr>
              <a:t>многократно</a:t>
            </a:r>
            <a:endParaRPr lang="bg-BG" sz="3150" b="1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altLang="ko-KR" sz="3350" b="1" dirty="0">
                <a:solidFill>
                  <a:schemeClr val="bg1"/>
                </a:solidFill>
                <a:ea typeface="굴림"/>
              </a:rPr>
              <a:t>Най-добър случай</a:t>
            </a:r>
            <a:endParaRPr lang="bg-BG" altLang="ko-KR" sz="3350" b="1" dirty="0">
              <a:solidFill>
                <a:schemeClr val="bg1"/>
              </a:solidFill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altLang="ko-KR" sz="3150" b="1" dirty="0">
                <a:ea typeface="굴림"/>
                <a:cs typeface="Calibri"/>
              </a:rPr>
              <a:t>Най-ниска</a:t>
            </a:r>
            <a:r>
              <a:rPr lang="bg-BG" altLang="ko-KR" sz="3150" dirty="0">
                <a:ea typeface="굴림"/>
                <a:cs typeface="Calibri"/>
              </a:rPr>
              <a:t> граница на </a:t>
            </a:r>
            <a:r>
              <a:rPr lang="bg-BG" altLang="ko-KR" sz="3150" b="1" dirty="0">
                <a:ea typeface="굴림"/>
                <a:cs typeface="Calibri"/>
              </a:rPr>
              <a:t>времето</a:t>
            </a:r>
            <a:r>
              <a:rPr lang="bg-BG" altLang="ko-KR" sz="3150" dirty="0">
                <a:ea typeface="굴림"/>
                <a:cs typeface="Calibri"/>
              </a:rPr>
              <a:t> на изпълнение</a:t>
            </a:r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950" dirty="0">
                <a:ea typeface="굴림"/>
              </a:rPr>
              <a:t>Времева сложност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9CCE3CE-E9FA-F253-04B3-44A317851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366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58128" y="1228398"/>
            <a:ext cx="11818096" cy="5661875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altLang="ko-KR" sz="3600" b="1" dirty="0">
                <a:solidFill>
                  <a:schemeClr val="bg1"/>
                </a:solidFill>
                <a:ea typeface="굴림"/>
              </a:rPr>
              <a:t>Последователно търсене</a:t>
            </a:r>
            <a:r>
              <a:rPr lang="bg-BG" altLang="ko-KR" sz="3600" b="1" dirty="0">
                <a:ea typeface="굴림"/>
              </a:rPr>
              <a:t> </a:t>
            </a:r>
            <a:r>
              <a:rPr lang="bg-BG" altLang="ko-KR" sz="3600" dirty="0">
                <a:ea typeface="굴림"/>
              </a:rPr>
              <a:t>на елемент в списък с</a:t>
            </a:r>
            <a:r>
              <a:rPr lang="bg-BG" altLang="ko-KR" sz="3600" dirty="0">
                <a:solidFill>
                  <a:srgbClr val="234465"/>
                </a:solidFill>
                <a:ea typeface="굴림"/>
              </a:rPr>
              <a:t> размер </a:t>
            </a:r>
            <a:r>
              <a:rPr lang="bg-BG" altLang="ko-KR" sz="3600" b="1" dirty="0">
                <a:solidFill>
                  <a:schemeClr val="bg1"/>
                </a:solidFill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n</a:t>
            </a:r>
            <a:r>
              <a:rPr lang="bg-BG" altLang="ko-KR" sz="3600" dirty="0">
                <a:ea typeface="굴림"/>
              </a:rPr>
              <a:t>:</a:t>
            </a:r>
            <a:endParaRPr lang="bg-BG" dirty="0">
              <a:ea typeface="굴림"/>
            </a:endParaRPr>
          </a:p>
          <a:p>
            <a:pPr lvl="1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altLang="ko-KR" sz="3400" b="1" dirty="0">
                <a:ea typeface="굴림"/>
              </a:rPr>
              <a:t>Най-лош </a:t>
            </a:r>
            <a:r>
              <a:rPr lang="bg-BG" altLang="ko-KR" sz="3400" dirty="0">
                <a:ea typeface="굴림"/>
              </a:rPr>
              <a:t>случай:</a:t>
            </a:r>
            <a:endParaRPr lang="bg-BG" altLang="ko-KR" sz="3400" dirty="0">
              <a:ea typeface="굴림"/>
              <a:cs typeface="Calibri"/>
            </a:endParaRPr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altLang="ko-KR" sz="32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n</a:t>
            </a:r>
            <a:r>
              <a:rPr lang="bg-BG" altLang="ko-KR" sz="3200" dirty="0">
                <a:ea typeface="굴림"/>
              </a:rPr>
              <a:t> сравнения</a:t>
            </a:r>
            <a:endParaRPr lang="bg-BG" altLang="ko-KR" sz="3200" dirty="0">
              <a:ea typeface="굴림" pitchFamily="50" charset="-127"/>
              <a:cs typeface="Calibri"/>
            </a:endParaRPr>
          </a:p>
          <a:p>
            <a:pPr marL="899795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altLang="ko-KR" sz="3400" b="1" dirty="0">
                <a:ea typeface="굴림"/>
              </a:rPr>
              <a:t>Най-добър</a:t>
            </a:r>
            <a:r>
              <a:rPr lang="bg-BG" altLang="ko-KR" sz="3400" dirty="0">
                <a:ea typeface="굴림"/>
              </a:rPr>
              <a:t> случай:</a:t>
            </a:r>
            <a:endParaRPr lang="bg-BG" altLang="ko-KR" sz="3400" dirty="0">
              <a:ea typeface="굴림"/>
              <a:cs typeface="Calibri"/>
            </a:endParaRPr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altLang="ko-KR" sz="32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1</a:t>
            </a:r>
            <a:r>
              <a:rPr lang="bg-BG" altLang="ko-KR" sz="3200" dirty="0">
                <a:ea typeface="굴림"/>
              </a:rPr>
              <a:t> сравнение</a:t>
            </a:r>
            <a:endParaRPr lang="bg-BG" altLang="ko-KR" sz="3200" dirty="0"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400" b="1" dirty="0">
                <a:ea typeface="+mn-lt"/>
                <a:cs typeface="+mn-lt"/>
              </a:rPr>
              <a:t>Средноаритметичен</a:t>
            </a:r>
            <a:r>
              <a:rPr lang="bg-BG" sz="3400" dirty="0">
                <a:ea typeface="+mn-lt"/>
                <a:cs typeface="+mn-lt"/>
              </a:rPr>
              <a:t> случай:</a:t>
            </a:r>
            <a:endParaRPr lang="bg-BG" dirty="0"/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altLang="ko-KR" sz="32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n/2</a:t>
            </a:r>
            <a:r>
              <a:rPr lang="bg-BG" altLang="ko-KR" sz="3200" dirty="0">
                <a:solidFill>
                  <a:schemeClr val="bg1"/>
                </a:solidFill>
                <a:ea typeface="굴림"/>
              </a:rPr>
              <a:t> </a:t>
            </a:r>
            <a:r>
              <a:rPr lang="bg-BG" altLang="ko-KR" sz="3200" dirty="0">
                <a:ea typeface="굴림"/>
              </a:rPr>
              <a:t>сравнения</a:t>
            </a:r>
            <a:endParaRPr lang="bg-BG" sz="32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600" dirty="0"/>
              <a:t>Алгоритъмът има </a:t>
            </a:r>
            <a:r>
              <a:rPr lang="bg-BG" sz="3600" b="1" dirty="0">
                <a:solidFill>
                  <a:schemeClr val="bg1"/>
                </a:solidFill>
              </a:rPr>
              <a:t>линейно време</a:t>
            </a:r>
            <a:endParaRPr lang="bg-BG" sz="36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950" dirty="0">
                <a:ea typeface="굴림"/>
              </a:rPr>
              <a:t>Времева сложност</a:t>
            </a:r>
            <a:r>
              <a:rPr lang="bg-BG" altLang="ko-KR" sz="3950" dirty="0">
                <a:ea typeface="굴림"/>
              </a:rPr>
              <a:t> –</a:t>
            </a:r>
            <a:r>
              <a:rPr lang="en-US" altLang="ko-KR" sz="3950" dirty="0">
                <a:ea typeface="굴림"/>
              </a:rPr>
              <a:t> </a:t>
            </a:r>
            <a:r>
              <a:rPr lang="bg-BG" altLang="ko-KR" sz="3950" dirty="0">
                <a:ea typeface="굴림"/>
              </a:rPr>
              <a:t>Примери</a:t>
            </a:r>
            <a:endParaRPr lang="en-US" altLang="ko-KR" sz="3950" dirty="0">
              <a:ea typeface="굴림"/>
              <a:cs typeface="Calibri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958369" y="2239762"/>
            <a:ext cx="5027889" cy="2209225"/>
          </a:xfrm>
          <a:custGeom>
            <a:avLst/>
            <a:gdLst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87711" h="1987467">
                <a:moveTo>
                  <a:pt x="501" y="722193"/>
                </a:moveTo>
                <a:cubicBezTo>
                  <a:pt x="20377" y="662567"/>
                  <a:pt x="8414" y="701173"/>
                  <a:pt x="32399" y="605235"/>
                </a:cubicBezTo>
                <a:lnTo>
                  <a:pt x="43032" y="562705"/>
                </a:lnTo>
                <a:cubicBezTo>
                  <a:pt x="46737" y="533060"/>
                  <a:pt x="58424" y="435518"/>
                  <a:pt x="64297" y="403216"/>
                </a:cubicBezTo>
                <a:cubicBezTo>
                  <a:pt x="64747" y="400741"/>
                  <a:pt x="80202" y="335488"/>
                  <a:pt x="85562" y="328788"/>
                </a:cubicBezTo>
                <a:cubicBezTo>
                  <a:pt x="93545" y="318809"/>
                  <a:pt x="106827" y="314611"/>
                  <a:pt x="117460" y="307523"/>
                </a:cubicBezTo>
                <a:cubicBezTo>
                  <a:pt x="136017" y="251851"/>
                  <a:pt x="120167" y="283551"/>
                  <a:pt x="181255" y="222463"/>
                </a:cubicBezTo>
                <a:cubicBezTo>
                  <a:pt x="190291" y="213427"/>
                  <a:pt x="193484" y="199601"/>
                  <a:pt x="202520" y="190565"/>
                </a:cubicBezTo>
                <a:cubicBezTo>
                  <a:pt x="232989" y="160096"/>
                  <a:pt x="231727" y="175961"/>
                  <a:pt x="266315" y="158667"/>
                </a:cubicBezTo>
                <a:cubicBezTo>
                  <a:pt x="277745" y="152952"/>
                  <a:pt x="285973" y="141074"/>
                  <a:pt x="298213" y="137402"/>
                </a:cubicBezTo>
                <a:cubicBezTo>
                  <a:pt x="322594" y="130088"/>
                  <a:pt x="468950" y="117389"/>
                  <a:pt x="478967" y="116137"/>
                </a:cubicBezTo>
                <a:cubicBezTo>
                  <a:pt x="500359" y="113463"/>
                  <a:pt x="521551" y="109361"/>
                  <a:pt x="542762" y="105505"/>
                </a:cubicBezTo>
                <a:cubicBezTo>
                  <a:pt x="560542" y="102272"/>
                  <a:pt x="577871" y="95674"/>
                  <a:pt x="595925" y="94872"/>
                </a:cubicBezTo>
                <a:cubicBezTo>
                  <a:pt x="737597" y="88576"/>
                  <a:pt x="879460" y="87784"/>
                  <a:pt x="1021227" y="84240"/>
                </a:cubicBezTo>
                <a:cubicBezTo>
                  <a:pt x="1156031" y="57278"/>
                  <a:pt x="998440" y="86138"/>
                  <a:pt x="1276408" y="62974"/>
                </a:cubicBezTo>
                <a:cubicBezTo>
                  <a:pt x="1294417" y="61473"/>
                  <a:pt x="1311709" y="55090"/>
                  <a:pt x="1329571" y="52342"/>
                </a:cubicBezTo>
                <a:cubicBezTo>
                  <a:pt x="1357813" y="47997"/>
                  <a:pt x="1386446" y="46407"/>
                  <a:pt x="1414632" y="41709"/>
                </a:cubicBezTo>
                <a:cubicBezTo>
                  <a:pt x="1429046" y="39307"/>
                  <a:pt x="1442696" y="33144"/>
                  <a:pt x="1457162" y="31077"/>
                </a:cubicBezTo>
                <a:cubicBezTo>
                  <a:pt x="1674701" y="0"/>
                  <a:pt x="1481259" y="36889"/>
                  <a:pt x="1616650" y="9812"/>
                </a:cubicBezTo>
                <a:cubicBezTo>
                  <a:pt x="1850566" y="13356"/>
                  <a:pt x="2084612" y="11891"/>
                  <a:pt x="2318399" y="20444"/>
                </a:cubicBezTo>
                <a:cubicBezTo>
                  <a:pt x="2375509" y="22533"/>
                  <a:pt x="2431813" y="34621"/>
                  <a:pt x="2488520" y="41709"/>
                </a:cubicBezTo>
                <a:cubicBezTo>
                  <a:pt x="2520366" y="45690"/>
                  <a:pt x="2552401" y="48100"/>
                  <a:pt x="2584213" y="52342"/>
                </a:cubicBezTo>
                <a:cubicBezTo>
                  <a:pt x="2605582" y="55191"/>
                  <a:pt x="2626456" y="62435"/>
                  <a:pt x="2648008" y="62974"/>
                </a:cubicBezTo>
                <a:cubicBezTo>
                  <a:pt x="2910220" y="69529"/>
                  <a:pt x="3172548" y="70063"/>
                  <a:pt x="3434818" y="73607"/>
                </a:cubicBezTo>
                <a:cubicBezTo>
                  <a:pt x="3463171" y="77151"/>
                  <a:pt x="3491765" y="79129"/>
                  <a:pt x="3519878" y="84240"/>
                </a:cubicBezTo>
                <a:cubicBezTo>
                  <a:pt x="3530905" y="86245"/>
                  <a:pt x="3540749" y="92867"/>
                  <a:pt x="3551776" y="94872"/>
                </a:cubicBezTo>
                <a:cubicBezTo>
                  <a:pt x="3579889" y="99983"/>
                  <a:pt x="3608594" y="101160"/>
                  <a:pt x="3636836" y="105505"/>
                </a:cubicBezTo>
                <a:cubicBezTo>
                  <a:pt x="3654698" y="108253"/>
                  <a:pt x="3672564" y="111382"/>
                  <a:pt x="3689999" y="116137"/>
                </a:cubicBezTo>
                <a:cubicBezTo>
                  <a:pt x="3711625" y="122035"/>
                  <a:pt x="3753795" y="137402"/>
                  <a:pt x="3753795" y="137402"/>
                </a:cubicBezTo>
                <a:cubicBezTo>
                  <a:pt x="3790896" y="162136"/>
                  <a:pt x="3822584" y="177239"/>
                  <a:pt x="3849488" y="211830"/>
                </a:cubicBezTo>
                <a:cubicBezTo>
                  <a:pt x="3865179" y="232004"/>
                  <a:pt x="3877841" y="254361"/>
                  <a:pt x="3892018" y="275626"/>
                </a:cubicBezTo>
                <a:lnTo>
                  <a:pt x="3913283" y="307523"/>
                </a:lnTo>
                <a:cubicBezTo>
                  <a:pt x="3916827" y="318156"/>
                  <a:pt x="3916914" y="330669"/>
                  <a:pt x="3923915" y="339421"/>
                </a:cubicBezTo>
                <a:cubicBezTo>
                  <a:pt x="3931898" y="349400"/>
                  <a:pt x="3949040" y="349850"/>
                  <a:pt x="3955813" y="360686"/>
                </a:cubicBezTo>
                <a:cubicBezTo>
                  <a:pt x="3967693" y="379694"/>
                  <a:pt x="3969990" y="403216"/>
                  <a:pt x="3977078" y="424481"/>
                </a:cubicBezTo>
                <a:lnTo>
                  <a:pt x="3987711" y="456379"/>
                </a:lnTo>
                <a:cubicBezTo>
                  <a:pt x="3984167" y="661942"/>
                  <a:pt x="3983815" y="867584"/>
                  <a:pt x="3977078" y="1073067"/>
                </a:cubicBezTo>
                <a:cubicBezTo>
                  <a:pt x="3976711" y="1084269"/>
                  <a:pt x="3967124" y="1093778"/>
                  <a:pt x="3966446" y="1104965"/>
                </a:cubicBezTo>
                <a:cubicBezTo>
                  <a:pt x="3960010" y="1211155"/>
                  <a:pt x="3964648" y="1317925"/>
                  <a:pt x="3955813" y="1423942"/>
                </a:cubicBezTo>
                <a:cubicBezTo>
                  <a:pt x="3950327" y="1489774"/>
                  <a:pt x="3935682" y="1474836"/>
                  <a:pt x="3913283" y="1519635"/>
                </a:cubicBezTo>
                <a:cubicBezTo>
                  <a:pt x="3908271" y="1529660"/>
                  <a:pt x="3910575" y="1543608"/>
                  <a:pt x="3902650" y="1551533"/>
                </a:cubicBezTo>
                <a:cubicBezTo>
                  <a:pt x="3884578" y="1569605"/>
                  <a:pt x="3860120" y="1579886"/>
                  <a:pt x="3838855" y="1594063"/>
                </a:cubicBezTo>
                <a:lnTo>
                  <a:pt x="3775060" y="1636593"/>
                </a:lnTo>
                <a:lnTo>
                  <a:pt x="3743162" y="1657858"/>
                </a:lnTo>
                <a:cubicBezTo>
                  <a:pt x="3736074" y="1668491"/>
                  <a:pt x="3731876" y="1681773"/>
                  <a:pt x="3721897" y="1689756"/>
                </a:cubicBezTo>
                <a:cubicBezTo>
                  <a:pt x="3713145" y="1696757"/>
                  <a:pt x="3699796" y="1694945"/>
                  <a:pt x="3689999" y="1700388"/>
                </a:cubicBezTo>
                <a:cubicBezTo>
                  <a:pt x="3667658" y="1712800"/>
                  <a:pt x="3647469" y="1728742"/>
                  <a:pt x="3626204" y="1742919"/>
                </a:cubicBezTo>
                <a:lnTo>
                  <a:pt x="3594306" y="1764184"/>
                </a:lnTo>
                <a:cubicBezTo>
                  <a:pt x="3583673" y="1771272"/>
                  <a:pt x="3573838" y="1779734"/>
                  <a:pt x="3562408" y="1785449"/>
                </a:cubicBezTo>
                <a:cubicBezTo>
                  <a:pt x="3548231" y="1792537"/>
                  <a:pt x="3534446" y="1800470"/>
                  <a:pt x="3519878" y="1806714"/>
                </a:cubicBezTo>
                <a:cubicBezTo>
                  <a:pt x="3509577" y="1811129"/>
                  <a:pt x="3498005" y="1812335"/>
                  <a:pt x="3487981" y="1817347"/>
                </a:cubicBezTo>
                <a:cubicBezTo>
                  <a:pt x="3476551" y="1823062"/>
                  <a:pt x="3468048" y="1834125"/>
                  <a:pt x="3456083" y="1838612"/>
                </a:cubicBezTo>
                <a:cubicBezTo>
                  <a:pt x="3444200" y="1843068"/>
                  <a:pt x="3346284" y="1858684"/>
                  <a:pt x="3339125" y="1859877"/>
                </a:cubicBezTo>
                <a:cubicBezTo>
                  <a:pt x="3328492" y="1866965"/>
                  <a:pt x="3318657" y="1875427"/>
                  <a:pt x="3307227" y="1881142"/>
                </a:cubicBezTo>
                <a:cubicBezTo>
                  <a:pt x="3266319" y="1901595"/>
                  <a:pt x="3188244" y="1899691"/>
                  <a:pt x="3158371" y="1902407"/>
                </a:cubicBezTo>
                <a:cubicBezTo>
                  <a:pt x="3063958" y="1926011"/>
                  <a:pt x="3117836" y="1915276"/>
                  <a:pt x="2945720" y="1923672"/>
                </a:cubicBezTo>
                <a:lnTo>
                  <a:pt x="2679906" y="1934305"/>
                </a:lnTo>
                <a:lnTo>
                  <a:pt x="2445990" y="1944937"/>
                </a:lnTo>
                <a:cubicBezTo>
                  <a:pt x="2421181" y="1948481"/>
                  <a:pt x="2395981" y="1949935"/>
                  <a:pt x="2371562" y="1955570"/>
                </a:cubicBezTo>
                <a:cubicBezTo>
                  <a:pt x="2349721" y="1960610"/>
                  <a:pt x="2330169" y="1976063"/>
                  <a:pt x="2307767" y="1976835"/>
                </a:cubicBezTo>
                <a:lnTo>
                  <a:pt x="1999422" y="1987467"/>
                </a:lnTo>
                <a:lnTo>
                  <a:pt x="1340204" y="1976835"/>
                </a:lnTo>
                <a:cubicBezTo>
                  <a:pt x="1254914" y="1974498"/>
                  <a:pt x="1238705" y="1969294"/>
                  <a:pt x="1170083" y="1955570"/>
                </a:cubicBezTo>
                <a:cubicBezTo>
                  <a:pt x="1159450" y="1948482"/>
                  <a:pt x="1149931" y="1939339"/>
                  <a:pt x="1138185" y="1934305"/>
                </a:cubicBezTo>
                <a:cubicBezTo>
                  <a:pt x="1124754" y="1928549"/>
                  <a:pt x="1109706" y="1927686"/>
                  <a:pt x="1095655" y="1923672"/>
                </a:cubicBezTo>
                <a:cubicBezTo>
                  <a:pt x="1084878" y="1920593"/>
                  <a:pt x="1074534" y="1916119"/>
                  <a:pt x="1063757" y="1913040"/>
                </a:cubicBezTo>
                <a:cubicBezTo>
                  <a:pt x="1049706" y="1909026"/>
                  <a:pt x="1035224" y="1906606"/>
                  <a:pt x="1021227" y="1902407"/>
                </a:cubicBezTo>
                <a:cubicBezTo>
                  <a:pt x="1021189" y="1902395"/>
                  <a:pt x="941502" y="1875831"/>
                  <a:pt x="925534" y="1870509"/>
                </a:cubicBezTo>
                <a:cubicBezTo>
                  <a:pt x="914901" y="1866965"/>
                  <a:pt x="904757" y="1861267"/>
                  <a:pt x="893636" y="1859877"/>
                </a:cubicBezTo>
                <a:lnTo>
                  <a:pt x="808576" y="1849244"/>
                </a:lnTo>
                <a:cubicBezTo>
                  <a:pt x="705929" y="1815030"/>
                  <a:pt x="865491" y="1869885"/>
                  <a:pt x="734148" y="1817347"/>
                </a:cubicBezTo>
                <a:cubicBezTo>
                  <a:pt x="713336" y="1809022"/>
                  <a:pt x="691618" y="1803170"/>
                  <a:pt x="670353" y="1796081"/>
                </a:cubicBezTo>
                <a:cubicBezTo>
                  <a:pt x="656490" y="1791460"/>
                  <a:pt x="642087" y="1788619"/>
                  <a:pt x="627822" y="1785449"/>
                </a:cubicBezTo>
                <a:cubicBezTo>
                  <a:pt x="555740" y="1769431"/>
                  <a:pt x="561093" y="1773459"/>
                  <a:pt x="468334" y="1764184"/>
                </a:cubicBezTo>
                <a:cubicBezTo>
                  <a:pt x="404057" y="1748114"/>
                  <a:pt x="439669" y="1758172"/>
                  <a:pt x="362008" y="1732286"/>
                </a:cubicBezTo>
                <a:lnTo>
                  <a:pt x="330111" y="1721654"/>
                </a:lnTo>
                <a:cubicBezTo>
                  <a:pt x="310331" y="1701873"/>
                  <a:pt x="303775" y="1692536"/>
                  <a:pt x="276948" y="1679123"/>
                </a:cubicBezTo>
                <a:cubicBezTo>
                  <a:pt x="266923" y="1674111"/>
                  <a:pt x="255683" y="1672035"/>
                  <a:pt x="245050" y="1668491"/>
                </a:cubicBezTo>
                <a:cubicBezTo>
                  <a:pt x="234418" y="1661403"/>
                  <a:pt x="222189" y="1656262"/>
                  <a:pt x="213153" y="1647226"/>
                </a:cubicBezTo>
                <a:cubicBezTo>
                  <a:pt x="204117" y="1638190"/>
                  <a:pt x="199871" y="1625307"/>
                  <a:pt x="191888" y="1615328"/>
                </a:cubicBezTo>
                <a:cubicBezTo>
                  <a:pt x="185626" y="1607500"/>
                  <a:pt x="177711" y="1601151"/>
                  <a:pt x="170622" y="1594063"/>
                </a:cubicBezTo>
                <a:cubicBezTo>
                  <a:pt x="159966" y="1562094"/>
                  <a:pt x="161627" y="1557749"/>
                  <a:pt x="138725" y="1530267"/>
                </a:cubicBezTo>
                <a:cubicBezTo>
                  <a:pt x="129099" y="1518716"/>
                  <a:pt x="116059" y="1510239"/>
                  <a:pt x="106827" y="1498370"/>
                </a:cubicBezTo>
                <a:cubicBezTo>
                  <a:pt x="91136" y="1478196"/>
                  <a:pt x="64297" y="1434574"/>
                  <a:pt x="64297" y="1434574"/>
                </a:cubicBezTo>
                <a:cubicBezTo>
                  <a:pt x="60753" y="1420397"/>
                  <a:pt x="56530" y="1406373"/>
                  <a:pt x="53664" y="1392044"/>
                </a:cubicBezTo>
                <a:cubicBezTo>
                  <a:pt x="49436" y="1370904"/>
                  <a:pt x="46888" y="1349460"/>
                  <a:pt x="43032" y="1328249"/>
                </a:cubicBezTo>
                <a:cubicBezTo>
                  <a:pt x="39799" y="1310469"/>
                  <a:pt x="35943" y="1292807"/>
                  <a:pt x="32399" y="1275086"/>
                </a:cubicBezTo>
                <a:cubicBezTo>
                  <a:pt x="42146" y="1138632"/>
                  <a:pt x="51007" y="1113828"/>
                  <a:pt x="32399" y="977374"/>
                </a:cubicBezTo>
                <a:cubicBezTo>
                  <a:pt x="28450" y="948416"/>
                  <a:pt x="18222" y="920667"/>
                  <a:pt x="11134" y="892314"/>
                </a:cubicBezTo>
                <a:cubicBezTo>
                  <a:pt x="0" y="847777"/>
                  <a:pt x="501" y="838224"/>
                  <a:pt x="501" y="807254"/>
                </a:cubicBezTo>
                <a:lnTo>
                  <a:pt x="501" y="722193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160476"/>
              </p:ext>
            </p:extLst>
          </p:nvPr>
        </p:nvGraphicFramePr>
        <p:xfrm>
          <a:off x="7442735" y="2849203"/>
          <a:ext cx="4025204" cy="53222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74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4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4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AutoShape 25"/>
          <p:cNvSpPr>
            <a:spLocks/>
          </p:cNvSpPr>
          <p:nvPr/>
        </p:nvSpPr>
        <p:spPr bwMode="auto">
          <a:xfrm rot="16200000">
            <a:off x="9284982" y="1640658"/>
            <a:ext cx="348428" cy="4012828"/>
          </a:xfrm>
          <a:prstGeom prst="leftBrace">
            <a:avLst>
              <a:gd name="adj1" fmla="val 91897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eaVert" wrap="none" anchor="ctr"/>
          <a:lstStyle/>
          <a:p>
            <a:endParaRPr lang="bg-BG" sz="1799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21137" y="3773541"/>
            <a:ext cx="45516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b="1"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pic>
        <p:nvPicPr>
          <p:cNvPr id="5122" name="Picture 2" descr="http://phptest15.firsttech.net/wp-content/uploads/2015/04/icon-spe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918" y="4785628"/>
            <a:ext cx="3021761" cy="179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8CB26D5A-B705-8554-070E-B5D079EA0A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95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0955" y="1196126"/>
            <a:ext cx="11930091" cy="5561125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600" dirty="0">
                <a:ea typeface="+mn-lt"/>
                <a:cs typeface="+mn-lt"/>
              </a:rPr>
              <a:t>Приблизителна оценка на 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броя на стъпките</a:t>
            </a:r>
            <a:r>
              <a:rPr lang="bg-BG" sz="3600" b="1" dirty="0">
                <a:ea typeface="+mn-lt"/>
                <a:cs typeface="+mn-lt"/>
              </a:rPr>
              <a:t> </a:t>
            </a:r>
            <a:r>
              <a:rPr lang="bg-BG" sz="3600" dirty="0">
                <a:ea typeface="+mn-lt"/>
                <a:cs typeface="+mn-lt"/>
              </a:rPr>
              <a:t>на дадено изчисление</a:t>
            </a:r>
            <a:r>
              <a:rPr lang="bg-BG" sz="3600" dirty="0"/>
              <a:t> в зависимост от </a:t>
            </a:r>
            <a:r>
              <a:rPr lang="bg-BG" sz="3600" b="1" dirty="0">
                <a:solidFill>
                  <a:schemeClr val="bg1"/>
                </a:solidFill>
              </a:rPr>
              <a:t>размера на входа</a:t>
            </a:r>
            <a:endParaRPr lang="bg-BG" sz="3600" dirty="0">
              <a:solidFill>
                <a:schemeClr val="bg1"/>
              </a:solidFill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600" dirty="0">
                <a:ea typeface="+mn-lt"/>
                <a:cs typeface="+mn-lt"/>
              </a:rPr>
              <a:t>Измерено с </a:t>
            </a:r>
            <a:r>
              <a:rPr lang="bg-BG" sz="3600" b="1" dirty="0">
                <a:ea typeface="+mn-lt"/>
                <a:cs typeface="+mn-lt"/>
              </a:rPr>
              <a:t>асимптотична нотация</a:t>
            </a:r>
            <a:r>
              <a:rPr lang="bg-BG" sz="3200" b="1" dirty="0"/>
              <a:t> </a:t>
            </a:r>
            <a:r>
              <a:rPr lang="bg-BG" sz="36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O(g)</a:t>
            </a:r>
            <a:r>
              <a:rPr lang="bg-BG" sz="3600" dirty="0"/>
              <a:t>; </a:t>
            </a:r>
            <a:r>
              <a:rPr lang="bg-BG" sz="3600" b="1" dirty="0">
                <a:solidFill>
                  <a:schemeClr val="bg1"/>
                </a:solidFill>
                <a:latin typeface="Consolas"/>
              </a:rPr>
              <a:t>g</a:t>
            </a:r>
            <a:r>
              <a:rPr lang="bg-BG" sz="3600" dirty="0"/>
              <a:t> е функция на размера на входните данни</a:t>
            </a:r>
            <a:endParaRPr lang="bg-BG" sz="3600" dirty="0">
              <a:cs typeface="Calibri"/>
            </a:endParaRPr>
          </a:p>
          <a:p>
            <a:pPr marL="360045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600" dirty="0"/>
              <a:t>Примери:</a:t>
            </a:r>
            <a:endParaRPr lang="bg-BG" sz="3600" dirty="0">
              <a:cs typeface="Calibri"/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Линейна</a:t>
            </a:r>
            <a:r>
              <a:rPr lang="bg-BG" sz="3600" dirty="0"/>
              <a:t> сложност </a:t>
            </a:r>
            <a:r>
              <a:rPr lang="bg-BG" sz="36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O(n)</a:t>
            </a:r>
            <a:endParaRPr lang="bg-BG" sz="3600" b="1" dirty="0">
              <a:solidFill>
                <a:schemeClr val="bg1"/>
              </a:solidFill>
              <a:latin typeface="Consolas"/>
              <a:cs typeface="Calibri"/>
            </a:endParaRPr>
          </a:p>
          <a:p>
            <a:pPr marL="1255395" lvl="2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200" dirty="0">
                <a:cs typeface="Calibri"/>
              </a:rPr>
              <a:t>Всеки елемент се обработва </a:t>
            </a:r>
            <a:r>
              <a:rPr lang="bg-BG" sz="3200" b="1" dirty="0">
                <a:solidFill>
                  <a:schemeClr val="bg1"/>
                </a:solidFill>
                <a:cs typeface="Calibri"/>
              </a:rPr>
              <a:t>веднъж</a:t>
            </a:r>
            <a:endParaRPr lang="bg-BG" sz="3200" b="1" dirty="0">
              <a:solidFill>
                <a:schemeClr val="bg1"/>
              </a:solidFill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Квадратна</a:t>
            </a:r>
            <a:r>
              <a:rPr lang="bg-BG" sz="3600" dirty="0"/>
              <a:t> сложност</a:t>
            </a:r>
            <a:r>
              <a:rPr lang="bg-BG" sz="36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bg-BG" sz="36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O(n</a:t>
            </a:r>
            <a:r>
              <a:rPr lang="bg-BG" sz="3600" b="1" baseline="30000" dirty="0">
                <a:solidFill>
                  <a:schemeClr val="bg1"/>
                </a:solidFill>
                <a:latin typeface="Consolas"/>
                <a:cs typeface="Consolas" pitchFamily="49" charset="0"/>
              </a:rPr>
              <a:t>2</a:t>
            </a:r>
            <a:r>
              <a:rPr lang="bg-BG" sz="36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)</a:t>
            </a:r>
          </a:p>
          <a:p>
            <a:pPr marL="1255395" lvl="2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200" dirty="0"/>
              <a:t>Всеки елемент се обработва </a:t>
            </a:r>
            <a:r>
              <a:rPr lang="bg-BG" sz="3200" b="1" dirty="0">
                <a:solidFill>
                  <a:schemeClr val="bg1"/>
                </a:solidFill>
                <a:latin typeface="Consolas"/>
              </a:rPr>
              <a:t>n</a:t>
            </a:r>
            <a:r>
              <a:rPr lang="bg-BG" sz="3200" dirty="0">
                <a:ea typeface="+mn-lt"/>
                <a:cs typeface="+mn-lt"/>
              </a:rPr>
              <a:t> пъти</a:t>
            </a:r>
            <a:endParaRPr lang="bg-BG" sz="3200" dirty="0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Алгоритмична сложност</a:t>
            </a:r>
            <a:endParaRPr lang="bg-BG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28CE4501-0C8E-3AE4-C692-B7C141D18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001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Autofit/>
          </a:bodyPr>
          <a:lstStyle/>
          <a:p>
            <a:pPr marL="360045" indent="-360045"/>
            <a:r>
              <a:rPr lang="bg-BG" sz="3400" dirty="0">
                <a:ea typeface="굴림"/>
              </a:rPr>
              <a:t>Асимптотична </a:t>
            </a:r>
            <a:r>
              <a:rPr lang="bg-BG" altLang="ko-KR" sz="3400" dirty="0">
                <a:ea typeface="굴림"/>
              </a:rPr>
              <a:t>горна граница - </a:t>
            </a:r>
            <a:r>
              <a:rPr lang="bg-BG" altLang="ko-KR" sz="3400" dirty="0">
                <a:ea typeface="굴림"/>
                <a:sym typeface="Symbol" pitchFamily="18" charset="2"/>
              </a:rPr>
              <a:t>O-нотация</a:t>
            </a:r>
            <a:r>
              <a:rPr lang="bg-BG" altLang="ko-KR" sz="3400" dirty="0">
                <a:solidFill>
                  <a:srgbClr val="234465"/>
                </a:solidFill>
                <a:ea typeface="굴림"/>
              </a:rPr>
              <a:t> </a:t>
            </a:r>
            <a:r>
              <a:rPr lang="bg-BG" altLang="ko-KR" sz="3400" dirty="0">
                <a:ea typeface="굴림"/>
              </a:rPr>
              <a:t>(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Голяма O нотация</a:t>
            </a:r>
            <a:r>
              <a:rPr lang="bg-BG" altLang="ko-KR" sz="3400" dirty="0">
                <a:ea typeface="굴림"/>
              </a:rPr>
              <a:t>)</a:t>
            </a:r>
            <a:endParaRPr lang="bg-BG" altLang="ko-KR" sz="3400" dirty="0">
              <a:ea typeface="굴림"/>
              <a:cs typeface="Calibri"/>
            </a:endParaRPr>
          </a:p>
          <a:p>
            <a:pPr marL="360045" indent="-360045"/>
            <a:r>
              <a:rPr lang="bg-BG" altLang="ko-KR" sz="3400" dirty="0">
                <a:ea typeface="굴림"/>
              </a:rPr>
              <a:t>За дадена функция</a:t>
            </a:r>
            <a:r>
              <a:rPr lang="bg-BG" altLang="ko-KR" sz="3400" dirty="0">
                <a:solidFill>
                  <a:srgbClr val="234465"/>
                </a:solidFill>
                <a:latin typeface="Calibri"/>
                <a:ea typeface="굴림"/>
                <a:cs typeface="Calibri"/>
              </a:rPr>
              <a:t> </a:t>
            </a:r>
            <a:r>
              <a:rPr lang="bg-BG" altLang="ko-KR" sz="34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g(n)</a:t>
            </a:r>
            <a:r>
              <a:rPr lang="bg-BG" altLang="ko-KR" sz="3400" dirty="0">
                <a:ea typeface="굴림"/>
              </a:rPr>
              <a:t>, ние означаваме </a:t>
            </a:r>
            <a:r>
              <a:rPr lang="bg-BG" altLang="ko-KR" sz="34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O(g(n))</a:t>
            </a:r>
            <a:r>
              <a:rPr lang="bg-BG" altLang="ko-KR" sz="3400" dirty="0">
                <a:solidFill>
                  <a:schemeClr val="bg1"/>
                </a:solidFill>
                <a:ea typeface="굴림"/>
              </a:rPr>
              <a:t> </a:t>
            </a:r>
            <a:r>
              <a:rPr lang="bg-BG" altLang="ko-KR" sz="3400" dirty="0">
                <a:ea typeface="굴림"/>
              </a:rPr>
              <a:t>набор от функции, които са </a:t>
            </a:r>
            <a:r>
              <a:rPr lang="bg-BG" altLang="ko-KR" sz="3400" dirty="0">
                <a:solidFill>
                  <a:srgbClr val="234465"/>
                </a:solidFill>
                <a:latin typeface="Calibri"/>
                <a:ea typeface="굴림"/>
                <a:cs typeface="Calibri"/>
              </a:rPr>
              <a:t>различни от </a:t>
            </a:r>
            <a:r>
              <a:rPr lang="bg-BG" altLang="ko-KR" sz="34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g(n)</a:t>
            </a:r>
            <a:r>
              <a:rPr lang="bg-BG" altLang="ko-KR" sz="3400" dirty="0">
                <a:ea typeface="굴림"/>
              </a:rPr>
              <a:t> с константа</a:t>
            </a:r>
            <a:endParaRPr lang="bg-BG" altLang="ko-KR" sz="3400" dirty="0">
              <a:ea typeface="굴림"/>
              <a:cs typeface="Calibri"/>
            </a:endParaRPr>
          </a:p>
          <a:p>
            <a:pPr marL="360045" indent="-360045"/>
            <a:endParaRPr lang="bg-BG" altLang="ko-KR" sz="3200" dirty="0">
              <a:ea typeface="굴림" pitchFamily="50" charset="-127"/>
              <a:cs typeface="Calibri"/>
            </a:endParaRPr>
          </a:p>
          <a:p>
            <a:pPr marL="360045" indent="-360045"/>
            <a:endParaRPr lang="bg-BG" altLang="ko-KR" sz="3200" dirty="0">
              <a:ea typeface="굴림" pitchFamily="50" charset="-127"/>
              <a:cs typeface="Calibri"/>
            </a:endParaRPr>
          </a:p>
          <a:p>
            <a:pPr marL="360045" indent="-360045"/>
            <a:r>
              <a:rPr lang="bg-BG" altLang="ko-KR" sz="3400" dirty="0">
                <a:ea typeface="굴림"/>
              </a:rPr>
              <a:t>Примери:</a:t>
            </a:r>
            <a:endParaRPr lang="bg-BG" altLang="ko-KR" sz="3400" dirty="0">
              <a:ea typeface="굴림"/>
              <a:cs typeface="Calibri"/>
            </a:endParaRPr>
          </a:p>
          <a:p>
            <a:pPr lvl="1" indent="-360045"/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3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*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n</a:t>
            </a:r>
            <a:r>
              <a:rPr lang="bg-BG" altLang="ko-KR" sz="3200" b="1" baseline="30000" dirty="0">
                <a:latin typeface="Consolas"/>
                <a:ea typeface="굴림"/>
                <a:cs typeface="Consolas" pitchFamily="49" charset="0"/>
              </a:rPr>
              <a:t>2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+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n/2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+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12 </a:t>
            </a:r>
            <a:r>
              <a:rPr lang="bg-BG" sz="3200" b="1" dirty="0">
                <a:latin typeface="Consolas"/>
                <a:cs typeface="Consolas" pitchFamily="49" charset="0"/>
              </a:rPr>
              <a:t>∈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O(n</a:t>
            </a:r>
            <a:r>
              <a:rPr lang="bg-BG" altLang="ko-KR" sz="3200" b="1" baseline="30000" dirty="0">
                <a:latin typeface="Consolas"/>
                <a:ea typeface="굴림"/>
                <a:cs typeface="Consolas" pitchFamily="49" charset="0"/>
              </a:rPr>
              <a:t>2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)</a:t>
            </a:r>
          </a:p>
          <a:p>
            <a:pPr lvl="1" indent="-360045"/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4*n*log</a:t>
            </a:r>
            <a:r>
              <a:rPr lang="bg-BG" altLang="ko-KR" sz="3200" b="1" baseline="-25000" dirty="0">
                <a:latin typeface="Consolas"/>
                <a:ea typeface="굴림"/>
                <a:cs typeface="Consolas" pitchFamily="49" charset="0"/>
              </a:rPr>
              <a:t>2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(3*n+1)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+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2*n-1 </a:t>
            </a:r>
            <a:r>
              <a:rPr lang="bg-BG" sz="3200" b="1" dirty="0">
                <a:latin typeface="Consolas"/>
                <a:cs typeface="Consolas" pitchFamily="49" charset="0"/>
              </a:rPr>
              <a:t>∈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O(n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*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log</a:t>
            </a:r>
            <a:r>
              <a:rPr lang="bg-BG" altLang="ko-KR" sz="3200" b="1" dirty="0">
                <a:ea typeface="굴림"/>
                <a:cs typeface="Consolas" pitchFamily="49" charset="0"/>
              </a:rPr>
              <a:t> </a:t>
            </a:r>
            <a:r>
              <a:rPr lang="bg-BG" altLang="ko-KR" sz="3200" b="1" dirty="0">
                <a:latin typeface="Consolas"/>
                <a:ea typeface="굴림"/>
                <a:cs typeface="Consolas" pitchFamily="49" charset="0"/>
              </a:rPr>
              <a:t>n)</a:t>
            </a:r>
            <a:r>
              <a:rPr lang="bg-BG" altLang="ko-KR" sz="3200" b="1" dirty="0">
                <a:ea typeface="굴림"/>
              </a:rPr>
              <a:t> </a:t>
            </a:r>
            <a:endParaRPr lang="bg-BG" sz="3200" b="1" dirty="0">
              <a:solidFill>
                <a:schemeClr val="accent5">
                  <a:lumMod val="20000"/>
                  <a:lumOff val="80000"/>
                </a:schemeClr>
              </a:solidFill>
              <a:latin typeface="Consolas"/>
              <a:ea typeface="굴림"/>
              <a:cs typeface="Consolas" pitchFamily="49" charset="0"/>
            </a:endParaRP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굴림"/>
              </a:rPr>
              <a:t>Асимптотична нотация</a:t>
            </a:r>
            <a:endParaRPr lang="bg-BG" sz="3950" dirty="0">
              <a:ea typeface="굴림"/>
              <a:cs typeface="Calibri"/>
            </a:endParaRPr>
          </a:p>
        </p:txBody>
      </p:sp>
      <p:sp>
        <p:nvSpPr>
          <p:cNvPr id="5" name="Text Placeholder 6"/>
          <p:cNvSpPr>
            <a:spLocks noGrp="1"/>
          </p:cNvSpPr>
          <p:nvPr/>
        </p:nvSpPr>
        <p:spPr>
          <a:xfrm>
            <a:off x="684644" y="3149392"/>
            <a:ext cx="9802779" cy="10818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 anchor="t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  <a:sym typeface="Symbol" pitchFamily="18" charset="2"/>
              </a:rPr>
              <a:t>O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(g(n))</a:t>
            </a:r>
            <a:r>
              <a:rPr lang="en-US" altLang="ko-KR" sz="2950" dirty="0"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tx1"/>
                </a:solidFill>
                <a:effectLst/>
                <a:latin typeface="Consolas"/>
                <a:ea typeface="굴림"/>
                <a:cs typeface="Consolas" pitchFamily="49" charset="0"/>
              </a:rPr>
              <a:t>=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 {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f(n)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:</a:t>
            </a:r>
            <a:r>
              <a:rPr lang="en-US" altLang="ko-KR" sz="2950" dirty="0">
                <a:effectLst/>
                <a:ea typeface="굴림"/>
              </a:rPr>
              <a:t> </a:t>
            </a:r>
            <a:r>
              <a:rPr lang="bg-BG" altLang="ko-KR" sz="2950" dirty="0">
                <a:solidFill>
                  <a:schemeClr val="tx1"/>
                </a:solidFill>
                <a:effectLst/>
                <a:ea typeface="굴림"/>
              </a:rPr>
              <a:t>има положителна константа</a:t>
            </a:r>
            <a:r>
              <a:rPr lang="bg-BG" altLang="ko-KR" sz="2950" dirty="0">
                <a:solidFill>
                  <a:schemeClr val="tx1"/>
                </a:solidFill>
                <a:effectLst/>
                <a:latin typeface="Calibri"/>
                <a:ea typeface="굴림"/>
                <a:cs typeface="Calibri"/>
              </a:rPr>
              <a:t> 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c</a:t>
            </a:r>
            <a:r>
              <a:rPr lang="en-US" altLang="ko-KR" sz="2950" dirty="0"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и</a:t>
            </a:r>
            <a:r>
              <a:rPr lang="en-US" altLang="ko-KR" sz="2950" dirty="0">
                <a:solidFill>
                  <a:srgbClr val="C7DAEC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</a:rPr>
              <a:t>n</a:t>
            </a:r>
            <a:r>
              <a:rPr lang="en-US" altLang="ko-KR" sz="2950" baseline="-25000" dirty="0">
                <a:solidFill>
                  <a:schemeClr val="bg1"/>
                </a:solidFill>
                <a:effectLst/>
                <a:latin typeface="Consolas"/>
                <a:ea typeface="굴림"/>
              </a:rPr>
              <a:t>0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, </a:t>
            </a:r>
            <a:b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</a:br>
            <a:r>
              <a:rPr lang="bg-BG" altLang="ko-KR" sz="2950" dirty="0">
                <a:solidFill>
                  <a:schemeClr val="tx1"/>
                </a:solidFill>
                <a:effectLst/>
                <a:ea typeface="굴림"/>
              </a:rPr>
              <a:t>така че</a:t>
            </a:r>
            <a:r>
              <a:rPr lang="en-US" altLang="ko-KR" sz="2950" dirty="0">
                <a:solidFill>
                  <a:schemeClr val="tx1"/>
                </a:solidFill>
                <a:effectLst/>
                <a:latin typeface="Calibri"/>
                <a:ea typeface="굴림"/>
                <a:cs typeface="Calibri"/>
              </a:rPr>
              <a:t> 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f(n)</a:t>
            </a:r>
            <a:r>
              <a:rPr lang="en-US" altLang="ko-KR" sz="2950" dirty="0">
                <a:solidFill>
                  <a:schemeClr val="bg1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&lt;=</a:t>
            </a:r>
            <a:r>
              <a:rPr lang="en-US" altLang="ko-KR" sz="2950" dirty="0">
                <a:solidFill>
                  <a:schemeClr val="bg1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c*g(n)</a:t>
            </a:r>
            <a:r>
              <a:rPr lang="en-US" altLang="ko-KR" sz="2950" dirty="0">
                <a:solidFill>
                  <a:schemeClr val="bg1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за всички 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n</a:t>
            </a:r>
            <a:r>
              <a:rPr lang="en-US" altLang="ko-KR" sz="2950" dirty="0">
                <a:solidFill>
                  <a:schemeClr val="bg1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&gt;=</a:t>
            </a:r>
            <a:r>
              <a:rPr lang="en-US" altLang="ko-KR" sz="2950" dirty="0">
                <a:solidFill>
                  <a:schemeClr val="bg1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n</a:t>
            </a:r>
            <a:r>
              <a:rPr lang="en-US" altLang="ko-KR" sz="2950" baseline="-2500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0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D04B6D0-404D-93CB-9AF2-B73DA1CD8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329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0475" y="1310895"/>
            <a:ext cx="6678244" cy="5528766"/>
          </a:xfrm>
        </p:spPr>
        <p:txBody>
          <a:bodyPr vert="horz" lIns="108000" tIns="36000" rIns="108000" bIns="36000" rtlCol="0" anchor="t">
            <a:normAutofit fontScale="92500"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</a:rPr>
              <a:t>О(n)</a:t>
            </a:r>
            <a:r>
              <a:rPr lang="bg-BG" sz="3350" dirty="0"/>
              <a:t> означава, че функцията расте </a:t>
            </a:r>
            <a:br>
              <a:rPr lang="bg-BG" sz="3350" dirty="0"/>
            </a:br>
            <a:r>
              <a:rPr lang="bg-BG" sz="3350" b="1" dirty="0"/>
              <a:t>линейно</a:t>
            </a:r>
            <a:r>
              <a:rPr lang="bg-BG" sz="3350" dirty="0"/>
              <a:t>, когато </a:t>
            </a:r>
            <a:r>
              <a:rPr lang="bg-BG" sz="335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bg-BG" sz="3350" dirty="0"/>
              <a:t> нараства</a:t>
            </a:r>
          </a:p>
          <a:p>
            <a:pPr lvl="1" indent="-360045">
              <a:buClr>
                <a:schemeClr val="tx1"/>
              </a:buClr>
            </a:pPr>
            <a:r>
              <a:rPr lang="bg-BG" sz="3150" dirty="0"/>
              <a:t>Пример: </a:t>
            </a:r>
            <a:endParaRPr lang="bg-BG" sz="31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</a:rPr>
              <a:t>O(n</a:t>
            </a:r>
            <a:r>
              <a:rPr lang="bg-BG" sz="3350" b="1" baseline="30000" dirty="0">
                <a:solidFill>
                  <a:schemeClr val="bg1"/>
                </a:solidFill>
              </a:rPr>
              <a:t>2</a:t>
            </a:r>
            <a:r>
              <a:rPr lang="bg-BG" sz="3350" b="1" dirty="0">
                <a:solidFill>
                  <a:schemeClr val="bg1"/>
                </a:solidFill>
              </a:rPr>
              <a:t>) </a:t>
            </a:r>
            <a:r>
              <a:rPr lang="bg-BG" sz="3350" dirty="0">
                <a:ea typeface="+mn-lt"/>
                <a:cs typeface="+mn-lt"/>
              </a:rPr>
              <a:t>означава, че функцията расте </a:t>
            </a:r>
            <a:r>
              <a:rPr lang="bg-BG" sz="3350" b="1" dirty="0">
                <a:ea typeface="+mn-lt"/>
                <a:cs typeface="+mn-lt"/>
              </a:rPr>
              <a:t>квадратно</a:t>
            </a:r>
            <a:r>
              <a:rPr lang="bg-BG" sz="3350" dirty="0">
                <a:ea typeface="+mn-lt"/>
                <a:cs typeface="+mn-lt"/>
              </a:rPr>
              <a:t>, когато </a:t>
            </a:r>
            <a:r>
              <a:rPr lang="bg-BG" sz="3350" b="1" dirty="0"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n</a:t>
            </a:r>
            <a:r>
              <a:rPr lang="bg-BG" sz="3350" dirty="0">
                <a:ea typeface="+mn-lt"/>
                <a:cs typeface="+mn-lt"/>
              </a:rPr>
              <a:t> нараства </a:t>
            </a:r>
            <a:endParaRPr lang="bg-BG" sz="3350" dirty="0">
              <a:solidFill>
                <a:srgbClr val="1A334C"/>
              </a:solidFill>
            </a:endParaRPr>
          </a:p>
          <a:p>
            <a:pPr lvl="1" indent="-360045">
              <a:buClr>
                <a:schemeClr val="tx1"/>
              </a:buClr>
            </a:pPr>
            <a:r>
              <a:rPr lang="bg-BG" sz="3150" dirty="0"/>
              <a:t>Пример:  </a:t>
            </a:r>
            <a:endParaRPr lang="bg-BG" sz="3150" dirty="0">
              <a:solidFill>
                <a:srgbClr val="1A334C"/>
              </a:solidFill>
              <a:cs typeface="Calibri"/>
            </a:endParaRPr>
          </a:p>
          <a:p>
            <a:pPr indent="-360045">
              <a:buClr>
                <a:schemeClr val="tx1"/>
              </a:buClr>
            </a:pPr>
            <a:r>
              <a:rPr lang="bg-BG" sz="3550" b="1" dirty="0">
                <a:solidFill>
                  <a:schemeClr val="bg1"/>
                </a:solidFill>
              </a:rPr>
              <a:t>O(1)</a:t>
            </a:r>
            <a:r>
              <a:rPr lang="bg-BG" sz="35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550" dirty="0"/>
              <a:t>означава, че функцията </a:t>
            </a:r>
            <a:br>
              <a:rPr lang="bg-BG" sz="3550" dirty="0"/>
            </a:br>
            <a:r>
              <a:rPr lang="bg-BG" sz="3550" b="1" dirty="0"/>
              <a:t>не се променя</a:t>
            </a:r>
            <a:r>
              <a:rPr lang="bg-BG" sz="3550" dirty="0"/>
              <a:t>, когато </a:t>
            </a:r>
            <a:r>
              <a:rPr lang="bg-BG" sz="3550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bg-BG" sz="3550" dirty="0"/>
              <a:t> нараства</a:t>
            </a:r>
            <a:endParaRPr lang="bg-BG" sz="3550" dirty="0">
              <a:cs typeface="Calibri"/>
            </a:endParaRPr>
          </a:p>
          <a:p>
            <a:pPr lvl="1" indent="-360045"/>
            <a:r>
              <a:rPr lang="bg-BG" sz="3150" dirty="0"/>
              <a:t>Пример: </a:t>
            </a:r>
            <a:endParaRPr lang="bg-BG" dirty="0">
              <a:solidFill>
                <a:srgbClr val="92D050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Темп на растеж на функциите</a:t>
            </a:r>
            <a:endParaRPr lang="bg-BG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87628"/>
              </p:ext>
            </p:extLst>
          </p:nvPr>
        </p:nvGraphicFramePr>
        <p:xfrm>
          <a:off x="7182003" y="1419589"/>
          <a:ext cx="4387989" cy="5218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0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06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8399653" y="4891688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" name="Oval 10"/>
          <p:cNvSpPr/>
          <p:nvPr/>
        </p:nvSpPr>
        <p:spPr>
          <a:xfrm>
            <a:off x="9424097" y="3822522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Oval 11"/>
          <p:cNvSpPr/>
          <p:nvPr/>
        </p:nvSpPr>
        <p:spPr>
          <a:xfrm>
            <a:off x="9941970" y="3258147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Oval 12"/>
          <p:cNvSpPr/>
          <p:nvPr/>
        </p:nvSpPr>
        <p:spPr>
          <a:xfrm>
            <a:off x="10466715" y="2701345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403505" y="6392691"/>
            <a:ext cx="4646990" cy="4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336066" y="5999239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61" name="TextBox 60"/>
          <p:cNvSpPr txBox="1"/>
          <p:nvPr/>
        </p:nvSpPr>
        <p:spPr>
          <a:xfrm>
            <a:off x="11656610" y="5927867"/>
            <a:ext cx="46383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/>
              <a:t>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549463" y="1074165"/>
            <a:ext cx="79229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/>
              <a:t>ƒ(n)</a:t>
            </a:r>
          </a:p>
        </p:txBody>
      </p:sp>
      <p:sp>
        <p:nvSpPr>
          <p:cNvPr id="84" name="Oval 83"/>
          <p:cNvSpPr/>
          <p:nvPr/>
        </p:nvSpPr>
        <p:spPr>
          <a:xfrm>
            <a:off x="7608993" y="5172633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9" name="Oval 88"/>
          <p:cNvSpPr/>
          <p:nvPr/>
        </p:nvSpPr>
        <p:spPr>
          <a:xfrm>
            <a:off x="7876899" y="5173817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cxnSp>
        <p:nvCxnSpPr>
          <p:cNvPr id="103" name="Straight Connector 102"/>
          <p:cNvCxnSpPr>
            <a:cxnSpLocks/>
            <a:endCxn id="138" idx="6"/>
          </p:cNvCxnSpPr>
          <p:nvPr/>
        </p:nvCxnSpPr>
        <p:spPr>
          <a:xfrm>
            <a:off x="7412248" y="5252222"/>
            <a:ext cx="4238309" cy="109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7617416" y="4903785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09" name="Oval 108"/>
          <p:cNvSpPr/>
          <p:nvPr/>
        </p:nvSpPr>
        <p:spPr>
          <a:xfrm>
            <a:off x="7881318" y="3529982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0" name="Oval 109"/>
          <p:cNvSpPr/>
          <p:nvPr/>
        </p:nvSpPr>
        <p:spPr>
          <a:xfrm>
            <a:off x="8141938" y="1887108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5" name="Text Placeholder 6"/>
          <p:cNvSpPr>
            <a:spLocks noGrp="1"/>
          </p:cNvSpPr>
          <p:nvPr/>
        </p:nvSpPr>
        <p:spPr>
          <a:xfrm>
            <a:off x="2751102" y="2406010"/>
            <a:ext cx="2413452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en-US" sz="3199" dirty="0">
                <a:solidFill>
                  <a:schemeClr val="bg1"/>
                </a:solidFill>
                <a:effectLst/>
              </a:rPr>
              <a:t>ƒ(n)=n+1</a:t>
            </a:r>
            <a:endParaRPr lang="en-US" altLang="ko-KR" sz="3199" noProof="1">
              <a:solidFill>
                <a:schemeClr val="bg1"/>
              </a:solidFill>
              <a:effectLst/>
              <a:sym typeface="Symbol" pitchFamily="18" charset="2"/>
            </a:endParaRPr>
          </a:p>
        </p:txBody>
      </p:sp>
      <p:sp>
        <p:nvSpPr>
          <p:cNvPr id="116" name="Text Placeholder 6"/>
          <p:cNvSpPr>
            <a:spLocks noGrp="1"/>
          </p:cNvSpPr>
          <p:nvPr/>
        </p:nvSpPr>
        <p:spPr>
          <a:xfrm>
            <a:off x="2758918" y="4191675"/>
            <a:ext cx="3016680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sz="3199" dirty="0">
                <a:solidFill>
                  <a:srgbClr val="0070C0"/>
                </a:solidFill>
                <a:effectLst/>
              </a:rPr>
              <a:t>ƒ(n)=n</a:t>
            </a:r>
            <a:r>
              <a:rPr lang="en-US" sz="3199" baseline="30000" dirty="0">
                <a:solidFill>
                  <a:srgbClr val="0070C0"/>
                </a:solidFill>
                <a:effectLst/>
              </a:rPr>
              <a:t>2</a:t>
            </a:r>
            <a:r>
              <a:rPr lang="en-US" sz="3199" dirty="0">
                <a:solidFill>
                  <a:srgbClr val="0070C0"/>
                </a:solidFill>
                <a:effectLst/>
              </a:rPr>
              <a:t>+2n+2</a:t>
            </a:r>
            <a:endParaRPr lang="en-US" altLang="ko-KR" sz="3199" noProof="1">
              <a:solidFill>
                <a:srgbClr val="0070C0"/>
              </a:solidFill>
              <a:effectLst/>
              <a:sym typeface="Symbol" pitchFamily="18" charset="2"/>
            </a:endParaRPr>
          </a:p>
        </p:txBody>
      </p:sp>
      <p:sp>
        <p:nvSpPr>
          <p:cNvPr id="117" name="Text Placeholder 6"/>
          <p:cNvSpPr>
            <a:spLocks noGrp="1"/>
          </p:cNvSpPr>
          <p:nvPr/>
        </p:nvSpPr>
        <p:spPr>
          <a:xfrm>
            <a:off x="2758918" y="6075419"/>
            <a:ext cx="1766479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eaLnBrk="0" fontAlgn="base" latinLnBrk="1" hangingPunct="0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199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ƒ(n)=4</a:t>
            </a:r>
            <a:endParaRPr lang="en-US" altLang="ko-KR" sz="3199" b="1" noProof="1">
              <a:solidFill>
                <a:srgbClr val="00B050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971704" y="2146071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6" name="Oval 125"/>
          <p:cNvSpPr/>
          <p:nvPr/>
        </p:nvSpPr>
        <p:spPr>
          <a:xfrm>
            <a:off x="8133273" y="5168688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7" name="Oval 126"/>
          <p:cNvSpPr/>
          <p:nvPr/>
        </p:nvSpPr>
        <p:spPr>
          <a:xfrm>
            <a:off x="8401179" y="5169872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8" name="Oval 127"/>
          <p:cNvSpPr/>
          <p:nvPr/>
        </p:nvSpPr>
        <p:spPr>
          <a:xfrm>
            <a:off x="8645116" y="5168656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9" name="Oval 128"/>
          <p:cNvSpPr/>
          <p:nvPr/>
        </p:nvSpPr>
        <p:spPr>
          <a:xfrm>
            <a:off x="8913022" y="5169840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0" name="Oval 129"/>
          <p:cNvSpPr/>
          <p:nvPr/>
        </p:nvSpPr>
        <p:spPr>
          <a:xfrm>
            <a:off x="9424097" y="5179901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1" name="Oval 130"/>
          <p:cNvSpPr/>
          <p:nvPr/>
        </p:nvSpPr>
        <p:spPr>
          <a:xfrm>
            <a:off x="9692003" y="5181085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2" name="Oval 131"/>
          <p:cNvSpPr/>
          <p:nvPr/>
        </p:nvSpPr>
        <p:spPr>
          <a:xfrm>
            <a:off x="9942209" y="5178716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3" name="Oval 132"/>
          <p:cNvSpPr/>
          <p:nvPr/>
        </p:nvSpPr>
        <p:spPr>
          <a:xfrm>
            <a:off x="10210115" y="5179901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4" name="Oval 133"/>
          <p:cNvSpPr/>
          <p:nvPr/>
        </p:nvSpPr>
        <p:spPr>
          <a:xfrm>
            <a:off x="10460321" y="5180275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5" name="Oval 134"/>
          <p:cNvSpPr/>
          <p:nvPr/>
        </p:nvSpPr>
        <p:spPr>
          <a:xfrm>
            <a:off x="10728227" y="5181459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6" name="Oval 135"/>
          <p:cNvSpPr/>
          <p:nvPr/>
        </p:nvSpPr>
        <p:spPr>
          <a:xfrm>
            <a:off x="10971704" y="5189802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7" name="Oval 136"/>
          <p:cNvSpPr/>
          <p:nvPr/>
        </p:nvSpPr>
        <p:spPr>
          <a:xfrm>
            <a:off x="11239610" y="5190987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8" name="Oval 137"/>
          <p:cNvSpPr/>
          <p:nvPr/>
        </p:nvSpPr>
        <p:spPr>
          <a:xfrm>
            <a:off x="11496671" y="5187032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0" name="Oval 9"/>
          <p:cNvSpPr/>
          <p:nvPr/>
        </p:nvSpPr>
        <p:spPr>
          <a:xfrm>
            <a:off x="8913022" y="4351802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6" name="Straight Connector 65"/>
          <p:cNvCxnSpPr>
            <a:cxnSpLocks/>
          </p:cNvCxnSpPr>
          <p:nvPr/>
        </p:nvCxnSpPr>
        <p:spPr>
          <a:xfrm flipV="1">
            <a:off x="7364749" y="1836774"/>
            <a:ext cx="4045300" cy="43235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327325" y="5734317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40" name="TextBox 139"/>
          <p:cNvSpPr txBox="1"/>
          <p:nvPr/>
        </p:nvSpPr>
        <p:spPr>
          <a:xfrm>
            <a:off x="7327344" y="6418784"/>
            <a:ext cx="4298603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0   1    2    3   4   5   6    7   8   9   10  11 12 13 14 15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900773" y="1553239"/>
            <a:ext cx="412030" cy="5000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00"/>
              </a:spcAft>
            </a:pPr>
            <a:r>
              <a:rPr lang="en-US" sz="1600"/>
              <a:t>18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17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16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15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14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13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12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11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10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9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8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7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6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5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4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3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2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</a:t>
            </a:r>
          </a:p>
          <a:p>
            <a:pPr algn="r"/>
            <a:r>
              <a:rPr lang="en-US" sz="1600"/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877661" y="5451468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432144" y="1160360"/>
            <a:ext cx="17559" cy="5247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9160908" y="5167484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4" name="Freeform 13"/>
          <p:cNvSpPr/>
          <p:nvPr/>
        </p:nvSpPr>
        <p:spPr>
          <a:xfrm>
            <a:off x="7408557" y="1393681"/>
            <a:ext cx="879628" cy="4409038"/>
          </a:xfrm>
          <a:custGeom>
            <a:avLst/>
            <a:gdLst>
              <a:gd name="connsiteX0" fmla="*/ 0 w 966354"/>
              <a:gd name="connsiteY0" fmla="*/ 4410186 h 4410186"/>
              <a:gd name="connsiteX1" fmla="*/ 290945 w 966354"/>
              <a:gd name="connsiteY1" fmla="*/ 3589304 h 4410186"/>
              <a:gd name="connsiteX2" fmla="*/ 550718 w 966354"/>
              <a:gd name="connsiteY2" fmla="*/ 2217704 h 4410186"/>
              <a:gd name="connsiteX3" fmla="*/ 820881 w 966354"/>
              <a:gd name="connsiteY3" fmla="*/ 575940 h 4410186"/>
              <a:gd name="connsiteX4" fmla="*/ 966354 w 966354"/>
              <a:gd name="connsiteY4" fmla="*/ 14831 h 4410186"/>
              <a:gd name="connsiteX0" fmla="*/ 0 w 879857"/>
              <a:gd name="connsiteY0" fmla="*/ 4410186 h 4410186"/>
              <a:gd name="connsiteX1" fmla="*/ 290945 w 879857"/>
              <a:gd name="connsiteY1" fmla="*/ 3589304 h 4410186"/>
              <a:gd name="connsiteX2" fmla="*/ 550718 w 879857"/>
              <a:gd name="connsiteY2" fmla="*/ 2217704 h 4410186"/>
              <a:gd name="connsiteX3" fmla="*/ 820881 w 879857"/>
              <a:gd name="connsiteY3" fmla="*/ 575940 h 4410186"/>
              <a:gd name="connsiteX4" fmla="*/ 879857 w 879857"/>
              <a:gd name="connsiteY4" fmla="*/ 14831 h 441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857" h="4410186">
                <a:moveTo>
                  <a:pt x="0" y="4410186"/>
                </a:moveTo>
                <a:cubicBezTo>
                  <a:pt x="99579" y="4182452"/>
                  <a:pt x="199159" y="3954718"/>
                  <a:pt x="290945" y="3589304"/>
                </a:cubicBezTo>
                <a:cubicBezTo>
                  <a:pt x="382731" y="3223890"/>
                  <a:pt x="462395" y="2719931"/>
                  <a:pt x="550718" y="2217704"/>
                </a:cubicBezTo>
                <a:cubicBezTo>
                  <a:pt x="639041" y="1715477"/>
                  <a:pt x="766025" y="943085"/>
                  <a:pt x="820881" y="575940"/>
                </a:cubicBezTo>
                <a:cubicBezTo>
                  <a:pt x="875737" y="208795"/>
                  <a:pt x="878125" y="-68296"/>
                  <a:pt x="879857" y="14831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rgbClr val="0070C0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2D34091-7E32-17E8-9F1D-E6B1FDB1F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82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946672" y="1196125"/>
            <a:ext cx="11061825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0" indent="0">
              <a:buNone/>
            </a:pPr>
            <a:r>
              <a:rPr lang="bg-BG" sz="3400" b="1" dirty="0"/>
              <a:t>Положителни</a:t>
            </a:r>
            <a:r>
              <a:rPr lang="bg-BG" sz="3400" dirty="0"/>
              <a:t> примери: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Асимптотична нотация</a:t>
            </a:r>
            <a:r>
              <a:rPr lang="bg-BG" sz="3950" dirty="0">
                <a:ea typeface="굴림"/>
                <a:cs typeface="+mj-lt"/>
              </a:rPr>
              <a:t> –</a:t>
            </a:r>
            <a:r>
              <a:rPr lang="en-US" altLang="ko-KR" sz="3950" dirty="0">
                <a:ea typeface="굴림"/>
              </a:rPr>
              <a:t> </a:t>
            </a:r>
            <a:r>
              <a:rPr lang="bg-BG" altLang="ko-KR" sz="3950" dirty="0">
                <a:ea typeface="굴림"/>
              </a:rPr>
              <a:t>Примери</a:t>
            </a:r>
            <a:endParaRPr lang="en-US" sz="3950" b="0" dirty="0">
              <a:cs typeface="Calibri"/>
            </a:endParaRPr>
          </a:p>
        </p:txBody>
      </p:sp>
      <p:pic>
        <p:nvPicPr>
          <p:cNvPr id="7" name="Picture 6" descr="Screen Shot 2015-06-25 at 3.27.17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420"/>
          <a:stretch/>
        </p:blipFill>
        <p:spPr>
          <a:xfrm>
            <a:off x="1096015" y="1873174"/>
            <a:ext cx="4081333" cy="47105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 descr="Screen Shot 2015-06-25 at 3.27.26 P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942" y="2971921"/>
            <a:ext cx="3732828" cy="25130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974996" y="2360715"/>
            <a:ext cx="4600232" cy="525142"/>
          </a:xfrm>
          <a:prstGeom prst="rect">
            <a:avLst/>
          </a:prstGeom>
        </p:spPr>
        <p:txBody>
          <a:bodyPr vert="horz" lIns="107972" tIns="35991" rIns="107972" bIns="35991" rtlCol="0" anchor="t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b="1" dirty="0">
                <a:ea typeface="+mn-lt"/>
                <a:cs typeface="+mn-lt"/>
              </a:rPr>
              <a:t>Негативни</a:t>
            </a:r>
            <a:r>
              <a:rPr lang="bg-BG" dirty="0">
                <a:ea typeface="+mn-lt"/>
                <a:cs typeface="+mn-lt"/>
              </a:rPr>
              <a:t> примери: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CE9C6AD-BDEA-9AE7-70E5-2F77F8623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47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Асимптотична функция</a:t>
            </a:r>
            <a:endParaRPr lang="bg-BG" sz="3950" dirty="0"/>
          </a:p>
        </p:txBody>
      </p:sp>
      <p:pic>
        <p:nvPicPr>
          <p:cNvPr id="2" name="Picture 2" descr="Big-O Notation | Algorithms | DroidTechKnow">
            <a:extLst>
              <a:ext uri="{FF2B5EF4-FFF2-40B4-BE49-F238E27FC236}">
                <a16:creationId xmlns:a16="http://schemas.microsoft.com/office/drawing/2014/main" id="{918D309A-A0B3-E450-6488-FA55B8D8E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058" y="1255326"/>
            <a:ext cx="7907884" cy="542169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6F11388F-7FB0-E641-50F7-3DBEC4615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169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Често срещани</a:t>
            </a:r>
            <a:r>
              <a:rPr lang="en-US" sz="3950" dirty="0">
                <a:ea typeface="+mj-lt"/>
                <a:cs typeface="+mj-lt"/>
              </a:rPr>
              <a:t> сложности (1)</a:t>
            </a:r>
            <a:endParaRPr lang="bg-BG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9071192"/>
              </p:ext>
            </p:extLst>
          </p:nvPr>
        </p:nvGraphicFramePr>
        <p:xfrm>
          <a:off x="657048" y="1372860"/>
          <a:ext cx="11178877" cy="5259534"/>
        </p:xfrm>
        <a:graphic>
          <a:graphicData uri="http://schemas.openxmlformats.org/drawingml/2006/table">
            <a:tbl>
              <a:tblPr>
                <a:effectLst/>
                <a:tableStyleId>{08FB837D-C827-4EFA-A057-4D05807E0F7C}</a:tableStyleId>
              </a:tblPr>
              <a:tblGrid>
                <a:gridCol w="2854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0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4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00" b="1" kern="1200" noProof="0">
                          <a:solidFill>
                            <a:schemeClr val="tx2"/>
                          </a:solidFill>
                          <a:effectLst/>
                        </a:rPr>
                        <a:t>Сложност</a:t>
                      </a:r>
                      <a:endParaRPr lang="bg-BG" sz="2300" b="1" kern="1200" noProof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00" b="1" kern="1200" noProof="0">
                          <a:solidFill>
                            <a:schemeClr val="tx2"/>
                          </a:solidFill>
                          <a:effectLst/>
                        </a:rPr>
                        <a:t>Нотация</a:t>
                      </a:r>
                      <a:endParaRPr lang="bg-BG" sz="2300" b="1" kern="1200" noProof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300" b="1" kern="1200" noProof="0">
                          <a:solidFill>
                            <a:schemeClr val="tx2"/>
                          </a:solidFill>
                          <a:effectLst/>
                        </a:rPr>
                        <a:t>Описание</a:t>
                      </a:r>
                      <a:endParaRPr lang="bg-BG" sz="2300" b="1" kern="1200" noProof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58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Константна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O(1)</a:t>
                      </a:r>
                      <a:endParaRPr kumimoji="0" lang="bg-BG" sz="23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Константен брой операции, независимо от входа. </a:t>
                      </a:r>
                      <a:b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</a:b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Пример: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n = 1 000 000 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1-2 </a:t>
                      </a: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0668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  <a:defRPr/>
                      </a:pP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Логаритмична</a:t>
                      </a:r>
                      <a:endParaRPr kumimoji="0" lang="bg-BG" sz="2300" b="1" noProof="0" dirty="0"/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O(log n)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Бро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я операции, 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пропорционални на 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log2(n), където n </a:t>
                      </a:r>
                      <a:r>
                        <a:rPr lang="bg-BG" sz="2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e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размерът на входа. 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Пример: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= 1 000 000 000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30 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05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Линейна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O(n)</a:t>
                      </a:r>
                      <a:endParaRPr kumimoji="0" lang="bg-BG" sz="23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Броят на операциите е пропорционален на размера на входните данни. 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Пример: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10 000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5 000 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47E24101-3264-BD57-E490-83BB1599F2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6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 dirty="0"/>
              <a:t>Често срещани</a:t>
            </a:r>
            <a:r>
              <a:rPr lang="en-US" sz="3950" dirty="0"/>
              <a:t> сложности (2)</a:t>
            </a:r>
            <a:endParaRPr lang="en-US" sz="3950" b="0" dirty="0">
              <a:cs typeface="Calibri"/>
            </a:endParaRPr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30418531"/>
              </p:ext>
            </p:extLst>
          </p:nvPr>
        </p:nvGraphicFramePr>
        <p:xfrm>
          <a:off x="356524" y="1394725"/>
          <a:ext cx="11581950" cy="5148183"/>
        </p:xfrm>
        <a:graphic>
          <a:graphicData uri="http://schemas.openxmlformats.org/drawingml/2006/table">
            <a:tbl>
              <a:tblPr>
                <a:effectLst/>
                <a:tableStyleId>{08FB837D-C827-4EFA-A057-4D05807E0F7C}</a:tableStyleId>
              </a:tblPr>
              <a:tblGrid>
                <a:gridCol w="3408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7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5911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bg-BG" sz="2300" b="1" i="0" u="none" strike="noStrike" kern="1200" noProof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Сложност</a:t>
                      </a:r>
                      <a:endParaRPr lang="bg-BG" sz="2300" dirty="0"/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bg-BG" sz="2300" b="1" i="0" u="none" strike="noStrike" kern="1200" noProof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Нотация</a:t>
                      </a:r>
                      <a:endParaRPr lang="bg-BG" sz="2300" b="1" i="0" u="none" strike="noStrike" kern="1200" noProof="0" dirty="0">
                        <a:solidFill>
                          <a:schemeClr val="tx2"/>
                        </a:solidFill>
                        <a:effectLst/>
                        <a:latin typeface="Calibri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bg-BG" sz="2300" b="1" i="0" u="none" strike="noStrike" kern="1200" noProof="0" dirty="0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Описание</a:t>
                      </a:r>
                      <a:endParaRPr lang="bg-BG" sz="2300" dirty="0"/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04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Квадратна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</a:t>
                      </a:r>
                      <a:r>
                        <a:rPr kumimoji="0" lang="bg-BG" sz="2300" b="1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2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Броят на операциите е пропорционален на квадрата на размера на входните данни. </a:t>
                      </a:r>
                      <a:b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</a:b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</a:t>
                      </a: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: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500 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250 000 </a:t>
                      </a: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1383">
                <a:tc>
                  <a:txBody>
                    <a:bodyPr/>
                    <a:lstStyle/>
                    <a:p>
                      <a:pPr marL="0" marR="0" lvl="0" indent="0" algn="ctr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Кубична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</a:t>
                      </a:r>
                      <a:r>
                        <a:rPr kumimoji="0" lang="bg-BG" sz="2300" b="1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3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bg-BG" sz="2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Броят на операциите е пропорционалн </a:t>
                      </a:r>
                      <a:br>
                        <a:rPr lang="bg-BG" sz="2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на куба на размера на входните данни.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Пример</a:t>
                      </a:r>
                      <a:r>
                        <a:rPr lang="bg-BG" sz="2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:</a:t>
                      </a:r>
                      <a:r>
                        <a:rPr lang="bg-BG" sz="2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 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200 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8 000 000 </a:t>
                      </a:r>
                      <a:r>
                        <a:rPr lang="bg-BG" sz="23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7453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bg-BG" sz="2300" b="1" i="0" u="none" strike="noStrike" kern="1200" cap="none" spc="0" normalizeH="0" baseline="0" noProof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Експоненциална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O(2</a:t>
                      </a:r>
                      <a:r>
                        <a:rPr kumimoji="0" lang="bg-BG" sz="2300" b="1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),O(</a:t>
                      </a:r>
                      <a:r>
                        <a:rPr kumimoji="0" lang="bg-BG" sz="2300" b="1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k</a:t>
                      </a:r>
                      <a:r>
                        <a:rPr kumimoji="0" lang="bg-BG" sz="2300" b="1" u="none" strike="noStrike" kern="1200" cap="none" spc="0" normalizeH="0" baseline="3000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</a:t>
                      </a: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),</a:t>
                      </a:r>
                      <a:endParaRPr kumimoji="0" lang="bg-BG" sz="2300" dirty="0"/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300" b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O(n!)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Експоненциален брой операции</a:t>
                      </a:r>
                      <a:r>
                        <a:rPr kumimoji="0"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, 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бързо 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нарастващи. 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Пример</a:t>
                      </a:r>
                      <a:r>
                        <a:rPr kumimoji="0"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20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1 048 576 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F15410C6-9367-B61C-61BC-5F3910562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713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3" y="1314451"/>
            <a:ext cx="9272268" cy="5354910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Алгоритми</a:t>
            </a:r>
          </a:p>
          <a:p>
            <a:pPr marL="723265" lvl="1" indent="-375920"/>
            <a:r>
              <a:rPr lang="bg-BG" dirty="0">
                <a:solidFill>
                  <a:srgbClr val="234465"/>
                </a:solidFill>
                <a:cs typeface="Calibri"/>
              </a:rPr>
              <a:t>Сортиране, търсене, комбинаторика, динамично програмиране, графи и други</a:t>
            </a:r>
          </a:p>
          <a:p>
            <a:pPr marL="434032" indent="-375920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Сложност </a:t>
            </a:r>
            <a:r>
              <a:rPr lang="bg-BG" dirty="0"/>
              <a:t>на алгоритми</a:t>
            </a:r>
            <a:endParaRPr lang="bg-BG" dirty="0">
              <a:cs typeface="Calibri"/>
            </a:endParaRPr>
          </a:p>
          <a:p>
            <a:pPr marL="723265" lvl="1" indent="-375920"/>
            <a:r>
              <a:rPr lang="bg-BG" dirty="0"/>
              <a:t>Време, памет и сложност</a:t>
            </a:r>
            <a:endParaRPr lang="bg-BG" dirty="0">
              <a:cs typeface="Calibri"/>
            </a:endParaRPr>
          </a:p>
          <a:p>
            <a:pPr marL="723265" lvl="1" indent="-375920"/>
            <a:r>
              <a:rPr lang="bg-BG" dirty="0"/>
              <a:t>Най-добър случай, средноаритметично и най-лош случай</a:t>
            </a:r>
            <a:endParaRPr lang="bg-BG" dirty="0">
              <a:cs typeface="Calibri"/>
            </a:endParaRPr>
          </a:p>
          <a:p>
            <a:pPr marL="723265" lvl="1" indent="-375920"/>
            <a:r>
              <a:rPr lang="bg-BG" dirty="0">
                <a:latin typeface="Calibri"/>
                <a:cs typeface="Calibri"/>
              </a:rPr>
              <a:t>Асимптотична нотация</a:t>
            </a:r>
            <a:r>
              <a:rPr lang="bg-BG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bg-BG" b="1" dirty="0">
                <a:solidFill>
                  <a:schemeClr val="bg1"/>
                </a:solidFill>
                <a:latin typeface="Consolas"/>
              </a:rPr>
              <a:t>О</a:t>
            </a:r>
            <a:r>
              <a:rPr lang="bg-BG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(g)</a:t>
            </a:r>
          </a:p>
          <a:p>
            <a:pPr marL="434032" indent="-375920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͏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Анализ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 сложност на алгоритми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Съдържание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D3E85E6-7DAB-F5F3-26AE-BB3B8B0CA6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26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Функционални стойности</a:t>
            </a:r>
            <a:endParaRPr lang="bg-BG" dirty="0"/>
          </a:p>
        </p:txBody>
      </p:sp>
      <p:pic>
        <p:nvPicPr>
          <p:cNvPr id="6" name="Picture 5" descr="Screen Shot 2015-06-25 at 3.33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97" y="1311775"/>
            <a:ext cx="10666809" cy="5323227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400A8FDB-04F0-B27A-2777-931D2C1A0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586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9993"/>
            <a:ext cx="10026127" cy="882654"/>
          </a:xfrm>
        </p:spPr>
        <p:txBody>
          <a:bodyPr>
            <a:normAutofit/>
          </a:bodyPr>
          <a:lstStyle/>
          <a:p>
            <a:r>
              <a:rPr lang="en-US" sz="3950" dirty="0"/>
              <a:t> Времева сложност и </a:t>
            </a:r>
            <a:r>
              <a:rPr lang="bg-BG" sz="3950" dirty="0"/>
              <a:t>скорост</a:t>
            </a:r>
            <a:r>
              <a:rPr lang="en-US" sz="3950" dirty="0"/>
              <a:t> на програмата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14831"/>
              </p:ext>
            </p:extLst>
          </p:nvPr>
        </p:nvGraphicFramePr>
        <p:xfrm>
          <a:off x="625428" y="1429122"/>
          <a:ext cx="10941147" cy="5104075"/>
        </p:xfrm>
        <a:graphic>
          <a:graphicData uri="http://schemas.openxmlformats.org/drawingml/2006/table">
            <a:tbl>
              <a:tblPr>
                <a:effectLst/>
                <a:tableStyleId>{08FB837D-C827-4EFA-A057-4D05807E0F7C}</a:tableStyleId>
              </a:tblPr>
              <a:tblGrid>
                <a:gridCol w="2048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5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92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0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>
                          <a:solidFill>
                            <a:schemeClr val="tx2"/>
                          </a:solidFill>
                          <a:effectLst/>
                        </a:rPr>
                        <a:t>Сложност</a:t>
                      </a:r>
                      <a:endParaRPr lang="en-US" sz="2800" b="1" kern="1200" dirty="0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20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50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100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1 000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10 000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>
                          <a:solidFill>
                            <a:schemeClr val="tx2"/>
                          </a:solidFill>
                          <a:effectLst/>
                        </a:rPr>
                        <a:t>100 000</a:t>
                      </a:r>
                      <a:endParaRPr lang="en-US" sz="2800" b="1" kern="120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O(1)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O(log(n))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O(n*log(n))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</a:t>
                      </a:r>
                      <a:r>
                        <a:rPr lang="en-US" sz="2400" b="1" baseline="30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3-4 min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</a:t>
                      </a:r>
                      <a:r>
                        <a:rPr lang="en-US" sz="2400" b="1" baseline="30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20 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5 hours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231 days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O(2</a:t>
                      </a:r>
                      <a:r>
                        <a:rPr lang="en-US" sz="2400" b="1" baseline="3000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260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days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O(n!)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O(n</a:t>
                      </a:r>
                      <a:r>
                        <a:rPr lang="en-US" sz="2400" b="1" baseline="30000" noProof="1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3-4 min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E83A34CD-8E4F-22C7-58B6-2D682CF88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632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21144991">
            <a:off x="748659" y="1686517"/>
            <a:ext cx="2834226" cy="911701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398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O(n+m)</a:t>
            </a:r>
          </a:p>
        </p:txBody>
      </p:sp>
      <p:sp>
        <p:nvSpPr>
          <p:cNvPr id="7" name="TextBox 6"/>
          <p:cNvSpPr txBox="1"/>
          <p:nvPr/>
        </p:nvSpPr>
        <p:spPr>
          <a:xfrm rot="20623615">
            <a:off x="8867156" y="1861638"/>
            <a:ext cx="2157690" cy="1015399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799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</a:t>
            </a:r>
            <a:r>
              <a:rPr lang="en-US" sz="4799" baseline="30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4799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 rot="348258">
            <a:off x="8779452" y="3529383"/>
            <a:ext cx="2302643" cy="67807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799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O(n*m)</a:t>
            </a:r>
          </a:p>
        </p:txBody>
      </p:sp>
      <p:sp>
        <p:nvSpPr>
          <p:cNvPr id="10" name="TextBox 9"/>
          <p:cNvSpPr txBox="1"/>
          <p:nvPr/>
        </p:nvSpPr>
        <p:spPr>
          <a:xfrm rot="611563">
            <a:off x="1069553" y="3223290"/>
            <a:ext cx="2298176" cy="90530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398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O(n!)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53740" y="435049"/>
            <a:ext cx="1580260" cy="665988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398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O(n)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6DA69B5-F469-4A86-9BF8-9C3A6570ED02}"/>
              </a:ext>
            </a:extLst>
          </p:cNvPr>
          <p:cNvSpPr txBox="1">
            <a:spLocks noChangeArrowheads="1"/>
          </p:cNvSpPr>
          <p:nvPr/>
        </p:nvSpPr>
        <p:spPr>
          <a:xfrm>
            <a:off x="382489" y="4691988"/>
            <a:ext cx="11606977" cy="765617"/>
          </a:xfrm>
          <a:prstGeom prst="rect">
            <a:avLst/>
          </a:prstGeom>
        </p:spPr>
        <p:txBody>
          <a:bodyPr/>
          <a:lstStyle>
            <a:lvl1pPr algn="l" defTabSz="1218438" rtl="0" eaLnBrk="1" latinLnBrk="0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sz="5398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8D381A-91C4-44C5-B431-68A11AEF8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318" y="1774634"/>
            <a:ext cx="2663489" cy="1718773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E33DFE73-4191-05B0-0674-1960592A19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Анализ на сложността на алгоритми</a:t>
            </a:r>
            <a:endParaRPr lang="bg-BG"/>
          </a:p>
        </p:txBody>
      </p:sp>
      <p:sp>
        <p:nvSpPr>
          <p:cNvPr id="13" name="Заглавие 12">
            <a:extLst>
              <a:ext uri="{FF2B5EF4-FFF2-40B4-BE49-F238E27FC236}">
                <a16:creationId xmlns:a16="http://schemas.microsoft.com/office/drawing/2014/main" id="{B8AD946E-DBBF-D441-C481-827F8B6A053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Примери</a:t>
            </a:r>
          </a:p>
        </p:txBody>
      </p:sp>
    </p:spTree>
    <p:extLst>
      <p:ext uri="{BB962C8B-B14F-4D97-AF65-F5344CB8AC3E}">
        <p14:creationId xmlns:p14="http://schemas.microsoft.com/office/powerpoint/2010/main" val="202533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5339952"/>
            <a:ext cx="11815018" cy="1315548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Изпълнява се с 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O(n)</a:t>
            </a:r>
            <a:r>
              <a:rPr lang="bg-BG" altLang="ko-KR" sz="3350" dirty="0">
                <a:latin typeface="Consolas"/>
                <a:ea typeface="굴림"/>
                <a:cs typeface="Consolas" pitchFamily="49" charset="0"/>
                <a:sym typeface="Symbol" pitchFamily="18" charset="2"/>
              </a:rPr>
              <a:t>,</a:t>
            </a:r>
            <a:r>
              <a:rPr lang="bg-BG" altLang="ko-KR" sz="3350" dirty="0">
                <a:ea typeface="굴림"/>
                <a:sym typeface="Symbol" pitchFamily="18" charset="2"/>
              </a:rPr>
              <a:t> където 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sym typeface="Symbol" pitchFamily="18" charset="2"/>
              </a:rPr>
              <a:t>n</a:t>
            </a:r>
            <a:r>
              <a:rPr lang="bg-BG" altLang="ko-KR" sz="3350" dirty="0">
                <a:solidFill>
                  <a:srgbClr val="234465"/>
                </a:solidFill>
                <a:ea typeface="굴림"/>
                <a:cs typeface="Calibri"/>
                <a:sym typeface="Symbol" pitchFamily="18" charset="2"/>
              </a:rPr>
              <a:t> е </a:t>
            </a:r>
            <a:r>
              <a:rPr lang="bg-BG" altLang="ko-KR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размерът на масива</a:t>
            </a:r>
            <a:endParaRPr lang="bg-BG" sz="3350" dirty="0">
              <a:solidFill>
                <a:srgbClr val="234465"/>
              </a:solidFill>
              <a:ea typeface="굴림"/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350" dirty="0"/>
              <a:t>Брой на елементарните стъпки: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bg-BG" sz="3350" b="1" dirty="0">
                <a:solidFill>
                  <a:schemeClr val="bg1"/>
                </a:solidFill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n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Сложност </a:t>
            </a:r>
            <a:r>
              <a:rPr lang="bg-BG" sz="3950" dirty="0"/>
              <a:t>– Примери (1)</a:t>
            </a:r>
            <a:endParaRPr lang="bg-BG" dirty="0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808174" y="1340768"/>
            <a:ext cx="10575653" cy="38923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FindMaxElement(int[] array)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int max = array[0];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for (int i = 1; i &lt; array.length; i++)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if (array[i] &gt; max)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max = array[i];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return max;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044B814-08EF-A9BA-C75B-2FF14A9456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48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8491" y="5229767"/>
            <a:ext cx="11815018" cy="1315548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Изпълнява се с 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2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)</a:t>
            </a:r>
            <a:r>
              <a:rPr lang="bg-BG" altLang="ko-KR" sz="3350" dirty="0">
                <a:latin typeface="Calibri" panose="020F0502020204030204" pitchFamily="34" charset="0"/>
                <a:ea typeface="굴림"/>
                <a:cs typeface="Calibri" panose="020F0502020204030204" pitchFamily="34" charset="0"/>
                <a:sym typeface="Symbol" pitchFamily="18" charset="2"/>
              </a:rPr>
              <a:t>,</a:t>
            </a:r>
            <a:r>
              <a:rPr lang="bg-BG" altLang="ko-KR" sz="3350" dirty="0">
                <a:solidFill>
                  <a:schemeClr val="bg1"/>
                </a:solidFill>
                <a:ea typeface="굴림"/>
                <a:sym typeface="Symbol" pitchFamily="18" charset="2"/>
              </a:rPr>
              <a:t> </a:t>
            </a:r>
            <a:r>
              <a:rPr lang="bg-BG" altLang="ko-KR" sz="3350" dirty="0">
                <a:ea typeface="굴림"/>
                <a:sym typeface="Symbol" pitchFamily="18" charset="2"/>
              </a:rPr>
              <a:t>където 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sym typeface="Symbol" pitchFamily="18" charset="2"/>
              </a:rPr>
              <a:t>n</a:t>
            </a:r>
            <a:r>
              <a:rPr lang="bg-BG" altLang="ko-KR" sz="3350" dirty="0">
                <a:ea typeface="굴림"/>
                <a:sym typeface="Symbol" pitchFamily="18" charset="2"/>
              </a:rPr>
              <a:t> е размерът на масива</a:t>
            </a:r>
            <a:endParaRPr lang="bg-BG" sz="3350" dirty="0">
              <a:ea typeface="굴림"/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350" dirty="0"/>
              <a:t>Брой на стъпките:</a:t>
            </a:r>
            <a:r>
              <a:rPr lang="bg-BG" sz="33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bg-BG" sz="3350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n</a:t>
            </a:r>
            <a:r>
              <a:rPr lang="bg-BG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*</a:t>
            </a:r>
            <a:r>
              <a:rPr lang="bg-BG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(n+1)</a:t>
            </a:r>
            <a:r>
              <a:rPr lang="bg-BG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/</a:t>
            </a:r>
            <a:r>
              <a:rPr lang="bg-BG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2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Сложност </a:t>
            </a:r>
            <a:r>
              <a:rPr lang="bg-BG" sz="3950" dirty="0"/>
              <a:t>– Примери (2)</a:t>
            </a:r>
            <a:endParaRPr lang="bg-BG" sz="3950" dirty="0">
              <a:cs typeface="Calibri"/>
            </a:endParaRP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39569" y="1413185"/>
            <a:ext cx="10512862" cy="3725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long FindInversions(int[] array)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long inversions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i = 0; i &lt; array.Length;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(int j = i + 1; j &lt; array.Length;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if (array[i] &gt; array[j])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inversions++;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return inversions;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77E5BED-E8A0-111E-3337-67E6EB518A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690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8491" y="5294964"/>
            <a:ext cx="11815018" cy="136053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Изпълнява се с кубично</a:t>
            </a:r>
            <a:r>
              <a:rPr lang="bg-BG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 време 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3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)</a:t>
            </a:r>
            <a:endParaRPr lang="bg-BG" sz="3350" b="1" dirty="0">
              <a:solidFill>
                <a:schemeClr val="bg1"/>
              </a:solidFill>
              <a:latin typeface="Consolas"/>
              <a:ea typeface="굴림"/>
              <a:cs typeface="Consolas" pitchFamily="49" charset="0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350" dirty="0"/>
              <a:t>Брой на стъпките: 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bg-BG" sz="3350" b="1" dirty="0">
                <a:solidFill>
                  <a:schemeClr val="bg1"/>
                </a:solidFill>
              </a:rPr>
              <a:t> 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3</a:t>
            </a:r>
            <a:endParaRPr lang="bg-BG" sz="3350" b="1" baseline="30000" dirty="0">
              <a:solidFill>
                <a:schemeClr val="bg1"/>
              </a:solidFill>
              <a:latin typeface="Consolas"/>
              <a:ea typeface="굴림"/>
              <a:cs typeface="Consolas" pitchFamily="49" charset="0"/>
            </a:endParaRPr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Сложност </a:t>
            </a:r>
            <a:r>
              <a:rPr lang="bg-BG" sz="3950" dirty="0"/>
              <a:t>– Примери (3)</a:t>
            </a:r>
            <a:endParaRPr lang="bg-BG" sz="3950" dirty="0">
              <a:cs typeface="Calibri"/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839569" y="1413185"/>
            <a:ext cx="10512862" cy="3725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decimal Sum3(int 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decimal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(int a = 0; a &lt; n; a++)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for (int b = 0; b &lt; n; b++)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for (int c = 0; c &lt; n;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    sum += a * b * c;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2E4CC69-C057-F330-637C-A43F8315BA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109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5294964"/>
            <a:ext cx="11815018" cy="136053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Изпълнява се с квадратно </a:t>
            </a:r>
            <a:r>
              <a:rPr lang="bg-BG" sz="3350" dirty="0">
                <a:ea typeface="굴림"/>
              </a:rPr>
              <a:t>време</a:t>
            </a:r>
            <a:r>
              <a:rPr lang="bg-BG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 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2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)</a:t>
            </a:r>
            <a:r>
              <a:rPr lang="bg-BG" sz="3350" dirty="0"/>
              <a:t> – помислете защо!</a:t>
            </a:r>
            <a:endParaRPr lang="bg-BG" sz="335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350" dirty="0"/>
              <a:t>Броя на стъпките е  </a:t>
            </a:r>
            <a:r>
              <a:rPr lang="bg-BG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bg-BG" sz="3350" b="1" dirty="0">
                <a:solidFill>
                  <a:schemeClr val="bg1"/>
                </a:solidFill>
              </a:rPr>
              <a:t> </a:t>
            </a:r>
            <a:r>
              <a:rPr lang="bg-BG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n</a:t>
            </a:r>
            <a:r>
              <a:rPr lang="bg-BG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2</a:t>
            </a:r>
            <a:endParaRPr lang="bg-BG" sz="3350" b="1" baseline="30000" dirty="0">
              <a:solidFill>
                <a:schemeClr val="bg1"/>
              </a:solidFill>
              <a:latin typeface="Consolas"/>
              <a:ea typeface="굴림"/>
              <a:cs typeface="Consolas" pitchFamily="49" charset="0"/>
            </a:endParaRPr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Сложност </a:t>
            </a:r>
            <a:r>
              <a:rPr lang="bg-BG" sz="3950" dirty="0"/>
              <a:t>– Примери (4)</a:t>
            </a:r>
            <a:endParaRPr lang="bg-BG" sz="3950" dirty="0">
              <a:cs typeface="Calibri"/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839569" y="1413184"/>
            <a:ext cx="10512862" cy="37846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decimal SpecialCalculation(int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decimal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(int a = 0; a &lt; n; a++)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for (int b = 0; b &lt; n; b++)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if (a == b)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  for (int c = 0; c &lt; n; c++)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    sum += a * b * 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2AAA7A9-FF1F-28BC-4878-5F67714D6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000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>
                <a:ea typeface="+mj-lt"/>
                <a:cs typeface="+mj-lt"/>
              </a:rPr>
              <a:t>Какво научихме днес?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36039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8742" y="1633556"/>
              <a:ext cx="83629" cy="4621179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58581" y="1885295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0691" y="1643647"/>
            <a:ext cx="7807716" cy="473532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3599" b="1">
              <a:solidFill>
                <a:schemeClr val="bg1"/>
              </a:solidFill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2A211C5A-E956-4FBC-BAC8-DCB3E55DCED3}"/>
              </a:ext>
            </a:extLst>
          </p:cNvPr>
          <p:cNvSpPr txBox="1">
            <a:spLocks/>
          </p:cNvSpPr>
          <p:nvPr/>
        </p:nvSpPr>
        <p:spPr>
          <a:xfrm>
            <a:off x="676308" y="1542171"/>
            <a:ext cx="10911026" cy="5032808"/>
          </a:xfrm>
          <a:prstGeom prst="rect">
            <a:avLst/>
          </a:prstGeom>
        </p:spPr>
        <p:txBody>
          <a:bodyPr vert="horz" lIns="107972" tIns="35991" rIns="107972" bIns="35991" rtlCol="0" anchor="t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Алгоритъм</a:t>
            </a:r>
            <a:r>
              <a:rPr lang="bg-BG" sz="3200" dirty="0">
                <a:solidFill>
                  <a:schemeClr val="bg2"/>
                </a:solidFill>
              </a:rPr>
              <a:t> == редица от стъпки за решаване на даден проблем</a:t>
            </a:r>
            <a:endParaRPr lang="bg-BG" sz="3200" dirty="0">
              <a:solidFill>
                <a:schemeClr val="bg2"/>
              </a:solidFill>
              <a:ea typeface="+mn-lt"/>
              <a:cs typeface="+mn-lt"/>
            </a:endParaRPr>
          </a:p>
          <a:p>
            <a:pPr marL="360045" indent="-360045"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Алгоритмична сложност</a:t>
            </a:r>
            <a:r>
              <a:rPr lang="bg-BG" sz="32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bg-BG" sz="3200" dirty="0">
                <a:solidFill>
                  <a:schemeClr val="bg2"/>
                </a:solidFill>
                <a:ea typeface="+mn-lt"/>
                <a:cs typeface="+mn-lt"/>
              </a:rPr>
              <a:t>== приблизителна оценка на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броя на стъпките</a:t>
            </a:r>
            <a:r>
              <a:rPr lang="bg-BG" sz="3200" dirty="0">
                <a:solidFill>
                  <a:schemeClr val="bg2"/>
                </a:solidFill>
                <a:ea typeface="+mn-lt"/>
                <a:cs typeface="+mn-lt"/>
              </a:rPr>
              <a:t>, извършени при дадено изчисление</a:t>
            </a:r>
            <a:endParaRPr lang="bg-BG" sz="3200" dirty="0">
              <a:solidFill>
                <a:schemeClr val="bg2"/>
              </a:solidFill>
              <a:cs typeface="Calibri"/>
            </a:endParaRPr>
          </a:p>
          <a:p>
            <a:pPr lvl="1" indent="-360045"/>
            <a:r>
              <a:rPr lang="bg-BG" sz="3000" dirty="0">
                <a:solidFill>
                  <a:schemeClr val="bg2"/>
                </a:solidFill>
              </a:rPr>
              <a:t>Може да бъде 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логаритмична</a:t>
            </a:r>
            <a:r>
              <a:rPr lang="bg-BG" sz="3000" b="1" dirty="0">
                <a:solidFill>
                  <a:schemeClr val="bg2"/>
                </a:solidFill>
              </a:rPr>
              <a:t>,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линейна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квадратна </a:t>
            </a:r>
            <a:r>
              <a:rPr lang="bg-BG" sz="3000" dirty="0">
                <a:solidFill>
                  <a:schemeClr val="bg2"/>
                </a:solidFill>
              </a:rPr>
              <a:t>(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bg-BG" sz="3000" b="1" baseline="30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2</a:t>
            </a:r>
            <a:r>
              <a:rPr lang="bg-BG" sz="3000" dirty="0">
                <a:solidFill>
                  <a:schemeClr val="bg2"/>
                </a:solidFill>
              </a:rPr>
              <a:t>),</a:t>
            </a:r>
            <a:br>
              <a:rPr lang="bg-BG" sz="3000" dirty="0">
                <a:solidFill>
                  <a:schemeClr val="bg2"/>
                </a:solidFill>
              </a:rPr>
            </a:b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кубична </a:t>
            </a:r>
            <a:r>
              <a:rPr lang="bg-BG" sz="3000" dirty="0">
                <a:solidFill>
                  <a:schemeClr val="bg2"/>
                </a:solidFill>
              </a:rPr>
              <a:t>(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bg-BG" sz="3000" b="1" baseline="30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3</a:t>
            </a:r>
            <a:r>
              <a:rPr lang="bg-BG" sz="3000" dirty="0">
                <a:solidFill>
                  <a:schemeClr val="bg2"/>
                </a:solidFill>
              </a:rPr>
              <a:t>),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експоненциална</a:t>
            </a:r>
            <a:r>
              <a:rPr lang="bg-BG" sz="3000" dirty="0">
                <a:solidFill>
                  <a:schemeClr val="bg2"/>
                </a:solidFill>
              </a:rPr>
              <a:t>, и т.н.</a:t>
            </a:r>
            <a:endParaRPr lang="bg-BG" sz="3000" dirty="0">
              <a:solidFill>
                <a:schemeClr val="bg2"/>
              </a:solidFill>
              <a:cs typeface="Calibri"/>
            </a:endParaRPr>
          </a:p>
          <a:p>
            <a:pPr lvl="1" indent="-360045"/>
            <a:r>
              <a:rPr lang="bg-BG" sz="3000" dirty="0">
                <a:solidFill>
                  <a:schemeClr val="bg2"/>
                </a:solidFill>
              </a:rPr>
              <a:t>Сложността предсказва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бързината</a:t>
            </a:r>
            <a:r>
              <a:rPr lang="bg-BG" sz="3000" dirty="0">
                <a:solidFill>
                  <a:schemeClr val="bg2"/>
                </a:solidFill>
              </a:rPr>
              <a:t> на даден код преди да бъде изпълнен</a:t>
            </a:r>
            <a:endParaRPr lang="bg-BG" sz="30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AD5FFB3-48A1-377C-5253-E35E59EEA2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73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0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BF6B1F2-919C-BC9D-6151-CD999C3788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659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087" y="1385091"/>
            <a:ext cx="2179825" cy="2584861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10D7AB58-FD88-4714-A3C2-83221399DB9A}"/>
              </a:ext>
            </a:extLst>
          </p:cNvPr>
          <p:cNvSpPr txBox="1">
            <a:spLocks/>
          </p:cNvSpPr>
          <p:nvPr/>
        </p:nvSpPr>
        <p:spPr>
          <a:xfrm>
            <a:off x="616536" y="5447634"/>
            <a:ext cx="10958928" cy="767884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endParaRPr lang="en-US" sz="3999" b="0"/>
          </a:p>
        </p:txBody>
      </p:sp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13E3352A-920F-5B62-048D-5DF3E656652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видове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09E14836-E925-F9AB-FA41-C352C5D08A2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Алгоритми</a:t>
            </a:r>
          </a:p>
        </p:txBody>
      </p:sp>
    </p:spTree>
    <p:extLst>
      <p:ext uri="{BB962C8B-B14F-4D97-AF65-F5344CB8AC3E}">
        <p14:creationId xmlns:p14="http://schemas.microsoft.com/office/powerpoint/2010/main" val="65345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82826" y="1301675"/>
            <a:ext cx="11994586" cy="545557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2"/>
              </a:buClr>
            </a:pPr>
            <a:r>
              <a:rPr lang="bg-BG" sz="3350" b="1" dirty="0">
                <a:solidFill>
                  <a:schemeClr val="bg1"/>
                </a:solidFill>
              </a:rPr>
              <a:t>Алгоритъм </a:t>
            </a:r>
            <a:r>
              <a:rPr lang="bg-BG" sz="3350" dirty="0"/>
              <a:t>== </a:t>
            </a:r>
            <a:r>
              <a:rPr lang="bg-BG" sz="3350" b="1" dirty="0"/>
              <a:t>поредица от стъпки</a:t>
            </a:r>
            <a:r>
              <a:rPr lang="bg-BG" sz="3350" dirty="0"/>
              <a:t> за решаване на </a:t>
            </a:r>
            <a:r>
              <a:rPr lang="bg-BG" sz="3350" b="1" dirty="0"/>
              <a:t>проблем</a:t>
            </a:r>
            <a:endParaRPr lang="bg-BG" sz="3350" dirty="0"/>
          </a:p>
          <a:p>
            <a:pPr indent="-360045">
              <a:buClr>
                <a:schemeClr val="tx2"/>
              </a:buClr>
            </a:pPr>
            <a:r>
              <a:rPr lang="bg-BG" sz="3350" dirty="0">
                <a:cs typeface="Calibri"/>
              </a:rPr>
              <a:t>Понятието е изведено от 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Мохамед </a:t>
            </a:r>
            <a:r>
              <a:rPr lang="bg-BG" sz="3350" b="1" noProof="1">
                <a:solidFill>
                  <a:schemeClr val="bg1"/>
                </a:solidFill>
                <a:ea typeface="+mn-lt"/>
                <a:cs typeface="+mn-lt"/>
              </a:rPr>
              <a:t>ал-Хорезми</a:t>
            </a:r>
            <a:r>
              <a:rPr lang="bg-BG" sz="3350" dirty="0">
                <a:ea typeface="+mn-lt"/>
                <a:cs typeface="+mn-lt"/>
              </a:rPr>
              <a:t>, който създава </a:t>
            </a:r>
            <a:r>
              <a:rPr lang="bg-BG" sz="3150" dirty="0">
                <a:cs typeface="Calibri"/>
              </a:rPr>
              <a:t>алгоритъм за </a:t>
            </a:r>
            <a:r>
              <a:rPr lang="bg-BG" sz="3150" b="1" dirty="0">
                <a:cs typeface="Calibri"/>
              </a:rPr>
              <a:t>решаване на квадратно уравнение </a:t>
            </a:r>
            <a:r>
              <a:rPr lang="bg-BG" sz="3150" dirty="0">
                <a:cs typeface="Calibri"/>
              </a:rPr>
              <a:t>през 825 г.</a:t>
            </a:r>
          </a:p>
          <a:p>
            <a:pPr marL="443230" lvl="1" indent="0">
              <a:buClr>
                <a:schemeClr val="tx2"/>
              </a:buClr>
              <a:buNone/>
            </a:pPr>
            <a:endParaRPr lang="bg-BG" sz="2950" dirty="0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Какво е алгоритъм?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49B77-AA02-9D9E-5C1A-628EE5B1737C}"/>
              </a:ext>
            </a:extLst>
          </p:cNvPr>
          <p:cNvSpPr txBox="1"/>
          <p:nvPr/>
        </p:nvSpPr>
        <p:spPr>
          <a:xfrm>
            <a:off x="525009" y="3474000"/>
            <a:ext cx="11166439" cy="27572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“</a:t>
            </a:r>
            <a:r>
              <a:rPr lang="bg-BG" sz="3200" b="1" i="1" dirty="0"/>
              <a:t>В математиката и компютърните науки </a:t>
            </a:r>
            <a:r>
              <a:rPr lang="bg-BG" sz="3200" b="1" i="1" dirty="0">
                <a:solidFill>
                  <a:schemeClr val="bg1"/>
                </a:solidFill>
              </a:rPr>
              <a:t>алгоритъм</a:t>
            </a:r>
            <a:r>
              <a:rPr lang="bg-BG" sz="3200" b="1" i="1" dirty="0"/>
              <a:t> е постъпкова процедура за изчисления. Алгоритъмът е ефективен метод, изразен като краен списък от добре дефинирани инструкции за изчисление на функция</a:t>
            </a:r>
            <a:r>
              <a:rPr lang="bg-BG" sz="3200" b="1" dirty="0"/>
              <a:t>.</a:t>
            </a:r>
            <a:r>
              <a:rPr lang="en-US" sz="3200" b="1" dirty="0"/>
              <a:t> ”</a:t>
            </a:r>
          </a:p>
          <a:p>
            <a:pPr algn="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i="1" dirty="0"/>
              <a:t>-- </a:t>
            </a:r>
            <a:r>
              <a:rPr lang="bg-BG" sz="3200" b="1" i="1" dirty="0"/>
              <a:t>Уикипедия</a:t>
            </a:r>
            <a:endParaRPr lang="en-US" sz="3200" b="1" i="1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DC64852-0B7E-493A-4F20-CFCDEB26F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55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bg-BG" sz="3400" dirty="0"/>
              <a:t>Алгоритмите са </a:t>
            </a:r>
            <a:r>
              <a:rPr lang="bg-BG" sz="3400" b="1" dirty="0"/>
              <a:t>основата на програмирането</a:t>
            </a:r>
            <a:r>
              <a:rPr lang="bg-BG" sz="3400" dirty="0"/>
              <a:t>:</a:t>
            </a:r>
            <a:endParaRPr lang="bg-BG" sz="3400" b="1" dirty="0"/>
          </a:p>
          <a:p>
            <a:pPr lvl="1" indent="-360045">
              <a:lnSpc>
                <a:spcPct val="11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Императивно </a:t>
            </a:r>
            <a:r>
              <a:rPr lang="bg-BG" sz="3200" dirty="0"/>
              <a:t>(традиционно, алгоритмично) програмиране -  </a:t>
            </a:r>
            <a:r>
              <a:rPr lang="bg-BG" sz="3200" b="1" dirty="0"/>
              <a:t>описване в последователни стъпки </a:t>
            </a:r>
            <a:r>
              <a:rPr lang="bg-BG" sz="3200" dirty="0"/>
              <a:t>как се прави нещо</a:t>
            </a:r>
            <a:endParaRPr lang="bg-BG" sz="3200" dirty="0">
              <a:cs typeface="Calibri"/>
            </a:endParaRPr>
          </a:p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Алгоритмично мислене </a:t>
            </a:r>
            <a:r>
              <a:rPr lang="bg-BG" sz="3400" dirty="0"/>
              <a:t>(математическо мислене, логическо мислене, </a:t>
            </a:r>
            <a:r>
              <a:rPr lang="bg-BG" sz="3400" dirty="0">
                <a:ea typeface="+mn-lt"/>
                <a:cs typeface="+mn-lt"/>
              </a:rPr>
              <a:t>инженерно мислене</a:t>
            </a:r>
            <a:r>
              <a:rPr lang="bg-BG" sz="3400" dirty="0"/>
              <a:t>)</a:t>
            </a:r>
            <a:endParaRPr lang="bg-BG" sz="3400" dirty="0">
              <a:cs typeface="Calibri"/>
            </a:endParaRPr>
          </a:p>
          <a:p>
            <a:pPr lvl="1" indent="-360045">
              <a:lnSpc>
                <a:spcPct val="110000"/>
              </a:lnSpc>
              <a:buClr>
                <a:schemeClr val="tx1"/>
              </a:buClr>
            </a:pPr>
            <a:r>
              <a:rPr lang="bg-BG" sz="3200" dirty="0">
                <a:cs typeface="Calibri"/>
              </a:rPr>
              <a:t>Способност да решиш </a:t>
            </a:r>
            <a:r>
              <a:rPr lang="bg-BG" sz="3200" b="1" dirty="0">
                <a:cs typeface="Calibri"/>
              </a:rPr>
              <a:t>проблем</a:t>
            </a:r>
            <a:r>
              <a:rPr lang="bg-BG" sz="3200" dirty="0">
                <a:cs typeface="Calibri"/>
              </a:rPr>
              <a:t> чрез </a:t>
            </a:r>
            <a:r>
              <a:rPr lang="bg-BG" sz="3200" b="1" dirty="0">
                <a:cs typeface="Calibri"/>
              </a:rPr>
              <a:t>редица от стъпки </a:t>
            </a:r>
            <a:r>
              <a:rPr lang="bg-BG" sz="3200" dirty="0">
                <a:cs typeface="Calibri"/>
              </a:rPr>
              <a:t>(алгоритми)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Алгоритми в компютърните науки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96FCAB2-A2B4-E3B1-EF1D-1E6198BB15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113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Алгоритмите </a:t>
            </a:r>
            <a:r>
              <a:rPr lang="bg-BG" sz="3200" dirty="0"/>
              <a:t>могат да бъдат изразени</a:t>
            </a:r>
            <a:r>
              <a:rPr lang="bg-BG" sz="3200" dirty="0">
                <a:solidFill>
                  <a:srgbClr val="234465"/>
                </a:solidFill>
              </a:rPr>
              <a:t> чрез </a:t>
            </a:r>
            <a:r>
              <a:rPr lang="bg-BG" sz="3200" b="1" dirty="0">
                <a:solidFill>
                  <a:schemeClr val="bg1"/>
                </a:solidFill>
                <a:ea typeface="+mn-lt"/>
                <a:cs typeface="+mn-lt"/>
              </a:rPr>
              <a:t>псевдокод</a:t>
            </a:r>
            <a:r>
              <a:rPr lang="bg-BG" sz="3200" dirty="0"/>
              <a:t>, </a:t>
            </a:r>
            <a:r>
              <a:rPr lang="bg-BG" sz="3200" b="1" dirty="0">
                <a:solidFill>
                  <a:schemeClr val="bg1"/>
                </a:solidFill>
              </a:rPr>
              <a:t>блокови схеми </a:t>
            </a:r>
            <a:r>
              <a:rPr lang="bg-BG" sz="3200" dirty="0"/>
              <a:t>или </a:t>
            </a:r>
            <a:r>
              <a:rPr lang="bg-BG" sz="3200" b="1" dirty="0">
                <a:solidFill>
                  <a:schemeClr val="bg1"/>
                </a:solidFill>
              </a:rPr>
              <a:t>код </a:t>
            </a:r>
            <a:r>
              <a:rPr lang="bg-BG" sz="3200" dirty="0"/>
              <a:t>(на конкретен програмен език)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 dirty="0"/>
              <a:t>Псевдокод и блокови схеми </a:t>
            </a:r>
            <a:endParaRPr lang="bg-BG" dirty="0"/>
          </a:p>
        </p:txBody>
      </p:sp>
      <p:pic>
        <p:nvPicPr>
          <p:cNvPr id="8194" name="Picture 2" descr="http://www.flowcharttools.com/images/examples/Flowchart%20for%20computing%20factorial%20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3" r="8699" b="-1699"/>
          <a:stretch/>
        </p:blipFill>
        <p:spPr bwMode="auto">
          <a:xfrm>
            <a:off x="4569280" y="2416701"/>
            <a:ext cx="2672971" cy="3540995"/>
          </a:xfrm>
          <a:prstGeom prst="roundRect">
            <a:avLst>
              <a:gd name="adj" fmla="val 1504"/>
            </a:avLst>
          </a:prstGeom>
          <a:solidFill>
            <a:srgbClr val="FFFFFF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36840" y="2407885"/>
            <a:ext cx="3654659" cy="3553893"/>
          </a:xfrm>
          <a:prstGeom prst="roundRect">
            <a:avLst>
              <a:gd name="adj" fmla="val 110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BFS(node)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1899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1899" b="1" i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6744" y="6040877"/>
            <a:ext cx="3656648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bg-BG" sz="2600" b="1" dirty="0"/>
              <a:t>Псевдокод</a:t>
            </a:r>
            <a:endParaRPr lang="bg-BG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4722139" y="6040877"/>
            <a:ext cx="2325573" cy="4924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bg-BG" sz="2600" b="1" dirty="0"/>
              <a:t>Блокова схема</a:t>
            </a:r>
            <a:endParaRPr lang="en-US" sz="2600" b="1" dirty="0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7619606" y="2409016"/>
            <a:ext cx="4015519" cy="3548678"/>
          </a:xfrm>
          <a:prstGeom prst="roundRect">
            <a:avLst>
              <a:gd name="adj" fmla="val 110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DFS(Node node)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Print(node.Name);</a:t>
            </a:r>
          </a:p>
          <a:p>
            <a:pPr eaLnBrk="0" hangingPunct="0">
              <a:lnSpc>
                <a:spcPct val="10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0; i &lt; node.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Children.Count;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(!visited[node.Id])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DFS(node.Children[i]);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visited[node.Id] = true;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05608" y="6040877"/>
            <a:ext cx="4015519" cy="492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bg-BG" sz="2500" b="1" dirty="0"/>
              <a:t>Код</a:t>
            </a:r>
            <a:endParaRPr lang="bg-BG" sz="2500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86933D-26C4-4EEE-1929-11321CDEBB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285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8" grpId="0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42334"/>
            <a:ext cx="11818096" cy="5807103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/>
            <a:r>
              <a:rPr lang="bg-BG" sz="3350" b="1" dirty="0"/>
              <a:t>Сортиране</a:t>
            </a:r>
            <a:r>
              <a:rPr lang="bg-BG" sz="3350" dirty="0"/>
              <a:t> и </a:t>
            </a:r>
            <a:r>
              <a:rPr lang="bg-BG" sz="3350" b="1" dirty="0"/>
              <a:t>търсене</a:t>
            </a:r>
            <a:endParaRPr lang="bg-BG" b="1" dirty="0"/>
          </a:p>
          <a:p>
            <a:pPr marL="360045" indent="-360045"/>
            <a:r>
              <a:rPr lang="bg-BG" sz="3350" b="1" dirty="0"/>
              <a:t>Комбинаторни</a:t>
            </a:r>
            <a:r>
              <a:rPr lang="bg-BG" sz="3350" dirty="0"/>
              <a:t> алгоритми</a:t>
            </a:r>
            <a:endParaRPr lang="bg-BG" dirty="0"/>
          </a:p>
          <a:p>
            <a:pPr lvl="1" indent="-360045"/>
            <a:r>
              <a:rPr lang="bg-BG" sz="3150" dirty="0"/>
              <a:t>Рекурсивни алгоритми</a:t>
            </a:r>
            <a:endParaRPr lang="bg-BG" sz="3150" dirty="0">
              <a:cs typeface="Calibri"/>
            </a:endParaRPr>
          </a:p>
          <a:p>
            <a:pPr marL="360045" indent="-360045"/>
            <a:r>
              <a:rPr lang="bg-BG" sz="3350" b="1" dirty="0"/>
              <a:t>Динамично</a:t>
            </a:r>
            <a:r>
              <a:rPr lang="bg-BG" sz="3350" dirty="0"/>
              <a:t> програмиране</a:t>
            </a:r>
            <a:endParaRPr lang="bg-BG" dirty="0"/>
          </a:p>
          <a:p>
            <a:pPr marL="360045" indent="-360045"/>
            <a:r>
              <a:rPr lang="bg-BG" sz="3350" dirty="0"/>
              <a:t>Алгоритми за </a:t>
            </a:r>
            <a:r>
              <a:rPr lang="bg-BG" sz="3350" b="1" dirty="0"/>
              <a:t>графи</a:t>
            </a:r>
            <a:endParaRPr lang="bg-BG" b="1" dirty="0"/>
          </a:p>
          <a:p>
            <a:pPr lvl="1" indent="-360045"/>
            <a:r>
              <a:rPr lang="bg-BG" sz="3150" dirty="0"/>
              <a:t>DFS</a:t>
            </a:r>
          </a:p>
          <a:p>
            <a:pPr lvl="1" indent="-360045"/>
            <a:r>
              <a:rPr lang="bg-BG" sz="3150" dirty="0"/>
              <a:t>BFS</a:t>
            </a:r>
            <a:endParaRPr lang="bg-BG" sz="3150" dirty="0">
              <a:cs typeface="Calibri"/>
            </a:endParaRPr>
          </a:p>
          <a:p>
            <a:pPr marL="360045" indent="-360045"/>
            <a:r>
              <a:rPr lang="bg-BG" sz="3350" dirty="0"/>
              <a:t>Други алгоритми</a:t>
            </a:r>
            <a:endParaRPr lang="bg-BG" dirty="0"/>
          </a:p>
          <a:p>
            <a:pPr lvl="1" indent="-360045"/>
            <a:r>
              <a:rPr lang="bg-BG" sz="3150" b="1" dirty="0"/>
              <a:t>Greedy</a:t>
            </a:r>
            <a:r>
              <a:rPr lang="bg-BG" sz="3150" dirty="0"/>
              <a:t> алгоритъм, </a:t>
            </a:r>
            <a:r>
              <a:rPr lang="bg-BG" sz="3150" b="1" dirty="0">
                <a:ea typeface="+mn-lt"/>
                <a:cs typeface="+mn-lt"/>
              </a:rPr>
              <a:t>рандомизиран</a:t>
            </a:r>
            <a:r>
              <a:rPr lang="bg-BG" sz="3150" dirty="0">
                <a:ea typeface="+mn-lt"/>
                <a:cs typeface="+mn-lt"/>
              </a:rPr>
              <a:t> алгоритъм</a:t>
            </a:r>
            <a:r>
              <a:rPr lang="bg-BG" sz="3150" dirty="0"/>
              <a:t>, </a:t>
            </a:r>
            <a:r>
              <a:rPr lang="bg-BG" sz="3150" b="1" dirty="0">
                <a:ea typeface="+mn-lt"/>
                <a:cs typeface="+mn-lt"/>
              </a:rPr>
              <a:t>паралелен</a:t>
            </a:r>
            <a:r>
              <a:rPr lang="bg-BG" sz="3150" dirty="0">
                <a:ea typeface="+mn-lt"/>
                <a:cs typeface="+mn-lt"/>
              </a:rPr>
              <a:t> алгоритъм</a:t>
            </a:r>
            <a:r>
              <a:rPr lang="bg-BG" sz="3150" dirty="0"/>
              <a:t>, </a:t>
            </a:r>
            <a:r>
              <a:rPr lang="bg-BG" sz="3150" b="1" dirty="0"/>
              <a:t>генетичен</a:t>
            </a:r>
            <a:r>
              <a:rPr lang="bg-BG" sz="3150" dirty="0"/>
              <a:t> алгоритъм</a:t>
            </a:r>
            <a:endParaRPr lang="bg-BG" sz="3150" dirty="0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Някои алгоритми в програмирането</a:t>
            </a:r>
            <a:endParaRPr lang="bg-BG" sz="4000" dirty="0">
              <a:cs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65636" y="1667225"/>
            <a:ext cx="5685651" cy="3741260"/>
            <a:chOff x="5256212" y="990600"/>
            <a:chExt cx="6255845" cy="4528105"/>
          </a:xfrm>
        </p:grpSpPr>
        <p:pic>
          <p:nvPicPr>
            <p:cNvPr id="2050" name="Picture 2" descr="http://lukeblower.com/wp-content/uploads/2013/07/algorithm_1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212" y="1252813"/>
              <a:ext cx="6255845" cy="4265892"/>
            </a:xfrm>
            <a:prstGeom prst="rect">
              <a:avLst/>
            </a:prstGeom>
            <a:noFill/>
            <a:effectLst>
              <a:softEdge rad="3175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0" name="Picture 4" descr="chart, flow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7812" y="990600"/>
              <a:ext cx="31860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Slide Number">
            <a:extLst>
              <a:ext uri="{FF2B5EF4-FFF2-40B4-BE49-F238E27FC236}">
                <a16:creationId xmlns:a16="http://schemas.microsoft.com/office/drawing/2014/main" id="{79A80582-6ABA-3F30-EB71-C3830EC9A2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900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.caddtutorialsonline.com/images/16-Abstract-world-with-rising-sun.jpg">
            <a:extLst>
              <a:ext uri="{FF2B5EF4-FFF2-40B4-BE49-F238E27FC236}">
                <a16:creationId xmlns:a16="http://schemas.microsoft.com/office/drawing/2014/main" id="{D549EFFE-F85E-9FAC-64DB-5025ADEB1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460" y="2016837"/>
            <a:ext cx="2689080" cy="1349274"/>
          </a:xfrm>
          <a:prstGeom prst="roundRect">
            <a:avLst>
              <a:gd name="adj" fmla="val 42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DA8A40CB-3BF5-1258-941E-E1767C64A2F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Сложност на алгоритми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37CE411B-516F-56F8-CEF4-2A29F46B47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Алгоритмична и времева сложност</a:t>
            </a:r>
          </a:p>
        </p:txBody>
      </p:sp>
    </p:spTree>
    <p:extLst>
      <p:ext uri="{BB962C8B-B14F-4D97-AF65-F5344CB8AC3E}">
        <p14:creationId xmlns:p14="http://schemas.microsoft.com/office/powerpoint/2010/main" val="5396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1" y="1196124"/>
            <a:ext cx="10642549" cy="5661875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indent="-360045">
              <a:lnSpc>
                <a:spcPct val="110000"/>
              </a:lnSpc>
            </a:pPr>
            <a:r>
              <a:rPr lang="bg-BG" altLang="ko-KR" sz="3400" dirty="0">
                <a:ea typeface="굴림"/>
              </a:rPr>
              <a:t>Предсказваме 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ресурсите</a:t>
            </a:r>
            <a:r>
              <a:rPr lang="bg-BG" altLang="ko-KR" sz="3400" dirty="0">
                <a:solidFill>
                  <a:srgbClr val="234465"/>
                </a:solidFill>
                <a:ea typeface="굴림"/>
              </a:rPr>
              <a:t>, необходими за 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изпълнение</a:t>
            </a:r>
            <a:r>
              <a:rPr lang="bg-BG" altLang="ko-KR" sz="3400" dirty="0">
                <a:solidFill>
                  <a:srgbClr val="234465"/>
                </a:solidFill>
                <a:ea typeface="굴림"/>
              </a:rPr>
              <a:t> </a:t>
            </a:r>
            <a:br>
              <a:rPr lang="bg-BG" altLang="ko-KR" sz="3400" dirty="0">
                <a:solidFill>
                  <a:srgbClr val="234465"/>
                </a:solidFill>
                <a:ea typeface="굴림"/>
              </a:rPr>
            </a:br>
            <a:r>
              <a:rPr lang="bg-BG" altLang="ko-KR" sz="3400" dirty="0">
                <a:solidFill>
                  <a:srgbClr val="234465"/>
                </a:solidFill>
                <a:ea typeface="굴림"/>
              </a:rPr>
              <a:t>на алгоритъма:</a:t>
            </a:r>
            <a:endParaRPr lang="bg-BG" altLang="ko-KR" sz="3400" dirty="0">
              <a:ea typeface="굴림"/>
              <a:cs typeface="Calibri"/>
            </a:endParaRPr>
          </a:p>
          <a:p>
            <a:pPr marL="802957" lvl="1" indent="-360045">
              <a:lnSpc>
                <a:spcPct val="110000"/>
              </a:lnSpc>
            </a:pPr>
            <a:r>
              <a:rPr lang="bg-BG" altLang="ko-KR" sz="3150" dirty="0">
                <a:ea typeface="굴림"/>
              </a:rPr>
              <a:t>Изчислително </a:t>
            </a:r>
            <a:r>
              <a:rPr lang="bg-BG" altLang="ko-KR" sz="3150" b="1" dirty="0">
                <a:solidFill>
                  <a:schemeClr val="bg1"/>
                </a:solidFill>
                <a:ea typeface="굴림"/>
              </a:rPr>
              <a:t>време </a:t>
            </a:r>
            <a:r>
              <a:rPr lang="bg-BG" altLang="ko-KR" sz="3150" dirty="0">
                <a:ea typeface="굴림"/>
              </a:rPr>
              <a:t>(консумация на процесора)</a:t>
            </a:r>
            <a:endParaRPr lang="bg-BG" altLang="ko-KR" sz="3150" dirty="0">
              <a:ea typeface="굴림"/>
              <a:cs typeface="Calibri"/>
            </a:endParaRPr>
          </a:p>
          <a:p>
            <a:pPr marL="802957" lvl="1" indent="-360045">
              <a:lnSpc>
                <a:spcPct val="110000"/>
              </a:lnSpc>
              <a:buClr>
                <a:schemeClr val="tx1"/>
              </a:buClr>
            </a:pPr>
            <a:r>
              <a:rPr lang="bg-BG" altLang="ko-KR" sz="3150" dirty="0">
                <a:ea typeface="굴림"/>
              </a:rPr>
              <a:t>Свободна </a:t>
            </a:r>
            <a:r>
              <a:rPr lang="bg-BG" sz="3150" b="1" dirty="0">
                <a:solidFill>
                  <a:schemeClr val="bg1"/>
                </a:solidFill>
                <a:ea typeface="굴림"/>
              </a:rPr>
              <a:t>памет </a:t>
            </a:r>
            <a:r>
              <a:rPr lang="bg-BG" altLang="ko-KR" sz="3150" dirty="0">
                <a:ea typeface="굴림"/>
              </a:rPr>
              <a:t>(консумация на RAM)</a:t>
            </a:r>
            <a:endParaRPr lang="bg-BG" altLang="ko-KR" sz="3150" dirty="0">
              <a:ea typeface="굴림"/>
              <a:cs typeface="Calibri"/>
            </a:endParaRPr>
          </a:p>
          <a:p>
            <a:pPr marL="802957" lvl="1" indent="-360045">
              <a:lnSpc>
                <a:spcPct val="110000"/>
              </a:lnSpc>
            </a:pPr>
            <a:r>
              <a:rPr lang="bg-BG" altLang="ko-KR" sz="3150" dirty="0">
                <a:ea typeface="굴림"/>
              </a:rPr>
              <a:t>Потребление на комуникацията на</a:t>
            </a:r>
            <a:r>
              <a:rPr lang="bg-BG" altLang="ko-KR" sz="3150" dirty="0">
                <a:solidFill>
                  <a:schemeClr val="bg1"/>
                </a:solidFill>
                <a:ea typeface="굴림"/>
              </a:rPr>
              <a:t> </a:t>
            </a:r>
            <a:r>
              <a:rPr lang="bg-BG" sz="3150" b="1" dirty="0">
                <a:solidFill>
                  <a:schemeClr val="bg1"/>
                </a:solidFill>
              </a:rPr>
              <a:t>честотна лента </a:t>
            </a:r>
            <a:endParaRPr lang="bg-BG" altLang="ko-KR" sz="3150" dirty="0">
              <a:solidFill>
                <a:schemeClr val="bg1"/>
              </a:solidFill>
              <a:ea typeface="굴림"/>
            </a:endParaRPr>
          </a:p>
          <a:p>
            <a:pPr indent="-360045">
              <a:lnSpc>
                <a:spcPct val="110000"/>
              </a:lnSpc>
            </a:pPr>
            <a:r>
              <a:rPr lang="bg-BG" altLang="ko-KR" sz="3400" dirty="0">
                <a:ea typeface="굴림"/>
              </a:rPr>
              <a:t>Очакваното </a:t>
            </a:r>
            <a:r>
              <a:rPr lang="bg-BG" altLang="ko-KR" sz="3400" b="1" dirty="0">
                <a:solidFill>
                  <a:schemeClr val="bg1"/>
                </a:solidFill>
                <a:ea typeface="굴림"/>
              </a:rPr>
              <a:t>време </a:t>
            </a:r>
            <a:r>
              <a:rPr lang="bg-BG" altLang="ko-KR" sz="3400" dirty="0">
                <a:ea typeface="굴림"/>
              </a:rPr>
              <a:t>на алгоритъма (алгоритмична сложност) е:</a:t>
            </a:r>
            <a:endParaRPr lang="bg-BG" altLang="ko-KR" sz="3400" dirty="0">
              <a:ea typeface="굴림"/>
              <a:cs typeface="Calibri"/>
            </a:endParaRPr>
          </a:p>
          <a:p>
            <a:pPr marL="802957" lvl="1" indent="-360045">
              <a:lnSpc>
                <a:spcPct val="110000"/>
              </a:lnSpc>
            </a:pPr>
            <a:r>
              <a:rPr lang="bg-BG" altLang="ko-KR" sz="3150" dirty="0">
                <a:ea typeface="굴림"/>
              </a:rPr>
              <a:t>Общият брой изпълнени </a:t>
            </a:r>
            <a:r>
              <a:rPr lang="bg-BG" altLang="ko-KR" sz="3150" b="1" dirty="0">
                <a:solidFill>
                  <a:schemeClr val="bg1"/>
                </a:solidFill>
                <a:ea typeface="굴림"/>
              </a:rPr>
              <a:t>примитивни задачи</a:t>
            </a:r>
            <a:br>
              <a:rPr lang="bg-BG" altLang="ko-KR" sz="3150" b="1" dirty="0">
                <a:ea typeface="굴림"/>
              </a:rPr>
            </a:br>
            <a:r>
              <a:rPr lang="bg-BG" altLang="ko-KR" sz="3150" dirty="0">
                <a:ea typeface="굴림"/>
              </a:rPr>
              <a:t>(</a:t>
            </a:r>
            <a:r>
              <a:rPr lang="bg-BG" sz="3150" dirty="0">
                <a:ea typeface="+mn-lt"/>
                <a:cs typeface="+mn-lt"/>
              </a:rPr>
              <a:t>независими от машината стъпки</a:t>
            </a:r>
            <a:r>
              <a:rPr lang="bg-BG" altLang="ko-KR" sz="3150" dirty="0">
                <a:ea typeface="굴림"/>
              </a:rPr>
              <a:t>)</a:t>
            </a:r>
            <a:endParaRPr lang="bg-BG" altLang="ko-KR" sz="3150" dirty="0">
              <a:ea typeface="굴림"/>
              <a:cs typeface="Calibri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648" y="100750"/>
            <a:ext cx="9715594" cy="882654"/>
          </a:xfrm>
        </p:spPr>
        <p:txBody>
          <a:bodyPr/>
          <a:lstStyle/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bg-BG" altLang="ko-KR" sz="4000" b="1" dirty="0">
                <a:ea typeface="굴림"/>
              </a:rPr>
              <a:t>Защо трябва да анализираме алгоритми?</a:t>
            </a:r>
            <a:endParaRPr lang="bg-BG" sz="4000" b="1" dirty="0">
              <a:ea typeface="굴림"/>
            </a:endParaRPr>
          </a:p>
        </p:txBody>
      </p:sp>
      <p:pic>
        <p:nvPicPr>
          <p:cNvPr id="3074" name="Picture 2" descr="http://www.unep.org/roap/portals/96/temp%20file%20for%20youth%20and%20civil%20society%20graphics/icon_resources_wh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220" y="3115581"/>
            <a:ext cx="1098030" cy="1098030"/>
          </a:xfrm>
          <a:prstGeom prst="roundRect">
            <a:avLst>
              <a:gd name="adj" fmla="val 5312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threeriverssystems.com/wp-content/uploads/analyze_icon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356" y="1434544"/>
            <a:ext cx="1098031" cy="109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awpropertygroup.com.au/sites/aro292/uploads/images/investearly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-2970" r="4926" b="-2970"/>
          <a:stretch/>
        </p:blipFill>
        <p:spPr bwMode="auto">
          <a:xfrm>
            <a:off x="10961290" y="4862653"/>
            <a:ext cx="1089178" cy="1279964"/>
          </a:xfrm>
          <a:prstGeom prst="roundRect">
            <a:avLst>
              <a:gd name="adj" fmla="val 5312"/>
            </a:avLst>
          </a:prstGeom>
          <a:solidFill>
            <a:schemeClr val="tx1"/>
          </a:solidFill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094E0F50-F540-2E9D-0C74-8791D3EBC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013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3842</TotalTime>
  <Words>2050</Words>
  <Application>Microsoft Office PowerPoint</Application>
  <PresentationFormat>Широк екран</PresentationFormat>
  <Paragraphs>393</Paragraphs>
  <Slides>29</Slides>
  <Notes>16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7" baseType="lpstr">
      <vt:lpstr>굴림</vt:lpstr>
      <vt:lpstr>Arial</vt:lpstr>
      <vt:lpstr>Calibri</vt:lpstr>
      <vt:lpstr>Consolas</vt:lpstr>
      <vt:lpstr>Symbol</vt:lpstr>
      <vt:lpstr>Wingdings</vt:lpstr>
      <vt:lpstr>Wingdings 2</vt:lpstr>
      <vt:lpstr>SoftUni</vt:lpstr>
      <vt:lpstr>Алгоритми и сложност</vt:lpstr>
      <vt:lpstr>Съдържание</vt:lpstr>
      <vt:lpstr>Алгоритми</vt:lpstr>
      <vt:lpstr>Какво е алгоритъм?</vt:lpstr>
      <vt:lpstr>Алгоритми в компютърните науки</vt:lpstr>
      <vt:lpstr>Псевдокод и блокови схеми </vt:lpstr>
      <vt:lpstr>Някои алгоритми в програмирането</vt:lpstr>
      <vt:lpstr>Алгоритмична и времева сложност</vt:lpstr>
      <vt:lpstr>Защо трябва да анализираме алгоритми?</vt:lpstr>
      <vt:lpstr>Как измерваме алгоритмичната сложност?</vt:lpstr>
      <vt:lpstr>Времева сложност</vt:lpstr>
      <vt:lpstr>Времева сложност – Примери</vt:lpstr>
      <vt:lpstr>Алгоритмична сложност</vt:lpstr>
      <vt:lpstr>Асимптотична нотация</vt:lpstr>
      <vt:lpstr>Темп на растеж на функциите</vt:lpstr>
      <vt:lpstr>Асимптотична нотация – Примери</vt:lpstr>
      <vt:lpstr>Асимптотична функция</vt:lpstr>
      <vt:lpstr>Често срещани сложности (1)</vt:lpstr>
      <vt:lpstr>Често срещани сложности (2)</vt:lpstr>
      <vt:lpstr>Функционални стойности</vt:lpstr>
      <vt:lpstr> Времева сложност и скорост на програмата</vt:lpstr>
      <vt:lpstr>Примери</vt:lpstr>
      <vt:lpstr>Сложност – Примери (1)</vt:lpstr>
      <vt:lpstr>Сложност – Примери (2)</vt:lpstr>
      <vt:lpstr>Сложност – Примери (3)</vt:lpstr>
      <vt:lpstr>Сложност – Примери (4)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 и сложност</dc:title>
  <dc:subject>Модул 2 - Структури от данни и алгоритми</dc:subject>
  <dc:creator>BG-IT-Edu</dc:creator>
  <cp:keywords>data structures; algorithms; complexity; asymptotic notation; trees; lists; graphs; programming; SoftUni; Software University; programming; software development; software engineering; course</cp:keywords>
  <dc:description>Open Programming and IT Courseware for IT Teachers (BG-IT-Edu): https://github.com/BG-IT-Edu
With the kind support of SoftUni: https://softuni.bg</dc:description>
  <cp:lastModifiedBy>Stefan Kuiumdjiev</cp:lastModifiedBy>
  <cp:revision>83</cp:revision>
  <dcterms:created xsi:type="dcterms:W3CDTF">2018-05-23T13:08:44Z</dcterms:created>
  <dcterms:modified xsi:type="dcterms:W3CDTF">2024-04-10T16:55:26Z</dcterms:modified>
  <cp:category>© SoftUni – https://softuni.org</cp:category>
</cp:coreProperties>
</file>