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2" r:id="rId21"/>
    <p:sldId id="308" r:id="rId22"/>
    <p:sldId id="309" r:id="rId23"/>
    <p:sldId id="310" r:id="rId24"/>
    <p:sldId id="311" r:id="rId25"/>
    <p:sldId id="312" r:id="rId26"/>
    <p:sldId id="494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2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10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Превръщане на обект в </a:t>
            </a:r>
            <a:r>
              <a:rPr lang="en-US" dirty="0">
                <a:highlight>
                  <a:srgbClr val="FFFF00"/>
                </a:highlight>
              </a:rPr>
              <a:t>string (</a:t>
            </a:r>
            <a:r>
              <a:rPr lang="bg-BG" b="1" dirty="0" err="1">
                <a:highlight>
                  <a:srgbClr val="FFFF00"/>
                </a:highlight>
              </a:rPr>
              <a:t>стрингосване</a:t>
            </a:r>
            <a:r>
              <a:rPr lang="bg-BG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bg-BG" dirty="0">
                <a:highlight>
                  <a:srgbClr val="FFFF00"/>
                </a:highlight>
              </a:rPr>
              <a:t> Пренаписва се методът </a:t>
            </a:r>
            <a:r>
              <a:rPr lang="en-US" dirty="0" err="1">
                <a:highlight>
                  <a:srgbClr val="FFFF00"/>
                </a:highlight>
              </a:rPr>
              <a:t>ToString</a:t>
            </a:r>
            <a:r>
              <a:rPr lang="en-US" dirty="0">
                <a:highlight>
                  <a:srgbClr val="FFFF00"/>
                </a:highlight>
              </a:rPr>
              <a:t>()</a:t>
            </a:r>
            <a:r>
              <a:rPr lang="bg-BG" dirty="0">
                <a:highlight>
                  <a:srgbClr val="FFFF00"/>
                </a:highlight>
              </a:rPr>
              <a:t>:</a:t>
            </a:r>
          </a:p>
          <a:p>
            <a:pPr lvl="1"/>
            <a:endParaRPr lang="bg-BG" dirty="0">
              <a:highlight>
                <a:srgbClr val="FFFF00"/>
              </a:highlight>
            </a:endParaRPr>
          </a:p>
          <a:p>
            <a:pPr lvl="1"/>
            <a:endParaRPr lang="bg-BG" dirty="0">
              <a:highlight>
                <a:srgbClr val="FFFF00"/>
              </a:highlight>
            </a:endParaRPr>
          </a:p>
          <a:p>
            <a:pPr lvl="1"/>
            <a:r>
              <a:rPr lang="bg-BG" dirty="0">
                <a:highlight>
                  <a:srgbClr val="FFFF00"/>
                </a:highlight>
              </a:rPr>
              <a:t>ПРИМЕР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Add a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4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sz="2800" i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en-US" sz="2800" i="1" dirty="0">
                <a:solidFill>
                  <a:schemeClr val="accent2"/>
                </a:solidFill>
              </a:rPr>
              <a:t>Initialize a 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Add it to the 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2" y="1494846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200" dirty="0"/>
              <a:t>Разширете класа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 </a:t>
            </a:r>
            <a:r>
              <a:rPr lang="bg-BG" sz="3200" dirty="0"/>
              <a:t>със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200" dirty="0"/>
              <a:t>Добавете</a:t>
            </a:r>
            <a:r>
              <a:rPr lang="en-US" sz="3200" dirty="0"/>
              <a:t> getter </a:t>
            </a:r>
            <a:r>
              <a:rPr lang="bg-BG" sz="3200" dirty="0"/>
              <a:t>за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200" dirty="0"/>
              <a:t>Добавете метод</a:t>
            </a:r>
            <a:r>
              <a:rPr lang="en-US" sz="3200" dirty="0"/>
              <a:t>, </a:t>
            </a:r>
            <a:r>
              <a:rPr lang="bg-BG" sz="3200" dirty="0"/>
              <a:t>който </a:t>
            </a:r>
          </a:p>
          <a:p>
            <a:pPr marL="0" indent="0">
              <a:buNone/>
            </a:pPr>
            <a:r>
              <a:rPr lang="bg-BG" sz="3200" dirty="0"/>
              <a:t>увеличава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200" dirty="0"/>
              <a:t> </a:t>
            </a:r>
            <a:r>
              <a:rPr lang="bg-BG" sz="3200" dirty="0"/>
              <a:t>с определен </a:t>
            </a:r>
          </a:p>
          <a:p>
            <a:pPr marL="0" indent="0">
              <a:buNone/>
            </a:pPr>
            <a:r>
              <a:rPr lang="bg-BG" sz="3200" dirty="0"/>
              <a:t>процент</a:t>
            </a:r>
            <a:endParaRPr lang="en-US" sz="3200" dirty="0"/>
          </a:p>
          <a:p>
            <a:r>
              <a:rPr lang="bg-BG" sz="32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2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200" dirty="0"/>
              <a:t>увеличение.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46000" y="2079000"/>
            <a:ext cx="5760000" cy="3420000"/>
            <a:chOff x="-306388" y="2128097"/>
            <a:chExt cx="3137848" cy="344596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341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What are Exceptions?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Exceptions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Exceptions</a:t>
            </a:r>
            <a:r>
              <a:rPr lang="en-US" b="1" dirty="0"/>
              <a:t> </a:t>
            </a:r>
            <a:r>
              <a:rPr lang="en-US" dirty="0"/>
              <a:t>handle errors and problems at runtime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Throw</a:t>
            </a:r>
            <a:r>
              <a:rPr lang="en-US" b="1" dirty="0"/>
              <a:t> </a:t>
            </a:r>
            <a:r>
              <a:rPr lang="en-US" dirty="0"/>
              <a:t>an exception to signal about a problem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an exception to handle the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Exceptions?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2394229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664" y="423446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Непроменими </a:t>
            </a:r>
            <a:r>
              <a:rPr lang="en-GB" sz="3200" dirty="0"/>
              <a:t>== immutable</a:t>
            </a:r>
          </a:p>
          <a:p>
            <a:pPr lvl="1"/>
            <a:r>
              <a:rPr lang="bg-BG" sz="3200" dirty="0"/>
              <a:t>Заделят нова памет всеки път, когато се променят</a:t>
            </a:r>
            <a:endParaRPr lang="en-GB" sz="3200" dirty="0"/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Променими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Променими</a:t>
            </a:r>
            <a:r>
              <a:rPr lang="en-US" sz="3200" dirty="0"/>
              <a:t> == mutable</a:t>
            </a:r>
          </a:p>
          <a:p>
            <a:pPr lvl="1"/>
            <a:r>
              <a:rPr lang="bg-BG" sz="3200" dirty="0"/>
              <a:t>Използват една и съща локация в паметта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2"/>
            <a:ext cx="10035000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Implement reserve team getter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публичните методи 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достъп и промяна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частни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30318" y="1911018"/>
            <a:ext cx="6036284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4290" y="2844790"/>
            <a:ext cx="2688799" cy="600541"/>
          </a:xfrm>
          <a:prstGeom prst="wedgeRoundRectCallout">
            <a:avLst>
              <a:gd name="adj1" fmla="val -69172"/>
              <a:gd name="adj2" fmla="val -43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means "private"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6000" y="4528658"/>
            <a:ext cx="2598799" cy="609600"/>
          </a:xfrm>
          <a:prstGeom prst="wedgeRoundRectCallout">
            <a:avLst>
              <a:gd name="adj1" fmla="val -68624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means "public"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2333</Words>
  <Application>Microsoft Office PowerPoint</Application>
  <PresentationFormat>Widescreen</PresentationFormat>
  <Paragraphs>439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Exceptions in Programming</vt:lpstr>
      <vt:lpstr>What Are Exceptions?</vt:lpstr>
      <vt:lpstr>Throwing Exceptions – Example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107</cp:revision>
  <dcterms:created xsi:type="dcterms:W3CDTF">2018-05-23T13:08:44Z</dcterms:created>
  <dcterms:modified xsi:type="dcterms:W3CDTF">2022-12-19T12:33:01Z</dcterms:modified>
  <cp:category>programming;education;software engineering;software development</cp:category>
</cp:coreProperties>
</file>