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бработка на списъци" id="{71F9B31E-5263-43BB-B45B-84989B1A9E3D}">
          <p14:sldIdLst>
            <p14:sldId id="602"/>
            <p14:sldId id="603"/>
            <p14:sldId id="604"/>
            <p14:sldId id="605"/>
            <p14:sldId id="606"/>
          </p14:sldIdLst>
        </p14:section>
        <p14:section name="Преминаване през списъци с цикли" id="{81C51695-2E1F-4855-BB47-E8E7A7AE3A58}">
          <p14:sldIdLst>
            <p14:sldId id="607"/>
            <p14:sldId id="608"/>
            <p14:sldId id="609"/>
            <p14:sldId id="610"/>
            <p14:sldId id="611"/>
          </p14:sldIdLst>
        </p14:section>
        <p14:section name="Търсене на елементи в списък" id="{8C45B45F-6550-4848-83E7-A08A2B708A2A}">
          <p14:sldIdLst>
            <p14:sldId id="612"/>
            <p14:sldId id="613"/>
            <p14:sldId id="614"/>
            <p14:sldId id="615"/>
            <p14:sldId id="616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548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449000"/>
            <a:ext cx="11083636" cy="91880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списъци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947499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Why We Continue to Rely on (and Love) To-Do Lists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10671" r="398" b="7011"/>
          <a:stretch/>
        </p:blipFill>
        <p:spPr bwMode="auto">
          <a:xfrm>
            <a:off x="6390123" y="3159000"/>
            <a:ext cx="524826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6315799" cy="5528766"/>
          </a:xfrm>
        </p:spPr>
        <p:txBody>
          <a:bodyPr>
            <a:normAutofit/>
          </a:bodyPr>
          <a:lstStyle/>
          <a:p>
            <a:r>
              <a:rPr lang="ru-RU" sz="3600" dirty="0"/>
              <a:t>Можете също така да използвате </a:t>
            </a:r>
            <a:r>
              <a:rPr lang="ru-RU" sz="3600" b="1" dirty="0">
                <a:solidFill>
                  <a:schemeClr val="bg1"/>
                </a:solidFill>
              </a:rPr>
              <a:t>while</a:t>
            </a:r>
            <a:r>
              <a:rPr lang="ru-RU" sz="3600" b="1" dirty="0"/>
              <a:t> цикъл</a:t>
            </a:r>
            <a:r>
              <a:rPr lang="ru-RU" sz="3600" dirty="0"/>
              <a:t> за итерация</a:t>
            </a:r>
          </a:p>
          <a:p>
            <a:pPr lvl="1"/>
            <a:r>
              <a:rPr lang="ru-RU" sz="3200" dirty="0"/>
              <a:t>В първия пример итерираме през елементите, докато достигнем </a:t>
            </a:r>
            <a:r>
              <a:rPr lang="ru-RU" sz="3200" b="1" dirty="0"/>
              <a:t>края на списъка</a:t>
            </a:r>
          </a:p>
          <a:p>
            <a:pPr lvl="1"/>
            <a:r>
              <a:rPr lang="ru-RU" sz="3200" dirty="0"/>
              <a:t>Във втория пример итерираме, докато </a:t>
            </a:r>
            <a:r>
              <a:rPr lang="ru-RU" sz="3200" b="1" dirty="0"/>
              <a:t>няма повече елементи </a:t>
            </a:r>
            <a:r>
              <a:rPr lang="ru-RU" sz="3200" dirty="0"/>
              <a:t>в </a:t>
            </a:r>
            <a:r>
              <a:rPr lang="ru-RU" sz="3200" b="1" dirty="0"/>
              <a:t>списъка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6272" y="2036804"/>
            <a:ext cx="4979728" cy="19237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pPr>
              <a:spcAft>
                <a:spcPts val="100"/>
              </a:spcAft>
            </a:pPr>
            <a:r>
              <a:rPr lang="en-US" dirty="0"/>
              <a:t>my_list = ["cat", "dog", "fish"]</a:t>
            </a:r>
            <a:endParaRPr lang="bg-BG" dirty="0"/>
          </a:p>
          <a:p>
            <a:r>
              <a:rPr lang="en-US" dirty="0"/>
              <a:t>i = 0</a:t>
            </a:r>
          </a:p>
          <a:p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len</a:t>
            </a:r>
            <a:r>
              <a:rPr lang="en-US" dirty="0"/>
              <a:t>(my_list):</a:t>
            </a:r>
          </a:p>
          <a:p>
            <a:r>
              <a:rPr lang="en-US" dirty="0"/>
              <a:t>	print(my_list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spcAft>
                <a:spcPts val="600"/>
              </a:spcAft>
            </a:pPr>
            <a:r>
              <a:rPr lang="en-US" dirty="0"/>
              <a:t>	i += i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5457" y="4329000"/>
            <a:ext cx="5700543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my_list = ["cat", "dog", "fish"]</a:t>
            </a:r>
            <a:endParaRPr lang="bg-BG" dirty="0"/>
          </a:p>
          <a:p>
            <a:r>
              <a:rPr lang="en-US" dirty="0"/>
              <a:t>while my_list:</a:t>
            </a:r>
          </a:p>
          <a:p>
            <a:r>
              <a:rPr lang="en-US" dirty="0"/>
              <a:t>	print(my_list[0], end=" ")</a:t>
            </a:r>
          </a:p>
          <a:p>
            <a:r>
              <a:rPr lang="en-US" dirty="0"/>
              <a:t>	current_element = my_list[0]</a:t>
            </a:r>
          </a:p>
          <a:p>
            <a:r>
              <a:rPr lang="en-US" dirty="0"/>
              <a:t>	my_list.remove(current_element)</a:t>
            </a:r>
          </a:p>
        </p:txBody>
      </p:sp>
    </p:spTree>
    <p:extLst>
      <p:ext uri="{BB962C8B-B14F-4D97-AF65-F5344CB8AC3E}">
        <p14:creationId xmlns:p14="http://schemas.microsoft.com/office/powerpoint/2010/main" val="21889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Ще получите </a:t>
            </a:r>
            <a:r>
              <a:rPr lang="bg-BG" b="1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r>
              <a:rPr lang="ru-RU" dirty="0"/>
              <a:t>На следващите </a:t>
            </a:r>
            <a:r>
              <a:rPr lang="ru-RU" b="1" dirty="0">
                <a:solidFill>
                  <a:schemeClr val="bg1"/>
                </a:solidFill>
              </a:rPr>
              <a:t>n</a:t>
            </a:r>
            <a:r>
              <a:rPr lang="ru-RU" b="1" dirty="0"/>
              <a:t> реда </a:t>
            </a:r>
            <a:r>
              <a:rPr lang="ru-RU" dirty="0"/>
              <a:t>ще получ</a:t>
            </a:r>
            <a:r>
              <a:rPr lang="bg-BG" dirty="0"/>
              <a:t>авате</a:t>
            </a:r>
            <a:r>
              <a:rPr lang="ru-RU" dirty="0"/>
              <a:t> </a:t>
            </a:r>
            <a:r>
              <a:rPr lang="ru-RU" b="1" dirty="0"/>
              <a:t>цели числа</a:t>
            </a:r>
          </a:p>
          <a:p>
            <a:r>
              <a:rPr lang="ru-RU" dirty="0"/>
              <a:t>Създайте и отпечатайте </a:t>
            </a:r>
            <a:r>
              <a:rPr lang="ru-RU" b="1" dirty="0"/>
              <a:t>два списъка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Един с всички </a:t>
            </a:r>
            <a:r>
              <a:rPr lang="ru-RU" b="1" dirty="0">
                <a:solidFill>
                  <a:schemeClr val="bg1"/>
                </a:solidFill>
              </a:rPr>
              <a:t>положителни</a:t>
            </a:r>
            <a:r>
              <a:rPr lang="ru-RU" dirty="0"/>
              <a:t> (</a:t>
            </a:r>
            <a:r>
              <a:rPr lang="ru-RU" b="1" dirty="0"/>
              <a:t>включително 0</a:t>
            </a:r>
            <a:r>
              <a:rPr lang="ru-RU" dirty="0"/>
              <a:t>) </a:t>
            </a:r>
            <a:r>
              <a:rPr lang="ru-RU" b="1" dirty="0"/>
              <a:t>числа</a:t>
            </a:r>
          </a:p>
          <a:p>
            <a:pPr lvl="1"/>
            <a:r>
              <a:rPr lang="ru-RU" dirty="0"/>
              <a:t>Един с всички </a:t>
            </a:r>
            <a:r>
              <a:rPr lang="ru-RU" b="1" dirty="0">
                <a:solidFill>
                  <a:schemeClr val="bg1"/>
                </a:solidFill>
              </a:rPr>
              <a:t>отрицателни</a:t>
            </a:r>
            <a:r>
              <a:rPr lang="ru-RU" b="1" dirty="0"/>
              <a:t> числа</a:t>
            </a:r>
          </a:p>
          <a:p>
            <a:r>
              <a:rPr lang="ru-RU" dirty="0"/>
              <a:t>Накрая отпечатайте следното: </a:t>
            </a:r>
          </a:p>
          <a:p>
            <a:pPr marL="442912" lvl="1" indent="0">
              <a:spcAft>
                <a:spcPts val="0"/>
              </a:spcAft>
              <a:buNone/>
            </a:pPr>
            <a:r>
              <a:rPr lang="ru-RU" dirty="0"/>
              <a:t>"</a:t>
            </a:r>
            <a:r>
              <a:rPr lang="ru-RU" b="1" dirty="0"/>
              <a:t>Брой на положителните числа: {count_positives} </a:t>
            </a:r>
          </a:p>
          <a:p>
            <a:pPr marL="442912" lvl="1" indent="0">
              <a:spcBef>
                <a:spcPts val="0"/>
              </a:spcBef>
              <a:buNone/>
            </a:pPr>
            <a:r>
              <a:rPr lang="ru-RU" b="1" dirty="0"/>
              <a:t>Сума на отрицателните: {sum_of_negatives}</a:t>
            </a:r>
            <a:r>
              <a:rPr lang="ru-RU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Статисика – условие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23370" r="15585" b="6078"/>
          <a:stretch/>
        </p:blipFill>
        <p:spPr>
          <a:xfrm>
            <a:off x="9189438" y="4816329"/>
            <a:ext cx="2931006" cy="19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Статистика – 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500" y="1456262"/>
            <a:ext cx="9405000" cy="50709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positives = []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negatives = []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n in range(n):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Прочетете числата от потребителя и ги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добавете в подходящия списък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списъка с позитивни числа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списъка с отрицателни числа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статистиките</a:t>
            </a:r>
          </a:p>
        </p:txBody>
      </p:sp>
    </p:spTree>
    <p:extLst>
      <p:ext uri="{BB962C8B-B14F-4D97-AF65-F5344CB8AC3E}">
        <p14:creationId xmlns:p14="http://schemas.microsoft.com/office/powerpoint/2010/main" val="441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вградени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Търсене</a:t>
            </a:r>
            <a:r>
              <a:rPr lang="en-US" dirty="0"/>
              <a:t> </a:t>
            </a:r>
            <a:r>
              <a:rPr lang="bg-BG" dirty="0"/>
              <a:t>на елементи</a:t>
            </a:r>
            <a:r>
              <a:rPr lang="ru-RU" dirty="0"/>
              <a:t> в списък</a:t>
            </a:r>
            <a:endParaRPr lang="en-US" dirty="0"/>
          </a:p>
        </p:txBody>
      </p:sp>
      <p:pic>
        <p:nvPicPr>
          <p:cNvPr id="3080" name="Picture 8" descr="Magnifier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1314000"/>
            <a:ext cx="2790000" cy="279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Ключовата дума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" </a:t>
            </a:r>
            <a:r>
              <a:rPr lang="bg-BG" dirty="0"/>
              <a:t>се използва, за да се провери дали търсеният</a:t>
            </a:r>
            <a:r>
              <a:rPr lang="bg-BG" b="1" dirty="0"/>
              <a:t> </a:t>
            </a:r>
            <a:r>
              <a:rPr lang="bg-BG" dirty="0"/>
              <a:t>елемент</a:t>
            </a:r>
            <a:r>
              <a:rPr lang="bg-BG" b="1" dirty="0"/>
              <a:t> </a:t>
            </a:r>
            <a:r>
              <a:rPr lang="bg-BG" dirty="0"/>
              <a:t>е в</a:t>
            </a:r>
            <a:r>
              <a:rPr lang="bg-BG" b="1" dirty="0"/>
              <a:t> </a:t>
            </a:r>
            <a:r>
              <a:rPr lang="bg-BG" dirty="0"/>
              <a:t>списъка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Обикновено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" </a:t>
            </a:r>
            <a:r>
              <a:rPr lang="bg-BG" dirty="0"/>
              <a:t>се използва в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bg-BG" b="1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"in"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000" y="2379165"/>
            <a:ext cx="648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[1, 2, 3, 4]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if 3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 my_list: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print("</a:t>
            </a:r>
            <a:r>
              <a:rPr lang="bg-BG" sz="2400" b="1" dirty="0">
                <a:latin typeface="Consolas" panose="020B0609020204030204" pitchFamily="49" charset="0"/>
              </a:rPr>
              <a:t>Числото 3 е в списъка</a:t>
            </a:r>
            <a:r>
              <a:rPr lang="en-US" sz="2400" b="1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bg-BG" noProof="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575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Изразът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not in</a:t>
            </a:r>
            <a:r>
              <a:rPr lang="en-US" dirty="0"/>
              <a:t>" </a:t>
            </a:r>
            <a:r>
              <a:rPr lang="bg-BG" dirty="0"/>
              <a:t>се използва, за да се провери дали търсеният</a:t>
            </a:r>
            <a:r>
              <a:rPr lang="bg-BG" b="1" dirty="0"/>
              <a:t> </a:t>
            </a:r>
            <a:r>
              <a:rPr lang="bg-BG" dirty="0"/>
              <a:t>елемент</a:t>
            </a:r>
            <a:r>
              <a:rPr lang="bg-BG" b="1" dirty="0"/>
              <a:t> НЕ </a:t>
            </a:r>
            <a:r>
              <a:rPr lang="bg-BG" dirty="0"/>
              <a:t>е в</a:t>
            </a:r>
            <a:r>
              <a:rPr lang="bg-BG" b="1" dirty="0"/>
              <a:t> </a:t>
            </a:r>
            <a:r>
              <a:rPr lang="bg-BG" dirty="0"/>
              <a:t>списъка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Обикновено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not in</a:t>
            </a:r>
            <a:r>
              <a:rPr lang="en-US" dirty="0"/>
              <a:t>" </a:t>
            </a:r>
            <a:r>
              <a:rPr lang="bg-BG" dirty="0"/>
              <a:t>също се използва в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bg-BG" b="1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Изразът </a:t>
            </a:r>
            <a:r>
              <a:rPr lang="en-US" dirty="0"/>
              <a:t>"not in"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000" y="2379165"/>
            <a:ext cx="697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[1, 2, 3, 4]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if </a:t>
            </a:r>
            <a:r>
              <a:rPr lang="bg-BG" sz="2400" b="1" dirty="0">
                <a:latin typeface="Consolas" panose="020B0609020204030204" pitchFamily="49" charset="0"/>
              </a:rPr>
              <a:t>5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in </a:t>
            </a:r>
            <a:r>
              <a:rPr lang="en-US" sz="2400" b="1" dirty="0">
                <a:latin typeface="Consolas" panose="020B0609020204030204" pitchFamily="49" charset="0"/>
              </a:rPr>
              <a:t>my_list: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print("</a:t>
            </a:r>
            <a:r>
              <a:rPr lang="bg-BG" sz="2400" b="1" dirty="0">
                <a:latin typeface="Consolas" panose="020B0609020204030204" pitchFamily="49" charset="0"/>
              </a:rPr>
              <a:t>Числото </a:t>
            </a:r>
            <a:r>
              <a:rPr lang="en-US" sz="2400" b="1" dirty="0">
                <a:latin typeface="Consolas" panose="020B0609020204030204" pitchFamily="49" charset="0"/>
              </a:rPr>
              <a:t>5</a:t>
            </a:r>
            <a:r>
              <a:rPr lang="bg-BG" sz="2400" b="1" dirty="0">
                <a:latin typeface="Consolas" panose="020B0609020204030204" pitchFamily="49" charset="0"/>
              </a:rPr>
              <a:t> не е в списъка</a:t>
            </a:r>
            <a:r>
              <a:rPr lang="en-US" sz="2400" b="1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bg-BG" noProof="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668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Ще получите </a:t>
            </a:r>
            <a:r>
              <a:rPr lang="bg-BG" b="1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дума</a:t>
            </a:r>
          </a:p>
          <a:p>
            <a:r>
              <a:rPr lang="bg-BG" dirty="0"/>
              <a:t>На следващите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b="1" dirty="0"/>
              <a:t> </a:t>
            </a:r>
            <a:r>
              <a:rPr lang="bg-BG" dirty="0"/>
              <a:t>на брой </a:t>
            </a:r>
            <a:r>
              <a:rPr lang="bg-BG" b="1" dirty="0"/>
              <a:t>реда </a:t>
            </a:r>
            <a:r>
              <a:rPr lang="bg-BG" dirty="0"/>
              <a:t>ще получавате </a:t>
            </a:r>
            <a:r>
              <a:rPr lang="bg-BG" b="1" dirty="0"/>
              <a:t>текст</a:t>
            </a:r>
            <a:endParaRPr lang="en-US" b="1" dirty="0"/>
          </a:p>
          <a:p>
            <a:r>
              <a:rPr lang="ru-RU" b="1" dirty="0"/>
              <a:t>Добав</a:t>
            </a:r>
            <a:r>
              <a:rPr lang="bg-BG" b="1" dirty="0"/>
              <a:t>яйте</a:t>
            </a:r>
            <a:r>
              <a:rPr lang="bg-BG" dirty="0"/>
              <a:t> го</a:t>
            </a:r>
            <a:r>
              <a:rPr lang="ru-RU" dirty="0"/>
              <a:t> в списък и ги </a:t>
            </a:r>
            <a:r>
              <a:rPr lang="ru-RU" b="1" dirty="0"/>
              <a:t>отпечатайте</a:t>
            </a:r>
            <a:endParaRPr lang="en-US" b="1" dirty="0"/>
          </a:p>
          <a:p>
            <a:r>
              <a:rPr lang="ru-RU" dirty="0"/>
              <a:t>След това </a:t>
            </a:r>
            <a:r>
              <a:rPr lang="ru-RU" b="1" dirty="0">
                <a:solidFill>
                  <a:schemeClr val="bg1"/>
                </a:solidFill>
              </a:rPr>
              <a:t>филтрирайте</a:t>
            </a:r>
            <a:r>
              <a:rPr lang="ru-RU" dirty="0"/>
              <a:t> само </a:t>
            </a:r>
            <a:r>
              <a:rPr lang="bg-BG" b="1" dirty="0"/>
              <a:t>елементите</a:t>
            </a:r>
            <a:r>
              <a:rPr lang="bg-BG" dirty="0"/>
              <a:t> от </a:t>
            </a:r>
            <a:r>
              <a:rPr lang="bg-BG" b="1" dirty="0"/>
              <a:t>списъка</a:t>
            </a:r>
            <a:r>
              <a:rPr lang="ru-RU" dirty="0"/>
              <a:t>, които </a:t>
            </a:r>
            <a:r>
              <a:rPr lang="ru-RU" b="1" dirty="0"/>
              <a:t>съдържат</a:t>
            </a:r>
            <a:r>
              <a:rPr lang="ru-RU" dirty="0"/>
              <a:t> дадената </a:t>
            </a:r>
            <a:r>
              <a:rPr lang="ru-RU" b="1" dirty="0"/>
              <a:t>дума</a:t>
            </a:r>
            <a:r>
              <a:rPr lang="en-US" b="1" dirty="0"/>
              <a:t> </a:t>
            </a:r>
            <a:r>
              <a:rPr lang="bg-BG" dirty="0"/>
              <a:t>и принтирайте списъка отново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–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– 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500" y="1224000"/>
            <a:ext cx="9405000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int(input())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word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strings = []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i in range(n):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current_string = input()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strings.append(current_string)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print(strings)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i in range(len(strings) - 1, -1, -1):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if word not in strings[i]: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latin typeface="Consolas" panose="020B0609020204030204" pitchFamily="49" charset="0"/>
              </a:rPr>
              <a:t>strings.remove(strings[i])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print(strings)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b="1" dirty="0">
                <a:solidFill>
                  <a:schemeClr val="bg2"/>
                </a:solidFill>
              </a:rPr>
              <a:t>Добавяне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премахване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bg2"/>
                </a:solidFill>
              </a:rPr>
              <a:t>елементи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списък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͏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͏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remove()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b="1" dirty="0">
                <a:solidFill>
                  <a:schemeClr val="bg2"/>
                </a:solidFill>
              </a:rPr>
              <a:t>Итерация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bg2"/>
                </a:solidFill>
              </a:rPr>
              <a:t>списък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достъпване</a:t>
            </a:r>
            <a:r>
              <a:rPr lang="bg-BG" sz="3200" dirty="0">
                <a:solidFill>
                  <a:schemeClr val="bg2"/>
                </a:solidFill>
              </a:rPr>
              <a:t> на неговите </a:t>
            </a:r>
            <a:r>
              <a:rPr lang="bg-BG" sz="3200" b="1" dirty="0">
                <a:solidFill>
                  <a:schemeClr val="bg2"/>
                </a:solidFill>
              </a:rPr>
              <a:t>елементи</a:t>
            </a:r>
            <a:endParaRPr lang="ru-RU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͏</a:t>
            </a:r>
            <a:r>
              <a:rPr lang="bg-BG" b="1" dirty="0"/>
              <a:t>Обработка</a:t>
            </a:r>
            <a:r>
              <a:rPr lang="bg-BG" dirty="0"/>
              <a:t> на списъци</a:t>
            </a:r>
            <a:endParaRPr lang="en-US" dirty="0"/>
          </a:p>
          <a:p>
            <a:r>
              <a:rPr lang="ru-RU" dirty="0"/>
              <a:t>Преминаване през списъци с </a:t>
            </a:r>
            <a:r>
              <a:rPr lang="ru-RU" b="1" dirty="0"/>
              <a:t>цикли</a:t>
            </a:r>
            <a:endParaRPr lang="en-US" b="1" dirty="0"/>
          </a:p>
          <a:p>
            <a:r>
              <a:rPr lang="ru-RU" dirty="0"/>
              <a:t>͏</a:t>
            </a:r>
            <a:r>
              <a:rPr lang="ru-RU" b="1" dirty="0"/>
              <a:t>Търсене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/>
              <a:t>елементи</a:t>
            </a:r>
            <a:r>
              <a:rPr lang="ru-RU" dirty="0"/>
              <a:t> в списък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вградени функции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Обработка на списъци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087181"/>
            <a:ext cx="2961488" cy="29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bg-BG" dirty="0"/>
              <a:t>Използвайте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</a:t>
            </a:r>
            <a:r>
              <a:rPr lang="bg-BG" b="1" dirty="0"/>
              <a:t>функцията</a:t>
            </a:r>
            <a:r>
              <a:rPr lang="bg-BG" dirty="0"/>
              <a:t>, за да добавите нов елемент към списъка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елемент</a:t>
            </a:r>
            <a:r>
              <a:rPr lang="en-US" dirty="0"/>
              <a:t> </a:t>
            </a:r>
            <a:r>
              <a:rPr lang="bg-BG" dirty="0"/>
              <a:t>към списък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500" y="2524998"/>
            <a:ext cx="6277500" cy="2074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empty_list = []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empty_list.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</a:t>
            </a:r>
            <a:r>
              <a:rPr lang="en-US" sz="2400" b="1" dirty="0"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empty_list.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print(empty_list)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35542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bg-BG" dirty="0"/>
              <a:t>Използвайте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</a:t>
            </a:r>
            <a:r>
              <a:rPr lang="bg-BG" b="1" dirty="0"/>
              <a:t>функцията</a:t>
            </a:r>
            <a:r>
              <a:rPr lang="bg-BG" dirty="0"/>
              <a:t>, за да премахнете специфичен елемент от списъка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елемент</a:t>
            </a:r>
            <a:r>
              <a:rPr lang="en-US" dirty="0"/>
              <a:t> </a:t>
            </a:r>
            <a:r>
              <a:rPr lang="bg-BG" dirty="0"/>
              <a:t>от списък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500" y="2524998"/>
            <a:ext cx="6277500" cy="2074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list_of_numbers = [1, 2, 3, 4, 5]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list_of_numbers.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list_of_numbers.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2400" b="1" dirty="0"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print(list_of_numbers)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1813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програма, която чете </a:t>
            </a:r>
            <a:r>
              <a:rPr lang="bg-BG" b="1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На следващите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на брой </a:t>
            </a:r>
            <a:r>
              <a:rPr lang="bg-BG" b="1" dirty="0"/>
              <a:t>реда</a:t>
            </a:r>
            <a:r>
              <a:rPr lang="bg-BG" dirty="0"/>
              <a:t> ще получите </a:t>
            </a:r>
            <a:r>
              <a:rPr lang="bg-BG" b="1" dirty="0"/>
              <a:t>имената</a:t>
            </a:r>
            <a:r>
              <a:rPr lang="bg-BG" dirty="0"/>
              <a:t> на различни</a:t>
            </a:r>
            <a:r>
              <a:rPr lang="bg-BG" b="1" dirty="0"/>
              <a:t> курсове</a:t>
            </a:r>
          </a:p>
          <a:p>
            <a:pPr lvl="1"/>
            <a:r>
              <a:rPr lang="bg-BG" dirty="0"/>
              <a:t>Трябва да </a:t>
            </a:r>
            <a:r>
              <a:rPr lang="bg-BG" b="1" dirty="0"/>
              <a:t>създадете</a:t>
            </a:r>
            <a:r>
              <a:rPr lang="bg-BG" dirty="0"/>
              <a:t> </a:t>
            </a:r>
            <a:r>
              <a:rPr lang="bg-BG" b="1" dirty="0"/>
              <a:t>списък</a:t>
            </a:r>
            <a:r>
              <a:rPr lang="bg-BG" dirty="0"/>
              <a:t> от тях и да го </a:t>
            </a:r>
            <a:r>
              <a:rPr lang="bg-BG" b="1" dirty="0"/>
              <a:t>принтирате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Курсове – условие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3799" y="4242095"/>
            <a:ext cx="13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IT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6000" y="4648361"/>
            <a:ext cx="374029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['Math', 'IT']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4786051" y="480821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0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Курсове – 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2400" y="2034000"/>
            <a:ext cx="6807201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courses = []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n in range(n):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current_course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courses.append(current_course)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print(courses)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01" y="4584068"/>
            <a:ext cx="2536399" cy="21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1690555" y="4914000"/>
            <a:ext cx="8810891" cy="1533084"/>
          </a:xfrm>
        </p:spPr>
        <p:txBody>
          <a:bodyPr/>
          <a:lstStyle/>
          <a:p>
            <a:r>
              <a:rPr lang="ru-RU" dirty="0"/>
              <a:t>Преминаване през списъци с цикли</a:t>
            </a:r>
            <a:endParaRPr lang="en-US" dirty="0"/>
          </a:p>
        </p:txBody>
      </p:sp>
      <p:pic>
        <p:nvPicPr>
          <p:cNvPr id="2050" name="Picture 2" descr="Cycle - Free arrow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50" y="1179000"/>
            <a:ext cx="2767500" cy="27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Има два варианта, с които може да </a:t>
            </a:r>
            <a:r>
              <a:rPr lang="bg-BG" b="1" dirty="0"/>
              <a:t>преминете</a:t>
            </a:r>
            <a:r>
              <a:rPr lang="bg-BG" dirty="0"/>
              <a:t> през </a:t>
            </a:r>
            <a:r>
              <a:rPr lang="bg-BG" b="1" dirty="0"/>
              <a:t>списък</a:t>
            </a:r>
            <a:r>
              <a:rPr lang="bg-BG" dirty="0"/>
              <a:t>, използвайки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b="1" dirty="0"/>
              <a:t> </a:t>
            </a:r>
            <a:r>
              <a:rPr lang="bg-BG" b="1" dirty="0"/>
              <a:t>цикъл</a:t>
            </a:r>
            <a:r>
              <a:rPr lang="en-US" dirty="0"/>
              <a:t>:</a:t>
            </a:r>
          </a:p>
          <a:p>
            <a:pPr lvl="1">
              <a:spcAft>
                <a:spcPts val="1800"/>
              </a:spcAft>
            </a:pPr>
            <a:r>
              <a:rPr lang="bg-BG" b="1" dirty="0"/>
              <a:t>Итерация</a:t>
            </a:r>
            <a:r>
              <a:rPr lang="bg-BG" dirty="0"/>
              <a:t> на отделните елементи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индекси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for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000" y="3069000"/>
            <a:ext cx="814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my_pets = ["cat", "dog", "fish"]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element</a:t>
            </a:r>
            <a:r>
              <a:rPr lang="en-US" sz="2400" b="1" dirty="0">
                <a:latin typeface="Consolas" panose="020B0609020204030204" pitchFamily="49" charset="0"/>
              </a:rPr>
              <a:t> in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my_pets</a:t>
            </a:r>
            <a:r>
              <a:rPr lang="en-US" sz="2400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print(element, end=" ")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cat, dog, fish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000" y="5184000"/>
            <a:ext cx="940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my_pets = ["cat", "dog", "fish"]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latin typeface="Consolas" panose="020B0609020204030204" pitchFamily="49" charset="0"/>
              </a:rPr>
              <a:t> in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len(my_pets)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print(my_pets[index], end=" ")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cat, dog, fish</a:t>
            </a:r>
          </a:p>
        </p:txBody>
      </p:sp>
    </p:spTree>
    <p:extLst>
      <p:ext uri="{BB962C8B-B14F-4D97-AF65-F5344CB8AC3E}">
        <p14:creationId xmlns:p14="http://schemas.microsoft.com/office/powerpoint/2010/main" val="646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6035</TotalTime>
  <Words>1097</Words>
  <Application>Microsoft Office PowerPoint</Application>
  <PresentationFormat>Widescreen</PresentationFormat>
  <Paragraphs>165</Paragraphs>
  <Slides>20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Списъци</vt:lpstr>
      <vt:lpstr>Съдържание</vt:lpstr>
      <vt:lpstr>Обработка на списъци</vt:lpstr>
      <vt:lpstr>Добавяне на елемент към списък</vt:lpstr>
      <vt:lpstr>Изтриване на елемент от списък</vt:lpstr>
      <vt:lpstr>Курсове – условие</vt:lpstr>
      <vt:lpstr>Курсове – решение</vt:lpstr>
      <vt:lpstr>Преминаване през списъци с цикли</vt:lpstr>
      <vt:lpstr>Използване на for цикъл</vt:lpstr>
      <vt:lpstr>Използване на while цикъл</vt:lpstr>
      <vt:lpstr>Статисика – условие</vt:lpstr>
      <vt:lpstr>Статистика – решение</vt:lpstr>
      <vt:lpstr>Търсене на елементи в списък</vt:lpstr>
      <vt:lpstr>Ключовата дума "in"</vt:lpstr>
      <vt:lpstr>Изразът "not in"</vt:lpstr>
      <vt:lpstr>Търсене – условие</vt:lpstr>
      <vt:lpstr>Търсене – решение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на списъци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1940</cp:revision>
  <dcterms:created xsi:type="dcterms:W3CDTF">2018-05-23T13:08:44Z</dcterms:created>
  <dcterms:modified xsi:type="dcterms:W3CDTF">2025-09-06T10:05:58Z</dcterms:modified>
  <cp:category/>
</cp:coreProperties>
</file>