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503" r:id="rId2"/>
    <p:sldId id="276" r:id="rId3"/>
    <p:sldId id="649" r:id="rId4"/>
    <p:sldId id="651" r:id="rId5"/>
    <p:sldId id="652" r:id="rId6"/>
    <p:sldId id="653" r:id="rId7"/>
    <p:sldId id="654" r:id="rId8"/>
    <p:sldId id="655" r:id="rId9"/>
    <p:sldId id="650" r:id="rId10"/>
    <p:sldId id="656" r:id="rId11"/>
    <p:sldId id="658" r:id="rId12"/>
    <p:sldId id="659" r:id="rId13"/>
    <p:sldId id="660" r:id="rId14"/>
    <p:sldId id="661" r:id="rId15"/>
    <p:sldId id="662" r:id="rId16"/>
    <p:sldId id="672" r:id="rId17"/>
    <p:sldId id="668" r:id="rId18"/>
    <p:sldId id="669" r:id="rId19"/>
    <p:sldId id="677" r:id="rId20"/>
    <p:sldId id="670" r:id="rId21"/>
    <p:sldId id="671" r:id="rId22"/>
    <p:sldId id="687" r:id="rId23"/>
    <p:sldId id="690" r:id="rId24"/>
    <p:sldId id="691" r:id="rId25"/>
    <p:sldId id="692" r:id="rId26"/>
    <p:sldId id="674" r:id="rId27"/>
    <p:sldId id="678" r:id="rId28"/>
    <p:sldId id="681" r:id="rId29"/>
    <p:sldId id="679" r:id="rId30"/>
    <p:sldId id="683" r:id="rId31"/>
    <p:sldId id="673" r:id="rId32"/>
    <p:sldId id="684" r:id="rId33"/>
    <p:sldId id="686" r:id="rId34"/>
    <p:sldId id="685" r:id="rId35"/>
    <p:sldId id="676" r:id="rId36"/>
    <p:sldId id="695" r:id="rId37"/>
    <p:sldId id="694" r:id="rId38"/>
    <p:sldId id="696" r:id="rId39"/>
    <p:sldId id="697" r:id="rId40"/>
    <p:sldId id="698" r:id="rId41"/>
    <p:sldId id="700" r:id="rId42"/>
    <p:sldId id="699" r:id="rId43"/>
    <p:sldId id="633" r:id="rId44"/>
    <p:sldId id="504" r:id="rId45"/>
    <p:sldId id="505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ъведение в тестването на ИС" id="{A764BDC4-FBCF-8642-9DA0-2A050F6690EB}">
          <p14:sldIdLst>
            <p14:sldId id="649"/>
            <p14:sldId id="651"/>
            <p14:sldId id="652"/>
            <p14:sldId id="653"/>
            <p14:sldId id="654"/>
            <p14:sldId id="655"/>
          </p14:sldIdLst>
        </p14:section>
        <p14:section name="Тестване на гранични стойности" id="{A691BA0E-18E6-D749-889D-CCF2193E1FE8}">
          <p14:sldIdLst>
            <p14:sldId id="650"/>
            <p14:sldId id="656"/>
          </p14:sldIdLst>
        </p14:section>
        <p14:section name="Видове тестване" id="{941C84F9-4937-104D-8837-EE794B73CB35}">
          <p14:sldIdLst>
            <p14:sldId id="658"/>
            <p14:sldId id="659"/>
            <p14:sldId id="660"/>
            <p14:sldId id="661"/>
            <p14:sldId id="662"/>
            <p14:sldId id="672"/>
            <p14:sldId id="668"/>
            <p14:sldId id="669"/>
            <p14:sldId id="677"/>
            <p14:sldId id="670"/>
            <p14:sldId id="671"/>
          </p14:sldIdLst>
        </p14:section>
        <p14:section name="Тестване в .NET" id="{48559A0D-73EE-1842-BA00-161F80786C47}">
          <p14:sldIdLst>
            <p14:sldId id="687"/>
            <p14:sldId id="690"/>
            <p14:sldId id="691"/>
            <p14:sldId id="692"/>
          </p14:sldIdLst>
        </p14:section>
        <p14:section name="Тестване на Здравна информационна система" id="{D231F0DB-2595-C84B-A4CE-E1F9F8FA8A9D}">
          <p14:sldIdLst>
            <p14:sldId id="674"/>
            <p14:sldId id="678"/>
            <p14:sldId id="681"/>
            <p14:sldId id="679"/>
            <p14:sldId id="683"/>
            <p14:sldId id="673"/>
            <p14:sldId id="684"/>
            <p14:sldId id="686"/>
            <p14:sldId id="685"/>
            <p14:sldId id="676"/>
            <p14:sldId id="695"/>
            <p14:sldId id="694"/>
            <p14:sldId id="696"/>
            <p14:sldId id="697"/>
            <p14:sldId id="698"/>
            <p14:sldId id="700"/>
            <p14:sldId id="699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60" autoAdjust="0"/>
    <p:restoredTop sz="95188" autoAdjust="0"/>
  </p:normalViewPr>
  <p:slideViewPr>
    <p:cSldViewPr showGuides="1">
      <p:cViewPr varScale="1">
        <p:scale>
          <a:sx n="91" d="100"/>
          <a:sy n="91" d="100"/>
        </p:scale>
        <p:origin x="226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23.12.2024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12/23/2024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597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75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fontScale="85000" lnSpcReduction="20000"/>
          </a:bodyPr>
          <a:lstStyle/>
          <a:p>
            <a:r>
              <a:rPr lang="bg-BG" dirty="0"/>
              <a:t>Защо, какво и как да тестваме, тестване на гранични стойности, видове тестване, тестване в </a:t>
            </a:r>
            <a:r>
              <a:rPr lang="en-US" dirty="0"/>
              <a:t>.NET, </a:t>
            </a:r>
            <a:r>
              <a:rPr lang="bg-BG" dirty="0"/>
              <a:t>тестване на информационна система</a:t>
            </a:r>
            <a:endParaRPr lang="bg-BG" sz="32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Тестване на информационна система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2C06A00-5714-952F-8DDF-4489E6B4D1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40035" y="2763925"/>
            <a:ext cx="3719719" cy="2879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409AE-967E-E3A7-DB64-BB41B4AEF7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Проверява </a:t>
            </a:r>
            <a:r>
              <a:rPr lang="bg-BG" sz="3200" b="1" dirty="0"/>
              <a:t>поведението</a:t>
            </a:r>
            <a:r>
              <a:rPr lang="bg-BG" sz="3200" dirty="0"/>
              <a:t> на </a:t>
            </a:r>
            <a:r>
              <a:rPr lang="bg-BG" sz="3200" b="1" dirty="0"/>
              <a:t>системата</a:t>
            </a:r>
            <a:r>
              <a:rPr lang="bg-BG" sz="3200" dirty="0"/>
              <a:t> при </a:t>
            </a:r>
            <a:r>
              <a:rPr lang="bg-BG" sz="3200" b="1" dirty="0"/>
              <a:t>стойности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на</a:t>
            </a:r>
            <a:r>
              <a:rPr lang="bg-BG" sz="3200" dirty="0"/>
              <a:t> или </a:t>
            </a:r>
            <a:r>
              <a:rPr lang="bg-BG" sz="3200" b="1" dirty="0">
                <a:solidFill>
                  <a:schemeClr val="bg1"/>
                </a:solidFill>
              </a:rPr>
              <a:t>около</a:t>
            </a:r>
            <a:r>
              <a:rPr lang="bg-BG" sz="3200" dirty="0"/>
              <a:t> </a:t>
            </a:r>
            <a:r>
              <a:rPr lang="bg-BG" sz="3200" b="1" dirty="0"/>
              <a:t>границите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допустимите диапазони</a:t>
            </a:r>
          </a:p>
          <a:p>
            <a:r>
              <a:rPr lang="bg-BG" sz="3200" dirty="0"/>
              <a:t>Откриват се </a:t>
            </a:r>
            <a:r>
              <a:rPr lang="bg-BG" sz="3200" b="1" dirty="0"/>
              <a:t>грешки</a:t>
            </a:r>
            <a:r>
              <a:rPr lang="bg-BG" sz="3200" dirty="0"/>
              <a:t>, появяващи се </a:t>
            </a:r>
            <a:r>
              <a:rPr lang="bg-BG" sz="3200" b="1" dirty="0">
                <a:solidFill>
                  <a:schemeClr val="bg1"/>
                </a:solidFill>
              </a:rPr>
              <a:t>само</a:t>
            </a:r>
            <a:r>
              <a:rPr lang="bg-BG" sz="3200" dirty="0"/>
              <a:t> при </a:t>
            </a:r>
            <a:r>
              <a:rPr lang="bg-BG" sz="3200" b="1" dirty="0"/>
              <a:t>гранични стойности</a:t>
            </a:r>
          </a:p>
          <a:p>
            <a:r>
              <a:rPr lang="bg-BG" sz="3200" dirty="0"/>
              <a:t>Уверява, че </a:t>
            </a:r>
            <a:r>
              <a:rPr lang="bg-BG" sz="3200" b="1" dirty="0"/>
              <a:t>системата</a:t>
            </a:r>
            <a:r>
              <a:rPr lang="bg-BG" sz="3200" dirty="0"/>
              <a:t> обработва </a:t>
            </a:r>
            <a:r>
              <a:rPr lang="bg-BG" sz="3200" b="1" dirty="0"/>
              <a:t>правилно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минимални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максимални</a:t>
            </a:r>
            <a:r>
              <a:rPr lang="bg-BG" sz="3200" dirty="0"/>
              <a:t> </a:t>
            </a:r>
            <a:r>
              <a:rPr lang="bg-BG" sz="3200" b="1" dirty="0"/>
              <a:t>стойности</a:t>
            </a:r>
          </a:p>
          <a:p>
            <a:r>
              <a:rPr lang="bg-BG" sz="3200" b="1" dirty="0"/>
              <a:t>Пример</a:t>
            </a:r>
            <a:r>
              <a:rPr lang="bg-BG" sz="3200" dirty="0"/>
              <a:t>:</a:t>
            </a:r>
            <a:endParaRPr lang="en-US" sz="3200" dirty="0"/>
          </a:p>
          <a:p>
            <a:pPr lvl="1"/>
            <a:r>
              <a:rPr lang="bg-BG" sz="3000" b="1" dirty="0"/>
              <a:t>Потребителят</a:t>
            </a:r>
            <a:r>
              <a:rPr lang="bg-BG" sz="3000" dirty="0"/>
              <a:t> трябва да е на </a:t>
            </a:r>
            <a:r>
              <a:rPr lang="bg-BG" sz="3000" b="1" dirty="0"/>
              <a:t>възраст</a:t>
            </a:r>
            <a:r>
              <a:rPr lang="bg-BG" sz="3000" dirty="0"/>
              <a:t> между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 години - тестват се стойности като </a:t>
            </a:r>
            <a:r>
              <a:rPr lang="bg-BG" sz="3000" b="1" dirty="0">
                <a:solidFill>
                  <a:schemeClr val="bg1"/>
                </a:solidFill>
              </a:rPr>
              <a:t>17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18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65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66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гранични стойности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061698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Юнит тестване, Интеграционно тестване, Системно тестване, Приемно тестване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Видове тестване</a:t>
            </a:r>
            <a:endParaRPr lang="en-US" sz="48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1F26D1-A1F4-0C26-8A1F-A63C231AC8C2}"/>
              </a:ext>
            </a:extLst>
          </p:cNvPr>
          <p:cNvGrpSpPr/>
          <p:nvPr/>
        </p:nvGrpSpPr>
        <p:grpSpPr>
          <a:xfrm>
            <a:off x="4696800" y="1134000"/>
            <a:ext cx="2798400" cy="2668407"/>
            <a:chOff x="4696800" y="1134000"/>
            <a:chExt cx="2798400" cy="2668407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BB966AD8-BEBF-7F19-F7BE-4F3681426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96800" y="1134000"/>
              <a:ext cx="2798400" cy="2393400"/>
            </a:xfrm>
            <a:prstGeom prst="rect">
              <a:avLst/>
            </a:prstGeom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9174EEA3-E2D7-8FA7-E521-A9B74BE3EE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466000" y="2153175"/>
              <a:ext cx="1649232" cy="16492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8229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099B98-CA13-587E-D73B-D4460A5389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7499FE-E7F3-11C8-20A3-446E91EAA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Видове тестване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EBE0792-9879-918E-D9BF-4833B2FCD6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1755088"/>
            <a:ext cx="5310000" cy="4734123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4FBEEB-C968-EEEF-0CD9-1D960A6068E7}"/>
              </a:ext>
            </a:extLst>
          </p:cNvPr>
          <p:cNvCxnSpPr>
            <a:cxnSpLocks/>
          </p:cNvCxnSpPr>
          <p:nvPr/>
        </p:nvCxnSpPr>
        <p:spPr>
          <a:xfrm flipV="1">
            <a:off x="10797275" y="1655365"/>
            <a:ext cx="0" cy="4797969"/>
          </a:xfrm>
          <a:prstGeom prst="straightConnector1">
            <a:avLst/>
          </a:prstGeom>
          <a:ln w="63500" cap="rnd">
            <a:solidFill>
              <a:schemeClr val="accent6">
                <a:lumMod val="10000"/>
              </a:schemeClr>
            </a:solidFill>
            <a:prstDash val="sysDash"/>
            <a:headEnd type="none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CA0470E1-A28D-3A5D-63C4-658A10436DD2}"/>
              </a:ext>
            </a:extLst>
          </p:cNvPr>
          <p:cNvGrpSpPr/>
          <p:nvPr/>
        </p:nvGrpSpPr>
        <p:grpSpPr>
          <a:xfrm>
            <a:off x="1467598" y="1599619"/>
            <a:ext cx="3990615" cy="1132422"/>
            <a:chOff x="498935" y="1577051"/>
            <a:chExt cx="2721000" cy="1073610"/>
          </a:xfrm>
        </p:grpSpPr>
        <p:sp>
          <p:nvSpPr>
            <p:cNvPr id="8" name="Flowchart: Alternate Process 99">
              <a:extLst>
                <a:ext uri="{FF2B5EF4-FFF2-40B4-BE49-F238E27FC236}">
                  <a16:creationId xmlns:a16="http://schemas.microsoft.com/office/drawing/2014/main" id="{FE65EFF3-53A9-6EC9-0040-486ECF1D479B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A681119-D93A-5F7F-7CD0-4B3998998A58}"/>
                </a:ext>
              </a:extLst>
            </p:cNvPr>
            <p:cNvSpPr txBox="1"/>
            <p:nvPr/>
          </p:nvSpPr>
          <p:spPr>
            <a:xfrm>
              <a:off x="658197" y="1577051"/>
              <a:ext cx="2402476" cy="95784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Приемно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s-ES" sz="2400" b="1" dirty="0"/>
                <a:t>Acceptance </a:t>
              </a:r>
              <a:r>
                <a:rPr lang="es-ES_tradnl" sz="2400" b="1" dirty="0"/>
                <a:t>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081AFBE-AED0-0786-9524-4A40999E5830}"/>
              </a:ext>
            </a:extLst>
          </p:cNvPr>
          <p:cNvGrpSpPr/>
          <p:nvPr/>
        </p:nvGrpSpPr>
        <p:grpSpPr>
          <a:xfrm>
            <a:off x="881393" y="4164842"/>
            <a:ext cx="5145881" cy="1110340"/>
            <a:chOff x="91031" y="1573521"/>
            <a:chExt cx="3501510" cy="1110340"/>
          </a:xfrm>
        </p:grpSpPr>
        <p:sp>
          <p:nvSpPr>
            <p:cNvPr id="11" name="Flowchart: Alternate Process 109">
              <a:extLst>
                <a:ext uri="{FF2B5EF4-FFF2-40B4-BE49-F238E27FC236}">
                  <a16:creationId xmlns:a16="http://schemas.microsoft.com/office/drawing/2014/main" id="{079E510B-7C34-62DE-FA99-4F03A5B01765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6618D66-5DA9-4A40-5717-0F9AB05BB13B}"/>
                </a:ext>
              </a:extLst>
            </p:cNvPr>
            <p:cNvSpPr txBox="1"/>
            <p:nvPr/>
          </p:nvSpPr>
          <p:spPr>
            <a:xfrm>
              <a:off x="91031" y="1573521"/>
              <a:ext cx="3501510" cy="111034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norm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00" b="1" dirty="0">
                  <a:solidFill>
                    <a:schemeClr val="bg1"/>
                  </a:solidFill>
                </a:rPr>
                <a:t>Интеграционно</a:t>
              </a:r>
              <a:r>
                <a:rPr lang="bg-BG" sz="2300" dirty="0"/>
                <a:t> </a:t>
              </a:r>
              <a:r>
                <a:rPr lang="bg-BG" sz="2300" b="1" dirty="0">
                  <a:solidFill>
                    <a:schemeClr val="bg1"/>
                  </a:solidFill>
                </a:rPr>
                <a:t>тестване</a:t>
              </a:r>
              <a:br>
                <a:rPr lang="en-US" sz="2300" dirty="0"/>
              </a:br>
              <a:r>
                <a:rPr lang="en-US" sz="2300" b="1" dirty="0"/>
                <a:t>(Integration Testing)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97D03B1-56B3-A590-25A1-4988737E37CE}"/>
              </a:ext>
            </a:extLst>
          </p:cNvPr>
          <p:cNvGrpSpPr/>
          <p:nvPr/>
        </p:nvGrpSpPr>
        <p:grpSpPr>
          <a:xfrm>
            <a:off x="1058973" y="5435365"/>
            <a:ext cx="4788298" cy="1080000"/>
            <a:chOff x="220272" y="1570661"/>
            <a:chExt cx="3236063" cy="1080000"/>
          </a:xfrm>
        </p:grpSpPr>
        <p:sp>
          <p:nvSpPr>
            <p:cNvPr id="14" name="Flowchart: Alternate Process 115">
              <a:extLst>
                <a:ext uri="{FF2B5EF4-FFF2-40B4-BE49-F238E27FC236}">
                  <a16:creationId xmlns:a16="http://schemas.microsoft.com/office/drawing/2014/main" id="{4DAD07EC-6378-8134-162D-B18A91E85FD6}"/>
                </a:ext>
              </a:extLst>
            </p:cNvPr>
            <p:cNvSpPr/>
            <p:nvPr/>
          </p:nvSpPr>
          <p:spPr bwMode="auto">
            <a:xfrm>
              <a:off x="498935" y="1597986"/>
              <a:ext cx="2721000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FEF2E95-28DD-00D2-D8FA-9C4DAA0726D7}"/>
                </a:ext>
              </a:extLst>
            </p:cNvPr>
            <p:cNvSpPr txBox="1"/>
            <p:nvPr/>
          </p:nvSpPr>
          <p:spPr>
            <a:xfrm>
              <a:off x="220272" y="1570661"/>
              <a:ext cx="3236063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Юнит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dirty="0"/>
              </a:br>
              <a:r>
                <a:rPr lang="en-US" sz="2400" b="1" dirty="0"/>
                <a:t>(Unit Testing)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8BFD72F-8796-02C1-4893-4CA4FD24EE0A}"/>
              </a:ext>
            </a:extLst>
          </p:cNvPr>
          <p:cNvGrpSpPr/>
          <p:nvPr/>
        </p:nvGrpSpPr>
        <p:grpSpPr>
          <a:xfrm>
            <a:off x="1475829" y="2918623"/>
            <a:ext cx="3990618" cy="1086036"/>
            <a:chOff x="239554" y="2757258"/>
            <a:chExt cx="3990618" cy="1086036"/>
          </a:xfrm>
        </p:grpSpPr>
        <p:sp>
          <p:nvSpPr>
            <p:cNvPr id="17" name="Flowchart: Alternate Process 112">
              <a:extLst>
                <a:ext uri="{FF2B5EF4-FFF2-40B4-BE49-F238E27FC236}">
                  <a16:creationId xmlns:a16="http://schemas.microsoft.com/office/drawing/2014/main" id="{327F054C-568D-876F-9D06-23D1960AA5A2}"/>
                </a:ext>
              </a:extLst>
            </p:cNvPr>
            <p:cNvSpPr/>
            <p:nvPr/>
          </p:nvSpPr>
          <p:spPr bwMode="auto">
            <a:xfrm>
              <a:off x="239554" y="2790619"/>
              <a:ext cx="3990618" cy="1052675"/>
            </a:xfrm>
            <a:prstGeom prst="flowChartAlternateProcess">
              <a:avLst/>
            </a:prstGeom>
            <a:noFill/>
            <a:ln w="19050">
              <a:solidFill>
                <a:schemeClr val="tx1"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06D0FA3-9AF7-6000-43AB-09F995FA579E}"/>
                </a:ext>
              </a:extLst>
            </p:cNvPr>
            <p:cNvSpPr txBox="1"/>
            <p:nvPr/>
          </p:nvSpPr>
          <p:spPr>
            <a:xfrm>
              <a:off x="455946" y="2757258"/>
              <a:ext cx="352346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400" b="1" dirty="0">
                  <a:solidFill>
                    <a:schemeClr val="bg1"/>
                  </a:solidFill>
                </a:rPr>
                <a:t>Системно</a:t>
              </a:r>
              <a:r>
                <a:rPr lang="bg-BG" sz="2400" dirty="0"/>
                <a:t> </a:t>
              </a:r>
              <a:r>
                <a:rPr lang="bg-BG" sz="2400" b="1" dirty="0">
                  <a:solidFill>
                    <a:schemeClr val="bg1"/>
                  </a:solidFill>
                </a:rPr>
                <a:t>тестване</a:t>
              </a:r>
              <a:br>
                <a:rPr lang="bg-BG" sz="2400" b="1" dirty="0">
                  <a:solidFill>
                    <a:schemeClr val="bg1"/>
                  </a:solidFill>
                </a:rPr>
              </a:br>
              <a:r>
                <a:rPr lang="bg-BG" sz="2400" b="1" dirty="0"/>
                <a:t>(</a:t>
              </a:r>
              <a:r>
                <a:rPr lang="en-US" sz="2400" b="1" dirty="0"/>
                <a:t>System</a:t>
              </a:r>
              <a:r>
                <a:rPr lang="es-ES" sz="2400" b="1" dirty="0"/>
                <a:t> Testing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072265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DE05E01-845B-0B4E-BF66-2AA173A8D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36A3C-DE8F-1F70-EB6B-738C2E1195C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964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Нарича се още </a:t>
            </a:r>
            <a:r>
              <a:rPr lang="bg-BG" sz="3200" b="1" dirty="0">
                <a:solidFill>
                  <a:schemeClr val="bg1"/>
                </a:solidFill>
              </a:rPr>
              <a:t>компонентно тестване</a:t>
            </a: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b="1" dirty="0">
                <a:solidFill>
                  <a:schemeClr val="bg1"/>
                </a:solidFill>
              </a:rPr>
              <a:t>Първото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или </a:t>
            </a:r>
            <a:r>
              <a:rPr lang="bg-BG" sz="3200" b="1" dirty="0">
                <a:solidFill>
                  <a:schemeClr val="bg1"/>
                </a:solidFill>
              </a:rPr>
              <a:t>най-базово</a:t>
            </a:r>
            <a:r>
              <a:rPr lang="bg-BG" sz="3200" dirty="0"/>
              <a:t> </a:t>
            </a:r>
            <a:r>
              <a:rPr lang="bg-BG" sz="3200" b="1" dirty="0"/>
              <a:t>ниво</a:t>
            </a:r>
            <a:r>
              <a:rPr lang="bg-BG" sz="3200" dirty="0"/>
              <a:t> на </a:t>
            </a:r>
            <a:r>
              <a:rPr lang="bg-BG" sz="3200" b="1" dirty="0"/>
              <a:t>тестване</a:t>
            </a:r>
          </a:p>
          <a:p>
            <a:r>
              <a:rPr lang="bg-BG" sz="3200" dirty="0"/>
              <a:t>Тества </a:t>
            </a:r>
            <a:r>
              <a:rPr lang="bg-BG" sz="3200" b="1" dirty="0">
                <a:solidFill>
                  <a:schemeClr val="bg1"/>
                </a:solidFill>
              </a:rPr>
              <a:t>отделни компоненти </a:t>
            </a:r>
            <a:r>
              <a:rPr lang="bg-BG" sz="3200" dirty="0"/>
              <a:t>на </a:t>
            </a:r>
            <a:r>
              <a:rPr lang="bg-BG" sz="3200" b="1" dirty="0"/>
              <a:t>софтуера</a:t>
            </a:r>
          </a:p>
          <a:p>
            <a:pPr lvl="1"/>
            <a:r>
              <a:rPr lang="bg-BG" sz="3000" dirty="0"/>
              <a:t>Отделна </a:t>
            </a:r>
            <a:r>
              <a:rPr lang="bg-BG" sz="3000" b="1" dirty="0"/>
              <a:t>функция</a:t>
            </a:r>
            <a:r>
              <a:rPr lang="bg-BG" sz="3000" dirty="0"/>
              <a:t>, </a:t>
            </a:r>
            <a:r>
              <a:rPr lang="bg-BG" sz="3000" b="1" dirty="0"/>
              <a:t>метод</a:t>
            </a:r>
            <a:r>
              <a:rPr lang="bg-BG" sz="3000" dirty="0"/>
              <a:t>, </a:t>
            </a:r>
            <a:r>
              <a:rPr lang="bg-BG" sz="3000" b="1" dirty="0"/>
              <a:t>модул</a:t>
            </a:r>
            <a:r>
              <a:rPr lang="bg-BG" sz="3000" dirty="0"/>
              <a:t>, </a:t>
            </a:r>
            <a:r>
              <a:rPr lang="bg-BG" sz="3000" b="1" dirty="0"/>
              <a:t>обект</a:t>
            </a:r>
            <a:r>
              <a:rPr lang="bg-BG" sz="3000" dirty="0"/>
              <a:t> и т.н.</a:t>
            </a:r>
          </a:p>
          <a:p>
            <a:r>
              <a:rPr lang="bg-BG" sz="3200" dirty="0"/>
              <a:t>Обикновено се извършва от самите </a:t>
            </a:r>
            <a:r>
              <a:rPr lang="bg-BG" sz="3200" b="1" dirty="0">
                <a:solidFill>
                  <a:schemeClr val="bg1"/>
                </a:solidFill>
              </a:rPr>
              <a:t>програмисти</a:t>
            </a:r>
            <a:r>
              <a:rPr lang="bg-BG" sz="3200" dirty="0"/>
              <a:t> във фазата на </a:t>
            </a:r>
            <a:r>
              <a:rPr lang="bg-BG" sz="3200" b="1" dirty="0"/>
              <a:t>писане на код</a:t>
            </a:r>
          </a:p>
          <a:p>
            <a:r>
              <a:rPr lang="bg-BG" sz="3200" dirty="0"/>
              <a:t>Изпълнява се </a:t>
            </a:r>
            <a:r>
              <a:rPr lang="bg-BG" sz="3200" b="1" dirty="0">
                <a:solidFill>
                  <a:schemeClr val="bg1"/>
                </a:solidFill>
              </a:rPr>
              <a:t>изолирано</a:t>
            </a:r>
          </a:p>
          <a:p>
            <a:r>
              <a:rPr lang="bg-BG" sz="3200" dirty="0"/>
              <a:t>Позволява </a:t>
            </a:r>
            <a:r>
              <a:rPr lang="bg-BG" sz="3200" b="1" dirty="0"/>
              <a:t>дефектите</a:t>
            </a:r>
            <a:r>
              <a:rPr lang="bg-BG" sz="3200" dirty="0"/>
              <a:t> да бъдат отстранени </a:t>
            </a:r>
            <a:r>
              <a:rPr lang="bg-BG" sz="3200" b="1" dirty="0"/>
              <a:t>рано</a:t>
            </a:r>
            <a:endParaRPr lang="en-BG" sz="32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F7A0F9-DB1F-D908-8F64-0D95ED9A1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Юнит тестване (</a:t>
            </a:r>
            <a:r>
              <a:rPr lang="en-US" dirty="0"/>
              <a:t>Unit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F399C7-AA47-4502-C0E9-2B63584A11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49484">
            <a:off x="9588029" y="2622461"/>
            <a:ext cx="2329943" cy="2333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78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Проверка на възрастта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Юнит тестване </a:t>
            </a:r>
            <a:r>
              <a:rPr lang="en-US" dirty="0"/>
              <a:t>(Unit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F479EE37-1C92-7B87-0BFC-7D4EA2F60E88}"/>
              </a:ext>
            </a:extLst>
          </p:cNvPr>
          <p:cNvSpPr txBox="1">
            <a:spLocks/>
          </p:cNvSpPr>
          <p:nvPr/>
        </p:nvSpPr>
        <p:spPr>
          <a:xfrm>
            <a:off x="741000" y="2081109"/>
            <a:ext cx="10710000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Програмата задава въпрос</a:t>
            </a:r>
            <a:r>
              <a:rPr lang="en-US" altLang="en-US" sz="2800" dirty="0">
                <a:solidFill>
                  <a:schemeClr val="tx1"/>
                </a:solidFill>
              </a:rPr>
              <a:t>: "</a:t>
            </a:r>
            <a:r>
              <a:rPr lang="bg-BG" altLang="en-US" sz="2800" dirty="0">
                <a:solidFill>
                  <a:schemeClr val="bg1"/>
                </a:solidFill>
              </a:rPr>
              <a:t>На колко години си</a:t>
            </a:r>
            <a:r>
              <a:rPr lang="en-US" altLang="en-US" sz="2800" dirty="0">
                <a:solidFill>
                  <a:schemeClr val="tx1"/>
                </a:solidFill>
              </a:rPr>
              <a:t>?"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Прочита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въдените от потребителя </a:t>
            </a:r>
            <a:r>
              <a:rPr lang="en-US" altLang="en-US" sz="2800" dirty="0">
                <a:solidFill>
                  <a:schemeClr val="tx1"/>
                </a:solidFill>
              </a:rPr>
              <a:t>"</a:t>
            </a:r>
            <a:r>
              <a:rPr lang="bg-BG" altLang="en-US" sz="2800" dirty="0">
                <a:solidFill>
                  <a:schemeClr val="bg1"/>
                </a:solidFill>
              </a:rPr>
              <a:t>години</a:t>
            </a:r>
            <a:r>
              <a:rPr lang="en-US" altLang="en-US" sz="2800" dirty="0">
                <a:solidFill>
                  <a:schemeClr val="tx1"/>
                </a:solidFill>
              </a:rPr>
              <a:t>" </a:t>
            </a:r>
            <a:endParaRPr lang="bg-BG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ако годините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tx1"/>
                </a:solidFill>
              </a:rPr>
              <a:t>са </a:t>
            </a:r>
            <a:r>
              <a:rPr lang="en-US" altLang="en-US" sz="2800" dirty="0">
                <a:solidFill>
                  <a:schemeClr val="bg1"/>
                </a:solidFill>
              </a:rPr>
              <a:t>&gt;= 18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вярно</a:t>
            </a:r>
            <a:endParaRPr lang="en-US" altLang="en-US" sz="28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8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8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/>
                </a:solidFill>
              </a:rPr>
              <a:t>  </a:t>
            </a:r>
            <a:r>
              <a:rPr lang="bg-BG" altLang="en-US" sz="28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800" dirty="0">
                <a:solidFill>
                  <a:schemeClr val="tx1"/>
                </a:solidFill>
              </a:rPr>
              <a:t> </a:t>
            </a:r>
            <a:r>
              <a:rPr lang="bg-BG" altLang="en-US" sz="2800" dirty="0">
                <a:solidFill>
                  <a:schemeClr val="bg1"/>
                </a:solidFill>
              </a:rPr>
              <a:t>невярно</a:t>
            </a:r>
            <a:endParaRPr lang="en-US" altLang="en-US" sz="28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F7B903-9D5F-D137-6B25-47B007327E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1000" y="5068229"/>
            <a:ext cx="10710000" cy="151077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(20) </a:t>
            </a:r>
            <a:r>
              <a:rPr lang="bg-BG" sz="2800" b="1" noProof="1">
                <a:latin typeface="Consolas" pitchFamily="49" charset="0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(16)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800" b="1" noProof="1">
                <a:solidFill>
                  <a:schemeClr val="bg1"/>
                </a:solidFill>
                <a:latin typeface="Consolas" pitchFamily="49" charset="0"/>
              </a:rPr>
              <a:t>Граничен</a:t>
            </a:r>
            <a:r>
              <a:rPr lang="bg-BG" sz="2800" b="1" noProof="1">
                <a:latin typeface="Consolas" pitchFamily="49" charset="0"/>
              </a:rPr>
              <a:t> тест</a:t>
            </a:r>
            <a:r>
              <a:rPr lang="en-US" sz="2800" b="1" noProof="1">
                <a:latin typeface="Consolas" pitchFamily="49" charset="0"/>
              </a:rPr>
              <a:t> (18)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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  </a:t>
            </a:r>
            <a:r>
              <a:rPr lang="en-US" sz="2800" b="1" noProof="1">
                <a:latin typeface="Consolas" pitchFamily="49" charset="0"/>
                <a:sym typeface="Wingdings" panose="05000000000000000000" pitchFamily="2" charset="2"/>
              </a:rPr>
              <a:t> </a:t>
            </a:r>
            <a:r>
              <a:rPr lang="bg-BG" sz="28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8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8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37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Отделните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се тестват в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група</a:t>
            </a:r>
            <a:endParaRPr lang="ru-RU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Извършва се от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програмисти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QA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специалисти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специални интеграционни екипи</a:t>
            </a:r>
            <a:endParaRPr lang="en-US" sz="30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Предполага се, че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компонентите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вече са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тествани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Основната цел е да се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открият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грешките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в: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Интерфейси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интегрирани компоненти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͏Взаимодействието между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системи</a:t>
            </a:r>
          </a:p>
          <a:p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тестване</a:t>
            </a:r>
            <a:r>
              <a:rPr lang="en-US" dirty="0"/>
              <a:t> (Integration Testing)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C3D567-C0D8-54D3-1D4C-3C8289FC13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07" y="4131252"/>
            <a:ext cx="2726991" cy="2296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730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552385-2C9C-FEF8-0912-5E0B8C7343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280986-3295-0F42-D9BB-990C11172F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Здравна информационна система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има няколко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модула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компоненти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):</a:t>
            </a:r>
          </a:p>
          <a:p>
            <a:pPr lvl="1"/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 форма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 за пациенти</a:t>
            </a:r>
            <a:endParaRPr lang="en-US" sz="28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Всеки от тях е тестван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поотделно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Искаме да проверим дали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работят </a:t>
            </a:r>
            <a:r>
              <a:rPr lang="bg-BG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заедно</a:t>
            </a:r>
          </a:p>
          <a:p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Интеграционни тестове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пускане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приложението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ни се отваря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входната форма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след успешно влизане с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потребителско име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парола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, се показва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главната форма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</a:p>
          <a:p>
            <a:pPr lvl="1"/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Тестваме дали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бутонът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за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пациенти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води към </a:t>
            </a:r>
            <a:r>
              <a:rPr lang="bg-BG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формата за пациенти</a:t>
            </a:r>
          </a:p>
          <a:p>
            <a:endParaRPr lang="bg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3200" b="1" dirty="0">
              <a:solidFill>
                <a:schemeClr val="bg1"/>
              </a:solidFill>
              <a:latin typeface="inter-regular"/>
            </a:endParaRPr>
          </a:p>
          <a:p>
            <a:endParaRPr lang="en-US" sz="3000" b="1" dirty="0"/>
          </a:p>
          <a:p>
            <a:pPr marL="442912" lvl="1" indent="0">
              <a:buNone/>
            </a:pP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F3A3EB-D629-83B3-4CB9-07D78BEF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Интеграционно тестване</a:t>
            </a:r>
            <a:r>
              <a:rPr lang="en-US" sz="3200" dirty="0"/>
              <a:t> (Integration Testing)</a:t>
            </a:r>
            <a:r>
              <a:rPr lang="bg-BG" sz="3200" dirty="0"/>
              <a:t> - Пример</a:t>
            </a:r>
            <a:endParaRPr lang="en-BG" sz="3200" dirty="0"/>
          </a:p>
        </p:txBody>
      </p:sp>
    </p:spTree>
    <p:extLst>
      <p:ext uri="{BB962C8B-B14F-4D97-AF65-F5344CB8AC3E}">
        <p14:creationId xmlns:p14="http://schemas.microsoft.com/office/powerpoint/2010/main" val="3832794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E744C5-2F45-E671-3458-524FC79766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E4D751-C429-B202-0451-C46AFB92C3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830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цялата система</a:t>
            </a:r>
          </a:p>
          <a:p>
            <a:pPr lvl="1"/>
            <a:r>
              <a:rPr lang="bg-BG" sz="2800" dirty="0"/>
              <a:t>Нейното </a:t>
            </a:r>
            <a:r>
              <a:rPr lang="bg-BG" sz="2800" b="1" dirty="0">
                <a:solidFill>
                  <a:schemeClr val="bg1"/>
                </a:solidFill>
              </a:rPr>
              <a:t>поведение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какво прави системата</a:t>
            </a:r>
            <a:r>
              <a:rPr lang="en-US" sz="2800" dirty="0"/>
              <a:t>)</a:t>
            </a:r>
            <a:endParaRPr lang="bg-BG" sz="2800" dirty="0"/>
          </a:p>
          <a:p>
            <a:pPr lvl="1"/>
            <a:r>
              <a:rPr lang="bg-BG" sz="2800" dirty="0"/>
              <a:t>Нейните </a:t>
            </a:r>
            <a:r>
              <a:rPr lang="bg-BG" sz="2800" b="1" dirty="0">
                <a:solidFill>
                  <a:schemeClr val="bg1"/>
                </a:solidFill>
              </a:rPr>
              <a:t>възможности</a:t>
            </a:r>
            <a:r>
              <a:rPr lang="bg-BG" sz="2800" dirty="0"/>
              <a:t> </a:t>
            </a:r>
            <a:r>
              <a:rPr lang="en-US" sz="2800" dirty="0"/>
              <a:t>(</a:t>
            </a:r>
            <a:r>
              <a:rPr lang="bg-BG" sz="2800" b="1" dirty="0"/>
              <a:t>как се справя системата</a:t>
            </a:r>
            <a:r>
              <a:rPr lang="en-US" sz="2800" dirty="0"/>
              <a:t>)</a:t>
            </a:r>
            <a:endParaRPr lang="bg-BG" sz="2800" dirty="0"/>
          </a:p>
          <a:p>
            <a:r>
              <a:rPr lang="bg-BG" sz="3000" dirty="0"/>
              <a:t>Реализира се чрез тестване "</a:t>
            </a:r>
            <a:r>
              <a:rPr lang="bg-BG" sz="3000" b="1" dirty="0">
                <a:solidFill>
                  <a:schemeClr val="bg1"/>
                </a:solidFill>
              </a:rPr>
              <a:t>от край до край</a:t>
            </a:r>
            <a:r>
              <a:rPr lang="bg-BG" sz="3000" dirty="0"/>
              <a:t>" </a:t>
            </a:r>
            <a:r>
              <a:rPr lang="en-US" sz="3000" dirty="0"/>
              <a:t>(</a:t>
            </a:r>
            <a:r>
              <a:rPr lang="en-US" sz="3000" b="1" dirty="0"/>
              <a:t>E2E</a:t>
            </a:r>
            <a:r>
              <a:rPr lang="en-US" sz="3000" dirty="0"/>
              <a:t>, </a:t>
            </a:r>
            <a:r>
              <a:rPr lang="en-US" sz="3000" b="1" dirty="0"/>
              <a:t>end-to-end</a:t>
            </a:r>
            <a:r>
              <a:rPr lang="en-US" sz="3000" dirty="0"/>
              <a:t>)</a:t>
            </a:r>
          </a:p>
          <a:p>
            <a:r>
              <a:rPr lang="bg-BG" sz="3000" dirty="0"/>
              <a:t>Извършва се само от </a:t>
            </a:r>
            <a:r>
              <a:rPr lang="en-US" sz="3000" b="1" dirty="0">
                <a:solidFill>
                  <a:schemeClr val="bg1"/>
                </a:solidFill>
              </a:rPr>
              <a:t>QA </a:t>
            </a:r>
            <a:r>
              <a:rPr lang="bg-BG" sz="3000" b="1" dirty="0">
                <a:solidFill>
                  <a:schemeClr val="bg1"/>
                </a:solidFill>
              </a:rPr>
              <a:t>специалисти</a:t>
            </a:r>
          </a:p>
          <a:p>
            <a:r>
              <a:rPr lang="bg-BG" sz="3000" dirty="0"/>
              <a:t>Разглежда системата от </a:t>
            </a:r>
            <a:r>
              <a:rPr lang="bg-BG" sz="3000" b="1" dirty="0"/>
              <a:t>гледна точка </a:t>
            </a:r>
            <a:r>
              <a:rPr lang="bg-BG" sz="3000" dirty="0"/>
              <a:t>на </a:t>
            </a:r>
            <a:r>
              <a:rPr lang="bg-BG" sz="3000" b="1" dirty="0">
                <a:solidFill>
                  <a:schemeClr val="bg1"/>
                </a:solidFill>
              </a:rPr>
              <a:t>крайния потребител</a:t>
            </a:r>
          </a:p>
          <a:p>
            <a:r>
              <a:rPr lang="bg-BG" sz="3000" dirty="0"/>
              <a:t>Може да бъде </a:t>
            </a:r>
            <a:r>
              <a:rPr lang="bg-BG" sz="3000" b="1" dirty="0">
                <a:solidFill>
                  <a:schemeClr val="bg1"/>
                </a:solidFill>
              </a:rPr>
              <a:t>функционално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нефункционално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3D5C3CA-5A74-4CDF-3815-C86EFADAE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0A1940-3BE9-B3A3-0B51-E0F25FFE4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4515" y="2453008"/>
            <a:ext cx="3015000" cy="30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7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E596882-659D-F61E-BBF1-DBA9529A00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8B58-1BDB-031F-39FF-A07D7A3911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Изисква специално обособена </a:t>
            </a:r>
            <a:r>
              <a:rPr lang="bg-BG" sz="3000" b="1" dirty="0">
                <a:solidFill>
                  <a:schemeClr val="bg1"/>
                </a:solidFill>
              </a:rPr>
              <a:t>стейджинг среда</a:t>
            </a:r>
          </a:p>
          <a:p>
            <a:pPr lvl="1"/>
            <a:r>
              <a:rPr lang="bg-BG" sz="2600" b="1" dirty="0"/>
              <a:t>Максимално</a:t>
            </a:r>
            <a:r>
              <a:rPr lang="bg-BG" sz="2600" dirty="0"/>
              <a:t> точно </a:t>
            </a:r>
            <a:r>
              <a:rPr lang="bg-BG" sz="2600" b="1" dirty="0">
                <a:solidFill>
                  <a:schemeClr val="bg1"/>
                </a:solidFill>
              </a:rPr>
              <a:t>копие</a:t>
            </a:r>
            <a:r>
              <a:rPr lang="bg-BG" sz="2600" dirty="0"/>
              <a:t> на </a:t>
            </a:r>
            <a:r>
              <a:rPr lang="bg-BG" sz="2600" b="1" dirty="0"/>
              <a:t>сайта</a:t>
            </a:r>
            <a:r>
              <a:rPr lang="en-US" sz="2600" dirty="0"/>
              <a:t>/</a:t>
            </a:r>
            <a:r>
              <a:rPr lang="bg-BG" sz="2600" b="1" dirty="0"/>
              <a:t>приложението</a:t>
            </a:r>
            <a:r>
              <a:rPr lang="bg-BG" sz="2600" dirty="0"/>
              <a:t>, до което имат достъп </a:t>
            </a:r>
            <a:r>
              <a:rPr lang="bg-BG" sz="2600" b="1" dirty="0"/>
              <a:t>крайните потребители</a:t>
            </a:r>
            <a:r>
              <a:rPr lang="bg-BG" sz="2600" dirty="0"/>
              <a:t>, предназначено за </a:t>
            </a:r>
            <a:r>
              <a:rPr lang="bg-BG" sz="2600" b="1" dirty="0">
                <a:solidFill>
                  <a:schemeClr val="bg1"/>
                </a:solidFill>
              </a:rPr>
              <a:t>системно тестване</a:t>
            </a:r>
            <a:endParaRPr lang="en-BG" sz="2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4E41627-9D77-B109-7D57-C3D738191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Системно тестване </a:t>
            </a:r>
            <a:r>
              <a:rPr lang="en-BG" dirty="0"/>
              <a:t>(</a:t>
            </a:r>
            <a:r>
              <a:rPr lang="en-US" dirty="0"/>
              <a:t>System Testing</a:t>
            </a:r>
            <a:r>
              <a:rPr lang="en-BG" dirty="0"/>
              <a:t>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745333C-6914-3B8A-ECF1-36DF6BB1CD69}"/>
              </a:ext>
            </a:extLst>
          </p:cNvPr>
          <p:cNvSpPr txBox="1">
            <a:spLocks/>
          </p:cNvSpPr>
          <p:nvPr/>
        </p:nvSpPr>
        <p:spPr>
          <a:xfrm>
            <a:off x="391340" y="2776746"/>
            <a:ext cx="11160752" cy="28034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defTabSz="1218438">
              <a:spcBef>
                <a:spcPts val="600"/>
              </a:spcBef>
              <a:spcAft>
                <a:spcPts val="600"/>
              </a:spcAft>
              <a:defRPr sz="20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  <a:lvl2pPr marL="990575" indent="-380990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/>
            </a:lvl2pPr>
            <a:lvl3pPr marL="1523962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000"/>
            </a:lvl3pPr>
            <a:lvl4pPr marL="2133547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800"/>
            </a:lvl4pPr>
            <a:lvl5pPr marL="2743131" indent="-304792" defTabSz="1219170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600"/>
            </a:lvl5pPr>
            <a:lvl6pPr marL="335271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6pPr>
            <a:lvl7pPr marL="3962301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7pPr>
            <a:lvl8pPr marL="4571886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8pPr>
            <a:lvl9pPr marL="5181470" indent="-304792" defTabSz="1219170" latinLnBrk="1">
              <a:spcBef>
                <a:spcPct val="20000"/>
              </a:spcBef>
              <a:buFont typeface="Arial" pitchFamily="34" charset="0"/>
              <a:buChar char="•"/>
              <a:defRPr sz="2667"/>
            </a:lvl9pPr>
          </a:lstStyle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Програмата има входна форма с попълване на </a:t>
            </a:r>
            <a:r>
              <a:rPr lang="bg-BG" altLang="en-US" sz="2400" dirty="0">
                <a:solidFill>
                  <a:schemeClr val="bg1"/>
                </a:solidFill>
              </a:rPr>
              <a:t>потребителско име </a:t>
            </a:r>
            <a:r>
              <a:rPr lang="bg-BG" altLang="en-US" sz="2400" dirty="0">
                <a:solidFill>
                  <a:schemeClr val="tx1"/>
                </a:solidFill>
              </a:rPr>
              <a:t>и </a:t>
            </a:r>
            <a:r>
              <a:rPr lang="bg-BG" altLang="en-US" sz="2400" dirty="0">
                <a:solidFill>
                  <a:schemeClr val="bg1"/>
                </a:solidFill>
              </a:rPr>
              <a:t>парола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Прочита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tx1"/>
                </a:solidFill>
              </a:rPr>
              <a:t>въдените от потребителя </a:t>
            </a:r>
            <a:r>
              <a:rPr lang="bg-BG" altLang="en-US" sz="2400" dirty="0">
                <a:solidFill>
                  <a:schemeClr val="bg1"/>
                </a:solidFill>
              </a:rPr>
              <a:t>данни</a:t>
            </a: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ако данните отговарят на потребител в БД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вярно</a:t>
            </a:r>
            <a:endParaRPr lang="en-US" altLang="en-US" sz="2400" dirty="0">
              <a:solidFill>
                <a:schemeClr val="bg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bg-BG" altLang="en-US" sz="2400" dirty="0">
                <a:solidFill>
                  <a:schemeClr val="tx1"/>
                </a:solidFill>
              </a:rPr>
              <a:t>		     в противен случай</a:t>
            </a:r>
            <a:endParaRPr lang="en-US" altLang="en-US" sz="2400" dirty="0">
              <a:solidFill>
                <a:schemeClr val="tx1"/>
              </a:solidFill>
            </a:endParaRPr>
          </a:p>
          <a:p>
            <a:pPr lvl="0" algn="just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solidFill>
                  <a:schemeClr val="tx1"/>
                </a:solidFill>
              </a:rPr>
              <a:t>  </a:t>
            </a:r>
            <a:r>
              <a:rPr lang="bg-BG" altLang="en-US" sz="2400" dirty="0">
                <a:solidFill>
                  <a:schemeClr val="tx1"/>
                </a:solidFill>
              </a:rPr>
              <a:t>		           връща</a:t>
            </a:r>
            <a:r>
              <a:rPr lang="en-US" altLang="en-US" sz="2400" dirty="0">
                <a:solidFill>
                  <a:schemeClr val="tx1"/>
                </a:solidFill>
              </a:rPr>
              <a:t> </a:t>
            </a:r>
            <a:r>
              <a:rPr lang="bg-BG" altLang="en-US" sz="2400" dirty="0">
                <a:solidFill>
                  <a:schemeClr val="bg1"/>
                </a:solidFill>
              </a:rPr>
              <a:t>невярно</a:t>
            </a:r>
            <a:endParaRPr lang="en-US" altLang="en-US" sz="240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59F40B-8405-123D-A107-9E8EFA7A3D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340" y="5714812"/>
            <a:ext cx="11160752" cy="9567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Положителен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данни, отговарящи в БД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438"/>
            <a:r>
              <a:rPr lang="bg-BG" sz="2400" b="1" noProof="1">
                <a:solidFill>
                  <a:schemeClr val="bg1"/>
                </a:solidFill>
                <a:latin typeface="Consolas" pitchFamily="49" charset="0"/>
              </a:rPr>
              <a:t>Отрицателен</a:t>
            </a:r>
            <a:r>
              <a:rPr lang="bg-BG" sz="2400" b="1" noProof="1">
                <a:latin typeface="Consolas" pitchFamily="49" charset="0"/>
              </a:rPr>
              <a:t> тест</a:t>
            </a:r>
            <a:r>
              <a:rPr lang="en-US" sz="2400" b="1" noProof="1">
                <a:latin typeface="Consolas" pitchFamily="49" charset="0"/>
              </a:rPr>
              <a:t>(</a:t>
            </a:r>
            <a:r>
              <a:rPr lang="bg-BG" sz="2400" b="1" noProof="1">
                <a:latin typeface="Consolas" pitchFamily="49" charset="0"/>
              </a:rPr>
              <a:t>празни полета</a:t>
            </a:r>
            <a:r>
              <a:rPr lang="en-US" sz="2400" b="1" noProof="1">
                <a:latin typeface="Consolas" pitchFamily="49" charset="0"/>
              </a:rPr>
              <a:t>)</a:t>
            </a:r>
            <a:r>
              <a:rPr lang="bg-BG" sz="2400" b="1" noProof="1">
                <a:latin typeface="Consolas" pitchFamily="49" charset="0"/>
              </a:rPr>
              <a:t>          </a:t>
            </a:r>
            <a:r>
              <a:rPr lang="en-US" sz="2400" b="1" noProof="1">
                <a:latin typeface="Consolas" pitchFamily="49" charset="0"/>
                <a:sym typeface="Wingdings" panose="05000000000000000000" pitchFamily="2" charset="2"/>
              </a:rPr>
              <a:t> </a:t>
            </a:r>
            <a:r>
              <a:rPr lang="bg-BG" sz="2400" b="1" noProof="1">
                <a:latin typeface="Consolas" pitchFamily="49" charset="0"/>
                <a:sym typeface="Wingdings" panose="05000000000000000000" pitchFamily="2" charset="2"/>
              </a:rPr>
              <a:t> очаква се </a:t>
            </a:r>
            <a:r>
              <a:rPr lang="bg-BG" sz="2400" b="1" noProof="1">
                <a:solidFill>
                  <a:schemeClr val="bg1"/>
                </a:solidFill>
                <a:latin typeface="Consolas" pitchFamily="49" charset="0"/>
                <a:sym typeface="Wingdings" panose="05000000000000000000" pitchFamily="2" charset="2"/>
              </a:rPr>
              <a:t>невярно</a:t>
            </a:r>
            <a:endParaRPr lang="en-US" sz="2400" b="1" noProof="1">
              <a:solidFill>
                <a:schemeClr val="bg1"/>
              </a:solidFill>
              <a:latin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925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EDCF6C3-8DC0-8E36-7AE9-13D31B967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A502B-A6FD-F6B4-9220-34724BD5011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цялата система </a:t>
            </a:r>
            <a:r>
              <a:rPr lang="bg-BG" dirty="0"/>
              <a:t>като </a:t>
            </a:r>
            <a:r>
              <a:rPr lang="bg-BG" b="1" dirty="0"/>
              <a:t>едно цяло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крайните изисквания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поведението</a:t>
            </a:r>
            <a:r>
              <a:rPr lang="bg-BG" dirty="0"/>
              <a:t> на </a:t>
            </a:r>
            <a:r>
              <a:rPr lang="bg-BG" b="1" dirty="0"/>
              <a:t>системата</a:t>
            </a:r>
          </a:p>
          <a:p>
            <a:pPr lvl="1"/>
            <a:r>
              <a:rPr lang="bg-BG" dirty="0"/>
              <a:t>Изисква цялата система да бъде </a:t>
            </a:r>
            <a:r>
              <a:rPr lang="bg-BG" b="1" dirty="0"/>
              <a:t>завършена</a:t>
            </a:r>
          </a:p>
          <a:p>
            <a:pPr lvl="1"/>
            <a:endParaRPr lang="en-B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CA54C0-3694-399F-BA54-B276255478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4413" y="1195931"/>
            <a:ext cx="5545598" cy="4957073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Интеграционно тестване</a:t>
            </a:r>
          </a:p>
          <a:p>
            <a:pPr lvl="1"/>
            <a:r>
              <a:rPr lang="bg-BG" dirty="0"/>
              <a:t>Тества </a:t>
            </a:r>
            <a:r>
              <a:rPr lang="bg-BG" b="1" dirty="0">
                <a:solidFill>
                  <a:schemeClr val="bg1"/>
                </a:solidFill>
              </a:rPr>
              <a:t>взаимодействието</a:t>
            </a:r>
            <a:r>
              <a:rPr lang="bg-BG" dirty="0"/>
              <a:t> между различни </a:t>
            </a:r>
            <a:r>
              <a:rPr lang="bg-BG" b="1" dirty="0"/>
              <a:t>модули</a:t>
            </a:r>
          </a:p>
          <a:p>
            <a:pPr lvl="1"/>
            <a:r>
              <a:rPr lang="bg-BG" dirty="0"/>
              <a:t>Фокусира се върху </a:t>
            </a:r>
            <a:r>
              <a:rPr lang="bg-BG" b="1" dirty="0">
                <a:solidFill>
                  <a:schemeClr val="bg1"/>
                </a:solidFill>
              </a:rPr>
              <a:t>свързването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  <a:r>
              <a:rPr lang="bg-BG" dirty="0"/>
              <a:t> между </a:t>
            </a:r>
            <a:r>
              <a:rPr lang="bg-BG" b="1" dirty="0"/>
              <a:t>компонентите</a:t>
            </a:r>
          </a:p>
          <a:p>
            <a:pPr lvl="1"/>
            <a:r>
              <a:rPr lang="bg-BG" dirty="0"/>
              <a:t>Може да се извърши по време на </a:t>
            </a:r>
            <a:r>
              <a:rPr lang="bg-BG" b="1" dirty="0"/>
              <a:t>разработката</a:t>
            </a:r>
            <a:endParaRPr lang="en-BG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5727790-D59D-4553-0EF8-F8910AF8C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Интеграционно </a:t>
            </a:r>
            <a:r>
              <a:rPr lang="en-US" dirty="0"/>
              <a:t>vs. </a:t>
            </a:r>
            <a:r>
              <a:rPr lang="bg-BG" dirty="0"/>
              <a:t>Системно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752809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 fontScale="77500" lnSpcReduction="20000"/>
          </a:bodyPr>
          <a:lstStyle/>
          <a:p>
            <a:r>
              <a:rPr lang="bg-BG" sz="3400" dirty="0"/>
              <a:t>Въведение в </a:t>
            </a:r>
            <a:r>
              <a:rPr lang="bg-BG" sz="3400" b="1" dirty="0">
                <a:solidFill>
                  <a:schemeClr val="bg1"/>
                </a:solidFill>
              </a:rPr>
              <a:t>тестването</a:t>
            </a:r>
            <a:r>
              <a:rPr lang="bg-BG" sz="3400" dirty="0"/>
              <a:t> на </a:t>
            </a:r>
            <a:r>
              <a:rPr lang="bg-BG" sz="3400" b="1" dirty="0"/>
              <a:t>информационна система</a:t>
            </a:r>
          </a:p>
          <a:p>
            <a:pPr lvl="1"/>
            <a:r>
              <a:rPr lang="bg-BG" sz="3200" b="1" dirty="0"/>
              <a:t>Цел </a:t>
            </a:r>
            <a:r>
              <a:rPr lang="bg-BG" sz="3200" dirty="0"/>
              <a:t>на</a:t>
            </a:r>
            <a:r>
              <a:rPr lang="bg-BG" sz="3200" b="1" dirty="0"/>
              <a:t> тестването</a:t>
            </a:r>
            <a:r>
              <a:rPr lang="bg-BG" sz="3200" dirty="0"/>
              <a:t> и </a:t>
            </a:r>
            <a:r>
              <a:rPr lang="bg-BG" sz="3200" b="1" dirty="0"/>
              <a:t>типове тестване</a:t>
            </a:r>
          </a:p>
          <a:p>
            <a:pPr lvl="1"/>
            <a:r>
              <a:rPr lang="bg-BG" sz="3200" dirty="0"/>
              <a:t>​</a:t>
            </a:r>
            <a:r>
              <a:rPr lang="bg-BG" sz="3200" b="1" dirty="0"/>
              <a:t>Защо</a:t>
            </a:r>
            <a:r>
              <a:rPr lang="bg-BG" sz="3200" dirty="0"/>
              <a:t>, </a:t>
            </a:r>
            <a:r>
              <a:rPr lang="bg-BG" sz="3200" b="1" dirty="0"/>
              <a:t>какво</a:t>
            </a:r>
            <a:r>
              <a:rPr lang="bg-BG" sz="3200" dirty="0"/>
              <a:t> и </a:t>
            </a:r>
            <a:r>
              <a:rPr lang="bg-BG" sz="3200" b="1" dirty="0"/>
              <a:t>как</a:t>
            </a:r>
            <a:r>
              <a:rPr lang="bg-BG" sz="3200" dirty="0"/>
              <a:t> да тестваме</a:t>
            </a:r>
          </a:p>
          <a:p>
            <a:r>
              <a:rPr lang="bg-BG" sz="3400" dirty="0"/>
              <a:t>Тестване на </a:t>
            </a:r>
            <a:r>
              <a:rPr lang="bg-BG" sz="3400" b="1" dirty="0">
                <a:solidFill>
                  <a:schemeClr val="bg1"/>
                </a:solidFill>
              </a:rPr>
              <a:t>гранични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стойности</a:t>
            </a:r>
          </a:p>
          <a:p>
            <a:r>
              <a:rPr lang="bg-BG" sz="3400" dirty="0"/>
              <a:t>Видове </a:t>
            </a:r>
            <a:r>
              <a:rPr lang="bg-BG" sz="3400" b="1" dirty="0"/>
              <a:t>тестване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Юнит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Интеграционно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Системно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Приемно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тестване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Тестване в </a:t>
            </a:r>
            <a:r>
              <a:rPr lang="en-US" sz="3400" b="1" dirty="0"/>
              <a:t>.NET</a:t>
            </a:r>
            <a:endParaRPr lang="bg-BG" sz="3200" b="1" dirty="0"/>
          </a:p>
          <a:p>
            <a:pPr lvl="1"/>
            <a:r>
              <a:rPr lang="bg-BG" dirty="0"/>
              <a:t>Шаблонът "</a:t>
            </a:r>
            <a:r>
              <a:rPr lang="en-GB" b="1" dirty="0">
                <a:solidFill>
                  <a:schemeClr val="bg1"/>
                </a:solidFill>
              </a:rPr>
              <a:t>Arrange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Act</a:t>
            </a:r>
            <a:r>
              <a:rPr lang="en-GB" dirty="0"/>
              <a:t>, </a:t>
            </a:r>
            <a:r>
              <a:rPr lang="en-GB" b="1" dirty="0">
                <a:solidFill>
                  <a:schemeClr val="bg1"/>
                </a:solidFill>
              </a:rPr>
              <a:t>Assert</a:t>
            </a:r>
            <a:r>
              <a:rPr lang="bg-BG" dirty="0"/>
              <a:t>"</a:t>
            </a:r>
            <a:endParaRPr lang="en-GB" dirty="0"/>
          </a:p>
          <a:p>
            <a:r>
              <a:rPr lang="bg-BG" sz="3400" dirty="0"/>
              <a:t>​Тестване на </a:t>
            </a:r>
            <a:r>
              <a:rPr lang="bg-BG" sz="3400" b="1" dirty="0"/>
              <a:t>Здравна информационна система</a:t>
            </a:r>
          </a:p>
          <a:p>
            <a:pPr lvl="1"/>
            <a:r>
              <a:rPr lang="bg-BG" sz="3200" dirty="0"/>
              <a:t>Настройки, тестване на </a:t>
            </a:r>
            <a:r>
              <a:rPr lang="bg-BG" sz="3200" b="1" dirty="0">
                <a:solidFill>
                  <a:schemeClr val="bg1"/>
                </a:solidFill>
              </a:rPr>
              <a:t>входна форма</a:t>
            </a:r>
            <a:r>
              <a:rPr lang="bg-BG" sz="3200" dirty="0"/>
              <a:t>, тестване на </a:t>
            </a:r>
            <a:r>
              <a:rPr lang="bg-BG" sz="3200" b="1" dirty="0">
                <a:solidFill>
                  <a:schemeClr val="bg1"/>
                </a:solidFill>
              </a:rPr>
              <a:t>отделни функционалности</a:t>
            </a:r>
            <a:endParaRPr lang="en-BG" sz="3200" b="1" dirty="0">
              <a:solidFill>
                <a:schemeClr val="bg1"/>
              </a:solidFill>
            </a:endParaRPr>
          </a:p>
          <a:p>
            <a:pPr lvl="1"/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Последният етап </a:t>
            </a:r>
            <a:r>
              <a:rPr lang="bg-BG" sz="3200" b="1" dirty="0"/>
              <a:t>преди</a:t>
            </a:r>
            <a:r>
              <a:rPr lang="bg-BG" sz="3200" dirty="0"/>
              <a:t> етапът на </a:t>
            </a:r>
            <a:r>
              <a:rPr lang="bg-BG" sz="3200" b="1" dirty="0"/>
              <a:t>внедряване</a:t>
            </a:r>
          </a:p>
          <a:p>
            <a:r>
              <a:rPr lang="bg-BG" sz="3200" dirty="0"/>
              <a:t>Валидира цялостно </a:t>
            </a:r>
            <a:r>
              <a:rPr lang="bg-BG" sz="3200" b="1" dirty="0"/>
              <a:t>функционално</a:t>
            </a:r>
            <a:r>
              <a:rPr lang="bg-BG" sz="3200" dirty="0"/>
              <a:t> </a:t>
            </a:r>
            <a:r>
              <a:rPr lang="bg-BG" sz="3200" b="1" dirty="0"/>
              <a:t>бизнес решение</a:t>
            </a:r>
          </a:p>
          <a:p>
            <a:r>
              <a:rPr lang="bg-BG" sz="3200" dirty="0"/>
              <a:t>Приемното тестване се изпълнява: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членове</a:t>
            </a:r>
            <a:r>
              <a:rPr lang="bg-BG" sz="3000" dirty="0"/>
              <a:t> на </a:t>
            </a:r>
            <a:r>
              <a:rPr lang="bg-BG" sz="3000" b="1" dirty="0"/>
              <a:t>бизнес екипа </a:t>
            </a:r>
            <a:r>
              <a:rPr lang="bg-BG" sz="3000" dirty="0"/>
              <a:t>(</a:t>
            </a:r>
            <a:r>
              <a:rPr lang="bg-BG" sz="3000" b="1" dirty="0"/>
              <a:t>алфа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От </a:t>
            </a:r>
            <a:r>
              <a:rPr lang="bg-BG" sz="3000" b="1" dirty="0">
                <a:solidFill>
                  <a:schemeClr val="bg1"/>
                </a:solidFill>
              </a:rPr>
              <a:t>крайни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потребители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(</a:t>
            </a:r>
            <a:r>
              <a:rPr lang="bg-BG" sz="3000" b="1" dirty="0"/>
              <a:t>бета тестване</a:t>
            </a:r>
            <a:r>
              <a:rPr lang="bg-BG" sz="3000" dirty="0"/>
              <a:t>)</a:t>
            </a:r>
          </a:p>
          <a:p>
            <a:pPr lvl="1"/>
            <a:r>
              <a:rPr lang="bg-BG" sz="3000" dirty="0"/>
              <a:t>Следват се </a:t>
            </a:r>
            <a:r>
              <a:rPr lang="bg-BG" sz="3000" b="1" dirty="0"/>
              <a:t>оперативни инструкции</a:t>
            </a:r>
          </a:p>
          <a:p>
            <a:pPr lvl="1"/>
            <a:r>
              <a:rPr lang="bg-BG" sz="3000" dirty="0"/>
              <a:t>Гарантира се спазване на </a:t>
            </a:r>
            <a:r>
              <a:rPr lang="bg-BG" sz="3000" b="1" dirty="0"/>
              <a:t>договорните</a:t>
            </a:r>
            <a:r>
              <a:rPr lang="bg-BG" sz="3000" dirty="0"/>
              <a:t> и </a:t>
            </a:r>
            <a:r>
              <a:rPr lang="bg-BG" sz="3000" b="1" dirty="0"/>
              <a:t>регулаторни</a:t>
            </a:r>
            <a:r>
              <a:rPr lang="bg-BG" sz="3000" dirty="0"/>
              <a:t> насоки</a:t>
            </a:r>
          </a:p>
          <a:p>
            <a:r>
              <a:rPr lang="bg-BG" sz="3200" dirty="0"/>
              <a:t>Отговаря на въпроса дали </a:t>
            </a:r>
            <a:r>
              <a:rPr lang="bg-BG" sz="3200" b="1" dirty="0">
                <a:solidFill>
                  <a:schemeClr val="bg1"/>
                </a:solidFill>
              </a:rPr>
              <a:t>актуалното поведение </a:t>
            </a:r>
            <a:r>
              <a:rPr lang="bg-BG" sz="3200" dirty="0"/>
              <a:t>на </a:t>
            </a:r>
            <a:r>
              <a:rPr lang="bg-BG" sz="3200" b="1" dirty="0"/>
              <a:t>системата</a:t>
            </a:r>
            <a:r>
              <a:rPr lang="bg-BG" sz="3200" dirty="0"/>
              <a:t> съответства на </a:t>
            </a:r>
            <a:r>
              <a:rPr lang="bg-BG" sz="3200" b="1" dirty="0">
                <a:solidFill>
                  <a:schemeClr val="bg1"/>
                </a:solidFill>
              </a:rPr>
              <a:t>очакванията</a:t>
            </a:r>
            <a:r>
              <a:rPr lang="bg-BG" sz="3200" dirty="0"/>
              <a:t> на </a:t>
            </a:r>
            <a:r>
              <a:rPr lang="bg-BG" sz="3200" b="1" dirty="0"/>
              <a:t>клиента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26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AFB488-9B8B-BBDA-201A-54E52A7E92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45A96-41BC-E9F7-9878-0EFAC99AFF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Здравната информационна система </a:t>
            </a:r>
            <a:r>
              <a:rPr lang="bg-BG" sz="3000" dirty="0"/>
              <a:t>се тества първо </a:t>
            </a:r>
            <a:r>
              <a:rPr lang="bg-BG" sz="3000" b="1" dirty="0">
                <a:solidFill>
                  <a:schemeClr val="bg1"/>
                </a:solidFill>
              </a:rPr>
              <a:t>локално</a:t>
            </a:r>
            <a:r>
              <a:rPr lang="bg-BG" sz="3000" dirty="0"/>
              <a:t> </a:t>
            </a:r>
            <a:r>
              <a:rPr lang="en-US" sz="3000" dirty="0"/>
              <a:t>(</a:t>
            </a:r>
            <a:r>
              <a:rPr lang="bg-BG" sz="3000" b="1" dirty="0"/>
              <a:t>алфа тестване</a:t>
            </a:r>
            <a:r>
              <a:rPr lang="en-US" sz="3000" dirty="0"/>
              <a:t>)</a:t>
            </a:r>
            <a:r>
              <a:rPr lang="bg-BG" sz="3000" dirty="0"/>
              <a:t>, след това от </a:t>
            </a:r>
            <a:r>
              <a:rPr lang="bg-BG" sz="3000" b="1" dirty="0">
                <a:solidFill>
                  <a:schemeClr val="bg1"/>
                </a:solidFill>
              </a:rPr>
              <a:t>външни потребители </a:t>
            </a:r>
            <a:r>
              <a:rPr lang="en-US" sz="3000" dirty="0"/>
              <a:t>(</a:t>
            </a:r>
            <a:r>
              <a:rPr lang="bg-BG" sz="3000" b="1" dirty="0"/>
              <a:t>бета тестване</a:t>
            </a:r>
            <a:r>
              <a:rPr lang="en-US" sz="3000" dirty="0"/>
              <a:t>)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0B47F3-12D7-6763-36DF-DFD0062FD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Приемно тестване (</a:t>
            </a:r>
            <a:r>
              <a:rPr lang="en-US" dirty="0"/>
              <a:t>Acceptance Testing)</a:t>
            </a:r>
            <a:r>
              <a:rPr lang="bg-BG" dirty="0"/>
              <a:t> - Пример</a:t>
            </a:r>
            <a:endParaRPr lang="en-B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AEE8D1-189B-41D5-0C44-F2E14C47BA5F}"/>
              </a:ext>
            </a:extLst>
          </p:cNvPr>
          <p:cNvSpPr txBox="1"/>
          <p:nvPr/>
        </p:nvSpPr>
        <p:spPr>
          <a:xfrm>
            <a:off x="291000" y="2393999"/>
            <a:ext cx="5715000" cy="43308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no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Алфа тестери</a:t>
            </a:r>
            <a:endParaRPr lang="en-US" sz="2800" b="1" i="1" dirty="0">
              <a:solidFill>
                <a:schemeClr val="bg1"/>
              </a:solidFill>
            </a:endParaRP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Група </a:t>
            </a:r>
            <a:r>
              <a:rPr lang="ru-RU" sz="2400" b="1" dirty="0"/>
              <a:t>вътрешни</a:t>
            </a:r>
            <a:r>
              <a:rPr lang="ru-RU" sz="2400" dirty="0"/>
              <a:t> потребители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bg-BG" sz="2400" b="1" dirty="0"/>
              <a:t>Запознати</a:t>
            </a:r>
            <a:r>
              <a:rPr lang="ru-RU" sz="2400" b="1" dirty="0"/>
              <a:t> </a:t>
            </a:r>
            <a:r>
              <a:rPr lang="ru-RU" sz="2400" dirty="0"/>
              <a:t>с</a:t>
            </a:r>
            <a:r>
              <a:rPr lang="ru-RU" sz="2400" b="1" dirty="0"/>
              <a:t> </a:t>
            </a:r>
            <a:r>
              <a:rPr lang="ru-RU" sz="2400" dirty="0"/>
              <a:t>проекта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Не участват пряко </a:t>
            </a:r>
            <a:r>
              <a:rPr lang="ru-RU" sz="2400" dirty="0"/>
              <a:t>в развитието му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/>
              <a:t>Тестват дали приложението </a:t>
            </a:r>
            <a:r>
              <a:rPr lang="ru-RU" sz="2400" b="1" dirty="0"/>
              <a:t>работи правилно</a:t>
            </a:r>
          </a:p>
          <a:p>
            <a:pPr marL="625475" lvl="1" indent="-358775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/>
              <a:t>Дават обратна информация </a:t>
            </a:r>
            <a:r>
              <a:rPr lang="ru-RU" sz="2400" dirty="0"/>
              <a:t>за това как </a:t>
            </a:r>
            <a:r>
              <a:rPr lang="ru-RU" sz="2400" b="1" dirty="0"/>
              <a:t>потребителското изживяване </a:t>
            </a:r>
            <a:r>
              <a:rPr lang="ru-RU" sz="2400" dirty="0"/>
              <a:t>може да се подобри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BA91AD-43A3-D67F-0A9B-2D27DAAF14A1}"/>
              </a:ext>
            </a:extLst>
          </p:cNvPr>
          <p:cNvSpPr txBox="1"/>
          <p:nvPr/>
        </p:nvSpPr>
        <p:spPr>
          <a:xfrm>
            <a:off x="6186000" y="2396543"/>
            <a:ext cx="5715000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buClr>
                <a:schemeClr val="tx1"/>
              </a:buClr>
            </a:pPr>
            <a:r>
              <a:rPr lang="bg-BG" sz="2800" b="1" dirty="0">
                <a:solidFill>
                  <a:schemeClr val="bg1"/>
                </a:solidFill>
              </a:rPr>
              <a:t>Бета тестери</a:t>
            </a:r>
            <a:endParaRPr lang="en-US" sz="2800" b="1" dirty="0"/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След </a:t>
            </a:r>
            <a:r>
              <a:rPr lang="bg-BG" sz="2400" dirty="0">
                <a:ea typeface="Calibri" panose="020F0502020204030204" pitchFamily="34" charset="0"/>
              </a:rPr>
              <a:t>алфа тестването</a:t>
            </a:r>
            <a:r>
              <a:rPr lang="ru-RU" sz="2400" dirty="0">
                <a:ea typeface="Calibri" panose="020F0502020204030204" pitchFamily="34" charset="0"/>
              </a:rPr>
              <a:t>, продуктът и грешките се коригират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Бета тестването се извършва от </a:t>
            </a:r>
            <a:r>
              <a:rPr lang="ru-RU" sz="2400" b="1" dirty="0">
                <a:ea typeface="Calibri" panose="020F0502020204030204" pitchFamily="34" charset="0"/>
              </a:rPr>
              <a:t>избрана група крайни потребители</a:t>
            </a:r>
          </a:p>
          <a:p>
            <a:pPr marL="531813" indent="-265113" algn="just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dirty="0">
                <a:ea typeface="Calibri" panose="020F0502020204030204" pitchFamily="34" charset="0"/>
              </a:rPr>
              <a:t>Служи като </a:t>
            </a:r>
            <a:r>
              <a:rPr lang="bg-BG" sz="2400" b="1" dirty="0">
                <a:ea typeface="Calibri" panose="020F0502020204030204" pitchFamily="34" charset="0"/>
              </a:rPr>
              <a:t>"плавен старт</a:t>
            </a:r>
            <a:r>
              <a:rPr lang="ru-RU" sz="2400" b="1" dirty="0">
                <a:ea typeface="Calibri" panose="020F0502020204030204" pitchFamily="34" charset="0"/>
              </a:rPr>
              <a:t>"</a:t>
            </a:r>
          </a:p>
          <a:p>
            <a:pPr marL="531813" indent="-265113"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ru-RU" sz="2400" b="1" dirty="0">
                <a:ea typeface="Calibri" panose="020F0502020204030204" pitchFamily="34" charset="0"/>
              </a:rPr>
              <a:t>Обратна връзка </a:t>
            </a:r>
            <a:r>
              <a:rPr lang="ru-RU" sz="2400" dirty="0">
                <a:ea typeface="Calibri" panose="020F0502020204030204" pitchFamily="34" charset="0"/>
              </a:rPr>
              <a:t>от </a:t>
            </a:r>
            <a:r>
              <a:rPr lang="ru-RU" sz="2400" b="1" dirty="0">
                <a:ea typeface="Calibri" panose="020F0502020204030204" pitchFamily="34" charset="0"/>
              </a:rPr>
              <a:t>реални потребители</a:t>
            </a:r>
            <a:r>
              <a:rPr lang="ru-RU" sz="2400" dirty="0">
                <a:ea typeface="Calibri" panose="020F0502020204030204" pitchFamily="34" charset="0"/>
              </a:rPr>
              <a:t>, които </a:t>
            </a:r>
            <a:r>
              <a:rPr lang="ru-RU" sz="2400" b="1" dirty="0">
                <a:ea typeface="Calibri" panose="020F0502020204030204" pitchFamily="34" charset="0"/>
              </a:rPr>
              <a:t>нямат предварителни познания</a:t>
            </a:r>
            <a:r>
              <a:rPr lang="ru-RU" sz="2400" dirty="0">
                <a:ea typeface="Calibri" panose="020F0502020204030204" pitchFamily="34" charset="0"/>
              </a:rPr>
              <a:t> за приложението и/или новите функции</a:t>
            </a:r>
            <a:endParaRPr lang="en-US" sz="2400" dirty="0"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4143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Инструменти за тестване в .</a:t>
            </a:r>
            <a:r>
              <a:rPr lang="en-GB" sz="3600" dirty="0"/>
              <a:t>NET,</a:t>
            </a:r>
            <a:endParaRPr lang="bg-BG" sz="3600" dirty="0"/>
          </a:p>
          <a:p>
            <a:r>
              <a:rPr lang="bg-BG" sz="3600" dirty="0"/>
              <a:t>Шаблонът "</a:t>
            </a:r>
            <a:r>
              <a:rPr lang="en-GB" sz="3600" dirty="0"/>
              <a:t>Arrange, Act, Assert</a:t>
            </a:r>
            <a:r>
              <a:rPr lang="bg-BG" sz="3600" dirty="0"/>
              <a:t>"</a:t>
            </a:r>
            <a:endParaRPr lang="en-GB" sz="3600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в </a:t>
            </a:r>
            <a:r>
              <a:rPr lang="en-US" sz="4800" dirty="0"/>
              <a:t>.NET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3DFDBC6-6646-F049-4D33-908289557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1800" y="1674000"/>
            <a:ext cx="2168400" cy="2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43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D5BA87-1659-3693-E205-FD832211E2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26AE5-D4F6-BDE7-682D-D6C5A0EF65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BG" b="1" dirty="0">
                <a:solidFill>
                  <a:schemeClr val="bg1"/>
                </a:solidFill>
              </a:rPr>
              <a:t>xUnit</a:t>
            </a:r>
          </a:p>
          <a:p>
            <a:pPr lvl="1"/>
            <a:r>
              <a:rPr lang="bg-BG" b="1" dirty="0"/>
              <a:t>Рамка</a:t>
            </a:r>
            <a:r>
              <a:rPr lang="bg-BG" dirty="0"/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b="1" dirty="0"/>
              <a:t>)</a:t>
            </a:r>
            <a:r>
              <a:rPr lang="bg-BG" dirty="0"/>
              <a:t> за тестване в </a:t>
            </a:r>
            <a:r>
              <a:rPr lang="en-US" b="1" dirty="0"/>
              <a:t>.NET </a:t>
            </a:r>
            <a:r>
              <a:rPr lang="bg-BG" dirty="0"/>
              <a:t>екосистемата</a:t>
            </a:r>
          </a:p>
          <a:p>
            <a:pPr lvl="1"/>
            <a:r>
              <a:rPr lang="bg-BG" dirty="0"/>
              <a:t>Включва </a:t>
            </a:r>
            <a:r>
              <a:rPr lang="bg-BG" b="1" dirty="0"/>
              <a:t>интеграция</a:t>
            </a:r>
            <a:r>
              <a:rPr lang="bg-BG" dirty="0"/>
              <a:t> с различни </a:t>
            </a:r>
            <a:r>
              <a:rPr lang="bg-BG" b="1" dirty="0"/>
              <a:t>инструменти</a:t>
            </a:r>
            <a:r>
              <a:rPr lang="en-US" dirty="0"/>
              <a:t> </a:t>
            </a:r>
            <a:r>
              <a:rPr lang="bg-BG" dirty="0"/>
              <a:t>за тестване на </a:t>
            </a:r>
            <a:r>
              <a:rPr lang="en-US" b="1" dirty="0">
                <a:solidFill>
                  <a:schemeClr val="bg1"/>
                </a:solidFill>
              </a:rPr>
              <a:t>EF Core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13B7AE-E512-48AB-459E-7E5884FCA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тестване в </a:t>
            </a:r>
            <a:r>
              <a:rPr lang="en-US" dirty="0"/>
              <a:t>.NET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C2E77-7593-0E64-3BB5-4751AB583B1E}"/>
              </a:ext>
            </a:extLst>
          </p:cNvPr>
          <p:cNvSpPr txBox="1">
            <a:spLocks/>
          </p:cNvSpPr>
          <p:nvPr/>
        </p:nvSpPr>
        <p:spPr>
          <a:xfrm>
            <a:off x="190402" y="3789000"/>
            <a:ext cx="11311114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    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AB9A363-ADC7-18FE-9093-EDF8845C44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6000" y="4808919"/>
            <a:ext cx="5355000" cy="510609"/>
          </a:xfrm>
          <a:prstGeom prst="wedgeRoundRectCallout">
            <a:avLst>
              <a:gd name="adj1" fmla="val -55702"/>
              <a:gd name="adj2" fmla="val -198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Атрибут</a:t>
            </a:r>
            <a:r>
              <a:rPr lang="bg-BG" sz="2399" b="1" noProof="1">
                <a:solidFill>
                  <a:schemeClr val="bg2"/>
                </a:solidFill>
              </a:rPr>
              <a:t>, обозначаващ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тестов метод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5180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,</a:t>
            </a:r>
            <a:r>
              <a:rPr lang="en-GB" sz="3200" dirty="0"/>
              <a:t> </a:t>
            </a:r>
            <a:r>
              <a:rPr lang="en-GB" sz="3200" b="1" dirty="0">
                <a:solidFill>
                  <a:schemeClr val="bg1"/>
                </a:solidFill>
              </a:rPr>
              <a:t>Assert</a:t>
            </a:r>
            <a:r>
              <a:rPr lang="en-GB" sz="3200" dirty="0"/>
              <a:t> </a:t>
            </a:r>
            <a:r>
              <a:rPr lang="en-GB" sz="3200" b="1" dirty="0"/>
              <a:t>(</a:t>
            </a:r>
            <a:r>
              <a:rPr lang="en-GB" sz="3200" b="1" dirty="0">
                <a:solidFill>
                  <a:schemeClr val="bg1"/>
                </a:solidFill>
              </a:rPr>
              <a:t>AAA</a:t>
            </a:r>
            <a:r>
              <a:rPr lang="en-GB" sz="3200" b="1" dirty="0"/>
              <a:t>)</a:t>
            </a:r>
            <a:r>
              <a:rPr lang="en-GB" sz="3200" dirty="0"/>
              <a:t> </a:t>
            </a:r>
            <a:r>
              <a:rPr lang="bg-BG" sz="3200" dirty="0"/>
              <a:t>е популярен </a:t>
            </a:r>
            <a:r>
              <a:rPr lang="bg-BG" sz="3200" b="1" dirty="0"/>
              <a:t>шаблон</a:t>
            </a:r>
            <a:r>
              <a:rPr lang="bg-BG" sz="3200" dirty="0"/>
              <a:t>, който се използва за </a:t>
            </a:r>
            <a:r>
              <a:rPr lang="bg-BG" sz="3200" b="1" dirty="0"/>
              <a:t>писане</a:t>
            </a:r>
            <a:r>
              <a:rPr lang="bg-BG" sz="3200" dirty="0"/>
              <a:t> на </a:t>
            </a:r>
            <a:r>
              <a:rPr lang="bg-BG" sz="3200" b="1" dirty="0"/>
              <a:t>тестове</a:t>
            </a:r>
          </a:p>
          <a:p>
            <a:r>
              <a:rPr lang="en-GB" sz="3200" b="1" dirty="0">
                <a:solidFill>
                  <a:schemeClr val="bg1"/>
                </a:solidFill>
              </a:rPr>
              <a:t>Arrange</a:t>
            </a:r>
            <a:r>
              <a:rPr lang="en-GB" sz="3200" b="1" dirty="0"/>
              <a:t> (</a:t>
            </a:r>
            <a:r>
              <a:rPr lang="bg-BG" sz="3200" b="1" dirty="0"/>
              <a:t>Подготовка)</a:t>
            </a:r>
          </a:p>
          <a:p>
            <a:pPr lvl="1"/>
            <a:r>
              <a:rPr lang="bg-BG" sz="3000" dirty="0"/>
              <a:t>Подготвя се </a:t>
            </a:r>
            <a:r>
              <a:rPr lang="bg-BG" sz="3000" b="1" dirty="0">
                <a:solidFill>
                  <a:schemeClr val="bg1"/>
                </a:solidFill>
              </a:rPr>
              <a:t>всичко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необходимо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за </a:t>
            </a:r>
            <a:r>
              <a:rPr lang="bg-BG" sz="3000" b="1" dirty="0"/>
              <a:t>теста</a:t>
            </a:r>
          </a:p>
          <a:p>
            <a:pPr lvl="1"/>
            <a:endParaRPr lang="bg-BG" sz="2800" b="1" dirty="0"/>
          </a:p>
          <a:p>
            <a:r>
              <a:rPr lang="en-GB" sz="3200" b="1" dirty="0">
                <a:solidFill>
                  <a:schemeClr val="bg1"/>
                </a:solidFill>
              </a:rPr>
              <a:t>Act</a:t>
            </a:r>
            <a:r>
              <a:rPr lang="en-GB" sz="3200" b="1" dirty="0"/>
              <a:t> (</a:t>
            </a:r>
            <a:r>
              <a:rPr lang="bg-BG" sz="3200" b="1" dirty="0"/>
              <a:t>Действие)</a:t>
            </a:r>
          </a:p>
          <a:p>
            <a:pPr lvl="1"/>
            <a:r>
              <a:rPr lang="bg-BG" sz="3000" dirty="0"/>
              <a:t>Извършва се </a:t>
            </a:r>
            <a:r>
              <a:rPr lang="bg-BG" sz="3000" b="1" dirty="0">
                <a:solidFill>
                  <a:schemeClr val="bg1"/>
                </a:solidFill>
              </a:rPr>
              <a:t>основното действие</a:t>
            </a:r>
            <a:r>
              <a:rPr lang="bg-BG" sz="3000" dirty="0"/>
              <a:t>, което искаме да </a:t>
            </a:r>
            <a:r>
              <a:rPr lang="bg-BG" sz="3000" b="1" dirty="0"/>
              <a:t>тестваме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 </a:t>
            </a:r>
            <a:r>
              <a:rPr lang="en-US" sz="4000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01A7EC-EF86-08F4-8B91-13C9E941F4EF}"/>
              </a:ext>
            </a:extLst>
          </p:cNvPr>
          <p:cNvSpPr txBox="1">
            <a:spLocks/>
          </p:cNvSpPr>
          <p:nvPr/>
        </p:nvSpPr>
        <p:spPr>
          <a:xfrm>
            <a:off x="292800" y="365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 = new Calculator();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75221B1-BC11-AE26-8EED-D34B643030B9}"/>
              </a:ext>
            </a:extLst>
          </p:cNvPr>
          <p:cNvSpPr txBox="1">
            <a:spLocks/>
          </p:cNvSpPr>
          <p:nvPr/>
        </p:nvSpPr>
        <p:spPr>
          <a:xfrm>
            <a:off x="288600" y="5544000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400" b="1" noProof="1">
                <a:latin typeface="Consolas" panose="020B0609020204030204" pitchFamily="49" charset="0"/>
              </a:rPr>
              <a:t>.Add(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89558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D4B6211-218E-39DA-0EDC-B70B0BDA90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CF2F86-3A5A-76BE-C93A-22FC7B6782D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GB" sz="3000" b="1" dirty="0">
                <a:solidFill>
                  <a:schemeClr val="bg1"/>
                </a:solidFill>
              </a:rPr>
              <a:t>Assert</a:t>
            </a:r>
            <a:r>
              <a:rPr lang="en-GB" sz="3000" b="1" dirty="0"/>
              <a:t> (</a:t>
            </a:r>
            <a:r>
              <a:rPr lang="bg-BG" sz="3000" b="1" dirty="0"/>
              <a:t>Потвърждение)</a:t>
            </a:r>
          </a:p>
          <a:p>
            <a:pPr lvl="1"/>
            <a:r>
              <a:rPr lang="bg-BG" sz="2800" dirty="0"/>
              <a:t>Проверява се дали </a:t>
            </a:r>
            <a:r>
              <a:rPr lang="bg-BG" sz="2800" b="1" dirty="0">
                <a:solidFill>
                  <a:schemeClr val="bg1"/>
                </a:solidFill>
              </a:rPr>
              <a:t>резултатът</a:t>
            </a:r>
            <a:r>
              <a:rPr lang="bg-BG" sz="2800" dirty="0"/>
              <a:t> от </a:t>
            </a:r>
            <a:r>
              <a:rPr lang="bg-BG" sz="2800" b="1" dirty="0"/>
              <a:t>действието</a:t>
            </a:r>
            <a:r>
              <a:rPr lang="bg-BG" sz="2800" dirty="0"/>
              <a:t> е това, което </a:t>
            </a:r>
            <a:r>
              <a:rPr lang="bg-BG" sz="2800" b="1" dirty="0"/>
              <a:t>очакваме</a:t>
            </a:r>
            <a:endParaRPr lang="en-BG" sz="2800" b="1" dirty="0"/>
          </a:p>
          <a:p>
            <a:pPr marL="0" indent="0">
              <a:buNone/>
            </a:pPr>
            <a:endParaRPr lang="bg-BG" sz="3600" b="1" dirty="0"/>
          </a:p>
          <a:p>
            <a:r>
              <a:rPr lang="bg-BG" sz="3000" dirty="0"/>
              <a:t>Трите стъпки се </a:t>
            </a:r>
            <a:r>
              <a:rPr lang="bg-BG" sz="3000" b="1" dirty="0"/>
              <a:t>комбинират</a:t>
            </a:r>
            <a:r>
              <a:rPr lang="bg-BG" sz="3000" dirty="0"/>
              <a:t> в цялостен </a:t>
            </a:r>
            <a:r>
              <a:rPr lang="bg-BG" sz="3000" b="1" dirty="0">
                <a:solidFill>
                  <a:schemeClr val="bg1"/>
                </a:solidFill>
              </a:rPr>
              <a:t>тест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86032F-5057-CCE0-C46E-24725652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Шаблонът "</a:t>
            </a:r>
            <a:r>
              <a:rPr lang="en-GB" sz="4000" dirty="0"/>
              <a:t>Arrange, Act, Assert</a:t>
            </a:r>
            <a:r>
              <a:rPr lang="bg-BG" sz="4000" dirty="0"/>
              <a:t>"</a:t>
            </a:r>
            <a:r>
              <a:rPr lang="en-US" sz="4000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066ED6-31A6-4393-ED9C-8C451588DC5C}"/>
              </a:ext>
            </a:extLst>
          </p:cNvPr>
          <p:cNvSpPr txBox="1">
            <a:spLocks/>
          </p:cNvSpPr>
          <p:nvPr/>
        </p:nvSpPr>
        <p:spPr>
          <a:xfrm>
            <a:off x="316159" y="3617626"/>
            <a:ext cx="11311114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Add_ShouldReturnCorrectSum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 = new Calculator();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calculator</a:t>
            </a:r>
            <a:r>
              <a:rPr lang="en-US" sz="2000" b="1" noProof="1">
                <a:latin typeface="Consolas" panose="020B0609020204030204" pitchFamily="49" charset="0"/>
              </a:rPr>
              <a:t>.Add(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 </a:t>
            </a:r>
            <a:endParaRPr lang="bg-BG" sz="2000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</a:t>
            </a:r>
            <a:r>
              <a:rPr lang="en-US" sz="2000" b="1" noProof="1">
                <a:latin typeface="Consolas" panose="020B0609020204030204" pitchFamily="49" charset="0"/>
              </a:rPr>
              <a:t>Assert.AreEqual(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000" b="1" noProof="1">
                <a:latin typeface="Consolas" panose="020B0609020204030204" pitchFamily="49" charset="0"/>
              </a:rPr>
              <a:t>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000" b="1" noProof="1">
                <a:latin typeface="Consolas" panose="020B0609020204030204" pitchFamily="49" charset="0"/>
              </a:rPr>
              <a:t>); 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4A4916F-6F26-E197-5264-A25FF7E0DAA6}"/>
              </a:ext>
            </a:extLst>
          </p:cNvPr>
          <p:cNvSpPr txBox="1">
            <a:spLocks/>
          </p:cNvSpPr>
          <p:nvPr/>
        </p:nvSpPr>
        <p:spPr>
          <a:xfrm>
            <a:off x="316159" y="2501011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400" b="1" noProof="1">
                <a:latin typeface="Consolas" panose="020B0609020204030204" pitchFamily="49" charset="0"/>
              </a:rPr>
              <a:t>Assert.AreEqual(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r>
              <a:rPr lang="en-US" sz="2400" b="1" noProof="1">
                <a:latin typeface="Consolas" panose="020B0609020204030204" pitchFamily="49" charset="0"/>
              </a:rPr>
              <a:t>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sz="2400" b="1" noProof="1">
                <a:latin typeface="Consolas" panose="020B0609020204030204" pitchFamily="49" charset="0"/>
              </a:rPr>
              <a:t>); 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16F8775-2E8E-A7E1-40EE-26FB35BD8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703" y="4170995"/>
            <a:ext cx="5952034" cy="919232"/>
          </a:xfrm>
          <a:prstGeom prst="wedgeRoundRectCallout">
            <a:avLst>
              <a:gd name="adj1" fmla="val -58689"/>
              <a:gd name="adj2" fmla="val -400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7996500A-3D17-B7B6-7D90-07F59171B8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703" y="5234568"/>
            <a:ext cx="4566000" cy="510609"/>
          </a:xfrm>
          <a:prstGeom prst="wedgeRoundRectCallout">
            <a:avLst>
              <a:gd name="adj1" fmla="val -62491"/>
              <a:gd name="adj2" fmla="val -69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Извършваме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действието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C38BEE2-DFFE-A0C3-E0C5-CE2055C3CD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1716" y="5889518"/>
            <a:ext cx="4566000" cy="510609"/>
          </a:xfrm>
          <a:prstGeom prst="wedgeRoundRectCallout">
            <a:avLst>
              <a:gd name="adj1" fmla="val -73616"/>
              <a:gd name="adj2" fmla="val 256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резултата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85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8A1A0DA2-3D86-68F9-D2B1-6B604A501D0A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Настройки, тестване на входна форма, тестване на отделни функционалности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EBB189-2D7D-7F5C-C49E-1CC1C439CDD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000" dirty="0"/>
              <a:t>Тестване на Здравна информационна система</a:t>
            </a:r>
            <a:endParaRPr lang="en-BG"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E99939-E310-622C-4CE4-7BE18F46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5738" y="1395362"/>
            <a:ext cx="2400524" cy="24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857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852BE-A280-A598-DF7F-EFDC6A1A0D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тестов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Solution 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HealthcareApp</a:t>
            </a:r>
            <a:r>
              <a:rPr lang="bg-BG" sz="2800" b="1" dirty="0">
                <a:solidFill>
                  <a:schemeClr val="bg1"/>
                </a:solidFill>
              </a:rPr>
              <a:t>"</a:t>
            </a:r>
            <a:r>
              <a:rPr lang="en-GB" sz="2800" b="1" dirty="0">
                <a:solidFill>
                  <a:schemeClr val="bg1"/>
                </a:solidFill>
              </a:rPr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New Project</a:t>
            </a:r>
          </a:p>
          <a:p>
            <a:pPr lvl="1"/>
            <a:endParaRPr lang="bg-BG" dirty="0"/>
          </a:p>
          <a:p>
            <a:pPr marL="0" indent="0">
              <a:buNone/>
            </a:pPr>
            <a:endParaRPr lang="en-US" sz="2000" dirty="0"/>
          </a:p>
          <a:p>
            <a:r>
              <a:rPr lang="bg-BG" sz="3000" dirty="0"/>
              <a:t>Избираме </a:t>
            </a:r>
            <a:r>
              <a:rPr lang="bg-BG" sz="3000" b="1" dirty="0"/>
              <a:t>шаблон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xUnit Test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1A2B161-384D-EF2D-CF2A-F6B85F07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727219-C909-8C7F-DDEC-66D716100C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00" y="2460085"/>
            <a:ext cx="7110000" cy="11328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92A0BDA-1ED1-705D-6D74-88B0A32544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900" y="4059000"/>
            <a:ext cx="4900408" cy="26658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51405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2BC613-E293-92BF-3296-E6D88C9FF8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300C5B-9339-6093-37B9-5A19FABF4E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2800" dirty="0"/>
              <a:t>Задаваме </a:t>
            </a:r>
            <a:r>
              <a:rPr lang="bg-BG" sz="2800" b="1" dirty="0"/>
              <a:t>подходящо име </a:t>
            </a:r>
            <a:r>
              <a:rPr lang="bg-BG" sz="2800" dirty="0"/>
              <a:t>на проекта, например </a:t>
            </a:r>
            <a:r>
              <a:rPr lang="bg-BG" sz="2800" b="1" dirty="0"/>
              <a:t>"</a:t>
            </a:r>
            <a:r>
              <a:rPr lang="en-US" sz="2800" b="1" dirty="0">
                <a:solidFill>
                  <a:schemeClr val="bg1"/>
                </a:solidFill>
              </a:rPr>
              <a:t>HealthcareApp.Tests</a:t>
            </a:r>
            <a:r>
              <a:rPr lang="bg-BG" sz="2800" b="1" dirty="0"/>
              <a:t>"</a:t>
            </a:r>
            <a:endParaRPr lang="bg-BG" sz="1200" dirty="0"/>
          </a:p>
          <a:p>
            <a:r>
              <a:rPr lang="bg-BG" sz="2800" dirty="0"/>
              <a:t>Избираме </a:t>
            </a:r>
            <a:r>
              <a:rPr lang="bg-BG" sz="2800" b="1" dirty="0"/>
              <a:t>версията</a:t>
            </a:r>
            <a:r>
              <a:rPr lang="bg-BG" sz="2800" dirty="0"/>
              <a:t> на </a:t>
            </a:r>
            <a:r>
              <a:rPr lang="en-US" sz="2800" b="1" dirty="0"/>
              <a:t>.NET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88D7793-A632-083B-A9D3-060099124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BG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3AF020-75F5-FD61-7305-2A6A60E72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000" y="2529000"/>
            <a:ext cx="6000241" cy="38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4485043-F5CE-EA50-4842-6283B7DDD9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045" y="3167366"/>
            <a:ext cx="4226985" cy="2548268"/>
          </a:xfrm>
          <a:prstGeom prst="rect">
            <a:avLst/>
          </a:prstGeom>
        </p:spPr>
      </p:pic>
      <p:sp>
        <p:nvSpPr>
          <p:cNvPr id="14" name="Arrow: Right 10">
            <a:extLst>
              <a:ext uri="{FF2B5EF4-FFF2-40B4-BE49-F238E27FC236}">
                <a16:creationId xmlns:a16="http://schemas.microsoft.com/office/drawing/2014/main" id="{570F270C-1FE2-FEC9-B99C-329CDE4C8D12}"/>
              </a:ext>
            </a:extLst>
          </p:cNvPr>
          <p:cNvSpPr/>
          <p:nvPr/>
        </p:nvSpPr>
        <p:spPr>
          <a:xfrm>
            <a:off x="6481839" y="407380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965691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</a:t>
            </a:r>
            <a:r>
              <a:rPr lang="bg-BG" sz="3000" b="1" dirty="0"/>
              <a:t>референция</a:t>
            </a:r>
            <a:r>
              <a:rPr lang="bg-BG" sz="3000" dirty="0"/>
              <a:t> към </a:t>
            </a:r>
            <a:r>
              <a:rPr lang="bg-BG" sz="3000" b="1" dirty="0"/>
              <a:t>основния проект</a:t>
            </a:r>
          </a:p>
          <a:p>
            <a:pPr lvl="1"/>
            <a:r>
              <a:rPr lang="bg-BG" sz="2800" dirty="0"/>
              <a:t>С десен бутон </a:t>
            </a:r>
            <a:r>
              <a:rPr lang="en-GB" sz="2800" b="1" dirty="0">
                <a:solidFill>
                  <a:schemeClr val="bg1"/>
                </a:solidFill>
              </a:rPr>
              <a:t>Dependencies</a:t>
            </a:r>
            <a:r>
              <a:rPr lang="en-GB" sz="2800" dirty="0"/>
              <a:t> </a:t>
            </a:r>
            <a:r>
              <a:rPr lang="en-US" sz="2800" dirty="0">
                <a:sym typeface="Wingdings" panose="05000000000000000000" pitchFamily="2" charset="2"/>
              </a:rPr>
              <a:t></a:t>
            </a:r>
            <a:r>
              <a:rPr lang="en-GB" sz="2800" dirty="0"/>
              <a:t> </a:t>
            </a:r>
            <a:r>
              <a:rPr lang="en-GB" sz="2800" b="1" dirty="0">
                <a:solidFill>
                  <a:schemeClr val="bg1"/>
                </a:solidFill>
              </a:rPr>
              <a:t>Add Project Reference</a:t>
            </a:r>
            <a:endParaRPr lang="bg-BG" sz="2800" dirty="0"/>
          </a:p>
          <a:p>
            <a:pPr marL="0" indent="0">
              <a:buNone/>
            </a:pPr>
            <a:endParaRPr lang="bg-BG" sz="3000" dirty="0"/>
          </a:p>
          <a:p>
            <a:endParaRPr lang="bg-BG" sz="3000" dirty="0"/>
          </a:p>
          <a:p>
            <a:endParaRPr lang="bg-BG" sz="6000" dirty="0"/>
          </a:p>
          <a:p>
            <a:r>
              <a:rPr lang="bg-BG" sz="3000" dirty="0"/>
              <a:t>Уверяваме се, че сме </a:t>
            </a:r>
            <a:r>
              <a:rPr lang="bg-BG" sz="3000" b="1" dirty="0"/>
              <a:t>избрали</a:t>
            </a:r>
            <a:r>
              <a:rPr lang="bg-BG" sz="3000" dirty="0"/>
              <a:t> </a:t>
            </a:r>
            <a:r>
              <a:rPr lang="bg-BG" sz="3000" b="1" dirty="0"/>
              <a:t>тестовия проект </a:t>
            </a:r>
            <a:r>
              <a:rPr lang="bg-BG" sz="3000" dirty="0"/>
              <a:t>в </a:t>
            </a:r>
            <a:r>
              <a:rPr lang="en-US" sz="3000" b="1" dirty="0">
                <a:solidFill>
                  <a:schemeClr val="bg1"/>
                </a:solidFill>
              </a:rPr>
              <a:t>Package Manager </a:t>
            </a:r>
            <a:r>
              <a:rPr lang="bg-BG" sz="3000" b="1" dirty="0">
                <a:solidFill>
                  <a:schemeClr val="bg1"/>
                </a:solidFill>
              </a:rPr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(3)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A7985EF-C93B-8944-1673-42BC6D794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258" y="2844000"/>
            <a:ext cx="4292741" cy="7625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8D21AC-625B-0ED8-54FF-2024C4977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3844" y="2359484"/>
            <a:ext cx="5144839" cy="24398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DEFEF6B0-0548-688B-D2E9-AA66264AF258}"/>
              </a:ext>
            </a:extLst>
          </p:cNvPr>
          <p:cNvSpPr/>
          <p:nvPr/>
        </p:nvSpPr>
        <p:spPr>
          <a:xfrm>
            <a:off x="4902779" y="2871133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52D591C-7A54-AE07-55D0-5AB8BE5FCE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0" y="5847524"/>
            <a:ext cx="8837240" cy="61624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58145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Цел на тестването, типове тестване, защо, какво и как да тестваме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Въведение в тестването на ИС</a:t>
            </a:r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3705D2-FEB9-8408-4545-F833AD633DE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4068" t="7350" r="55906" b="55249"/>
          <a:stretch/>
        </p:blipFill>
        <p:spPr>
          <a:xfrm>
            <a:off x="4806126" y="1494000"/>
            <a:ext cx="2579748" cy="2410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61428DF-9E97-ED7D-927E-00549110B7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422E9B-2892-21D3-AADA-CC3A84734B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библиотеката </a:t>
            </a:r>
            <a:r>
              <a:rPr lang="en-US" sz="3000" b="1" dirty="0">
                <a:solidFill>
                  <a:schemeClr val="bg1"/>
                </a:solidFill>
              </a:rPr>
              <a:t>xUnit </a:t>
            </a:r>
            <a:r>
              <a:rPr lang="bg-BG" sz="3000" dirty="0"/>
              <a:t>през </a:t>
            </a:r>
            <a:r>
              <a:rPr lang="en-US" sz="3000" b="1" dirty="0"/>
              <a:t>Package Manager </a:t>
            </a:r>
            <a:r>
              <a:rPr lang="bg-BG" sz="3000" b="1" dirty="0"/>
              <a:t>конзолата</a:t>
            </a:r>
          </a:p>
          <a:p>
            <a:endParaRPr lang="en-US" dirty="0"/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6B09CD-659A-9A33-92EE-9C8CF653E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тестов проект </a:t>
            </a:r>
            <a:r>
              <a:rPr lang="en-US" dirty="0"/>
              <a:t>(4)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2EB2B1-7353-0135-069B-DDA46C9DB3DF}"/>
              </a:ext>
            </a:extLst>
          </p:cNvPr>
          <p:cNvSpPr txBox="1">
            <a:spLocks/>
          </p:cNvSpPr>
          <p:nvPr/>
        </p:nvSpPr>
        <p:spPr>
          <a:xfrm>
            <a:off x="316159" y="1809000"/>
            <a:ext cx="11311114" cy="461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6534DDE-ECDE-3E5B-CE9A-A75834C2D180}"/>
              </a:ext>
            </a:extLst>
          </p:cNvPr>
          <p:cNvSpPr txBox="1">
            <a:spLocks/>
          </p:cNvSpPr>
          <p:nvPr/>
        </p:nvSpPr>
        <p:spPr>
          <a:xfrm>
            <a:off x="316159" y="2438836"/>
            <a:ext cx="11311114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xunit.runner.visualstudio</a:t>
            </a:r>
          </a:p>
        </p:txBody>
      </p:sp>
    </p:spTree>
    <p:extLst>
      <p:ext uri="{BB962C8B-B14F-4D97-AF65-F5344CB8AC3E}">
        <p14:creationId xmlns:p14="http://schemas.microsoft.com/office/powerpoint/2010/main" val="374590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Редактираме </a:t>
            </a:r>
            <a:r>
              <a:rPr lang="en-US" sz="3000" b="1" dirty="0">
                <a:solidFill>
                  <a:schemeClr val="bg1"/>
                </a:solidFill>
              </a:rPr>
              <a:t>FormLogin</a:t>
            </a:r>
            <a:r>
              <a:rPr lang="bg-BG" sz="3000" dirty="0"/>
              <a:t>, за да може да </a:t>
            </a:r>
            <a:r>
              <a:rPr lang="bg-BG" sz="3000" b="1" dirty="0"/>
              <a:t>достъпваме кода </a:t>
            </a:r>
            <a:r>
              <a:rPr lang="bg-BG" sz="3000" dirty="0"/>
              <a:t>за </a:t>
            </a:r>
            <a:r>
              <a:rPr lang="bg-BG" sz="3000" b="1" dirty="0"/>
              <a:t>тестване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600" dirty="0"/>
              <a:t>Променяме нивото на достъп на метода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AuthenticateUser</a:t>
            </a:r>
            <a:r>
              <a:rPr lang="en-US" sz="2600" dirty="0"/>
              <a:t> </a:t>
            </a:r>
            <a:r>
              <a:rPr lang="bg-BG" sz="2600" dirty="0"/>
              <a:t>на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</a:p>
          <a:p>
            <a:pPr lvl="1"/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42912" lvl="1" indent="0">
              <a:buNone/>
            </a:pPr>
            <a:endParaRPr lang="en-US" sz="26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В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тестовия проект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нов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файл </a:t>
            </a:r>
            <a:r>
              <a:rPr lang="en-US" sz="30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FormLoginTests</a:t>
            </a:r>
          </a:p>
          <a:p>
            <a:pPr marL="0" indent="0">
              <a:buNone/>
            </a:pPr>
            <a:endParaRPr lang="en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(1)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14EC08-9B15-5A13-FDCB-7F04C705E4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100" y="2529000"/>
            <a:ext cx="7609500" cy="85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0D05507-9724-E404-7FB3-42D0EC6551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00" y="4239000"/>
            <a:ext cx="3612251" cy="240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87967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правилното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логване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на </a:t>
            </a:r>
            <a:r>
              <a:rPr lang="bg-BG" sz="3000" b="1" dirty="0"/>
              <a:t>админ</a:t>
            </a:r>
            <a:endParaRPr lang="en-BG" sz="30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336000" y="1913794"/>
            <a:ext cx="11311114" cy="40934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ButtonLoginClick_ValidAdminCredentials_OpensAdminForm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ivanivanov1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Assert.NotNull(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Assert.Equal("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Admin</a:t>
            </a:r>
            <a:r>
              <a:rPr lang="en-US" sz="2000" b="1" noProof="1">
                <a:latin typeface="Consolas" panose="020B0609020204030204" pitchFamily="49" charset="0"/>
              </a:rPr>
              <a:t>",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</a:t>
            </a:r>
            <a:r>
              <a:rPr lang="en-US" sz="2000" b="1" noProof="1">
                <a:latin typeface="Consolas" panose="020B0609020204030204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RoleName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E202D688-BD7E-9A87-E9F3-CD45E2408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1248592-1AAE-A140-F765-6571F8D96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0762AE93-06B6-6CE0-6669-225BACB8ED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6484" y="5805801"/>
            <a:ext cx="4566000" cy="919090"/>
          </a:xfrm>
          <a:prstGeom prst="wedgeRoundRectCallout">
            <a:avLst>
              <a:gd name="adj1" fmla="val -34676"/>
              <a:gd name="adj2" fmla="val -732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ролята</a:t>
            </a:r>
            <a:r>
              <a:rPr lang="bg-BG" sz="2399" b="1" noProof="1">
                <a:solidFill>
                  <a:schemeClr val="bg2"/>
                </a:solidFill>
              </a:rPr>
              <a:t>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</a:t>
            </a:r>
            <a:r>
              <a:rPr lang="bg-BG" sz="2399" b="1" noProof="1">
                <a:solidFill>
                  <a:schemeClr val="bg2"/>
                </a:solidFill>
              </a:rPr>
              <a:t> да 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админ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FD5F9FD0-DAB9-D8C6-6DE0-1A96BE147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5845356"/>
            <a:ext cx="4566000" cy="919090"/>
          </a:xfrm>
          <a:prstGeom prst="wedgeRoundRectCallout">
            <a:avLst>
              <a:gd name="adj1" fmla="val -13259"/>
              <a:gd name="adj2" fmla="val -103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138695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AE7796-EE56-E2A9-369A-7C414303EC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7666F6-A834-2702-F414-6D75A24021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Създаваме </a:t>
            </a:r>
            <a:r>
              <a:rPr lang="bg-BG" sz="2800" b="1" dirty="0"/>
              <a:t>тест</a:t>
            </a:r>
            <a:r>
              <a:rPr lang="bg-BG" sz="2800" dirty="0"/>
              <a:t>, който проверява </a:t>
            </a:r>
            <a:r>
              <a:rPr lang="bg-BG" sz="2800" b="1" dirty="0">
                <a:solidFill>
                  <a:schemeClr val="bg1"/>
                </a:solidFill>
              </a:rPr>
              <a:t>неправилно логване </a:t>
            </a:r>
            <a:r>
              <a:rPr lang="bg-BG" sz="2800" dirty="0"/>
              <a:t>на </a:t>
            </a:r>
            <a:r>
              <a:rPr lang="bg-BG" sz="2800" b="1" dirty="0"/>
              <a:t>потребител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5E392AE-B44C-71BA-8CE7-F26A052A0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3B190F-B59B-39AB-7F8E-59A3DE196383}"/>
              </a:ext>
            </a:extLst>
          </p:cNvPr>
          <p:cNvSpPr txBox="1">
            <a:spLocks/>
          </p:cNvSpPr>
          <p:nvPr/>
        </p:nvSpPr>
        <p:spPr>
          <a:xfrm>
            <a:off x="291000" y="1889823"/>
            <a:ext cx="11311114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  <a:endParaRPr lang="bg-BG" sz="20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public void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ButtonLoginClick_InvalidCredentials_ShowsErrorMessage</a:t>
            </a:r>
            <a:r>
              <a:rPr lang="en-US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 = new FormLogin();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formLogin</a:t>
            </a:r>
            <a:r>
              <a:rPr lang="en-US" sz="2000" b="1" noProof="1">
                <a:latin typeface="Consolas" panose="020B0609020204030204" pitchFamily="49" charset="0"/>
              </a:rPr>
              <a:t>.AuthenticateUser("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wronguser</a:t>
            </a:r>
            <a:r>
              <a:rPr lang="en-US" sz="2000" b="1" noProof="1">
                <a:latin typeface="Consolas" panose="020B0609020204030204" pitchFamily="49" charset="0"/>
              </a:rPr>
              <a:t>", "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wrongpassword</a:t>
            </a:r>
            <a:r>
              <a:rPr lang="en-US" sz="2000" b="1" noProof="1">
                <a:latin typeface="Consolas" panose="020B0609020204030204" pitchFamily="49" charset="0"/>
              </a:rPr>
              <a:t>");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Assert.Null(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user</a:t>
            </a:r>
            <a:r>
              <a:rPr lang="en-US" sz="20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C0F814D-13DD-59CB-ABCD-E14B90B54E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51053" y="2709000"/>
            <a:ext cx="5952034" cy="919232"/>
          </a:xfrm>
          <a:prstGeom prst="wedgeRoundRectCallout">
            <a:avLst>
              <a:gd name="adj1" fmla="val -60823"/>
              <a:gd name="adj2" fmla="val -594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описателно име </a:t>
            </a:r>
            <a:r>
              <a:rPr lang="bg-BG" sz="2399" b="1" noProof="1">
                <a:solidFill>
                  <a:schemeClr val="bg2"/>
                </a:solidFill>
              </a:rPr>
              <a:t>на метода -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действие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en-US" sz="2400" dirty="0">
                <a:solidFill>
                  <a:schemeClr val="bg2"/>
                </a:solidFill>
                <a:sym typeface="Wingdings" panose="05000000000000000000" pitchFamily="2" charset="2"/>
              </a:rPr>
              <a:t></a:t>
            </a:r>
            <a:r>
              <a:rPr lang="bg-BG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очакван резултат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42F4DD48-8166-55F5-16C6-E323D48F9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5598" y="4648365"/>
            <a:ext cx="4566000" cy="919090"/>
          </a:xfrm>
          <a:prstGeom prst="wedgeRoundRectCallout">
            <a:avLst>
              <a:gd name="adj1" fmla="val -33286"/>
              <a:gd name="adj2" fmla="val -815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невалидни данни </a:t>
            </a:r>
            <a:r>
              <a:rPr lang="bg-BG" sz="2399" b="1" noProof="1">
                <a:solidFill>
                  <a:schemeClr val="bg2"/>
                </a:solidFill>
              </a:rPr>
              <a:t>за вход на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5D990E9-B5E2-832D-236A-48CDA4C8C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86" y="6049596"/>
            <a:ext cx="4566000" cy="510609"/>
          </a:xfrm>
          <a:prstGeom prst="wedgeRoundRectCallout">
            <a:avLst>
              <a:gd name="adj1" fmla="val -9921"/>
              <a:gd name="adj2" fmla="val -19071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Очакваме 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потребителя </a:t>
            </a:r>
            <a:r>
              <a:rPr lang="bg-BG" sz="2399" b="1" noProof="1">
                <a:solidFill>
                  <a:schemeClr val="bg2"/>
                </a:solidFill>
              </a:rPr>
              <a:t>да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е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null</a:t>
            </a:r>
          </a:p>
        </p:txBody>
      </p:sp>
    </p:spTree>
    <p:extLst>
      <p:ext uri="{BB962C8B-B14F-4D97-AF65-F5344CB8AC3E}">
        <p14:creationId xmlns:p14="http://schemas.microsoft.com/office/powerpoint/2010/main" val="2560426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A076183-C70A-C882-7AF0-024E850143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107039-BBD4-82EF-3E05-104DBC1156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Пускаме тестовете с десен бутон върху </a:t>
            </a:r>
            <a:r>
              <a:rPr lang="en-US" sz="3000" b="1" dirty="0">
                <a:solidFill>
                  <a:schemeClr val="bg1"/>
                </a:solidFill>
              </a:rPr>
              <a:t>FormLoginTests</a:t>
            </a:r>
            <a:r>
              <a:rPr lang="en-US" sz="3000" dirty="0"/>
              <a:t> </a:t>
            </a:r>
            <a:r>
              <a:rPr lang="en-US" sz="3000" dirty="0">
                <a:sym typeface="Wingdings" panose="05000000000000000000" pitchFamily="2" charset="2"/>
              </a:rPr>
              <a:t>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Run Tests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AFD736-61A5-C2CA-70D2-1F1C2CCE1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входна форма </a:t>
            </a:r>
            <a:r>
              <a:rPr lang="en-US" dirty="0"/>
              <a:t>(4)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BCDF6F7-62DD-A0B5-B634-D2E423321C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47" y="1917781"/>
            <a:ext cx="3918110" cy="142972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Arrow: Right 10">
            <a:extLst>
              <a:ext uri="{FF2B5EF4-FFF2-40B4-BE49-F238E27FC236}">
                <a16:creationId xmlns:a16="http://schemas.microsoft.com/office/drawing/2014/main" id="{21850F1B-D72F-E8D2-9EDD-15B5A9B255E3}"/>
              </a:ext>
            </a:extLst>
          </p:cNvPr>
          <p:cNvSpPr/>
          <p:nvPr/>
        </p:nvSpPr>
        <p:spPr>
          <a:xfrm rot="5400000">
            <a:off x="5267052" y="3625948"/>
            <a:ext cx="922500" cy="735394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73CA4E-1535-D88B-1694-13BC8AE3F2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1647" y="4628581"/>
            <a:ext cx="8148703" cy="191142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710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нов</a:t>
            </a:r>
            <a:r>
              <a:rPr lang="bg-BG" sz="2400" dirty="0"/>
              <a:t> файл </a:t>
            </a:r>
            <a:r>
              <a:rPr lang="en-US" sz="2400" b="1" dirty="0">
                <a:solidFill>
                  <a:schemeClr val="bg1"/>
                </a:solidFill>
              </a:rPr>
              <a:t>FormLoginPatientsTests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Създаваме </a:t>
            </a:r>
            <a:r>
              <a:rPr lang="bg-BG" sz="2400" b="1" dirty="0"/>
              <a:t>тест</a:t>
            </a:r>
            <a:r>
              <a:rPr lang="bg-BG" sz="2400" dirty="0"/>
              <a:t>, който проверява </a:t>
            </a:r>
            <a:r>
              <a:rPr lang="bg-BG" sz="2400" b="1" dirty="0">
                <a:solidFill>
                  <a:schemeClr val="bg1"/>
                </a:solidFill>
              </a:rPr>
              <a:t>зареждането на пациенти</a:t>
            </a:r>
            <a:endParaRPr lang="en-BG" sz="2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203202" y="2200576"/>
            <a:ext cx="11311114" cy="424731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FormPatients_LoadsPatientsFromDb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bg-BG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LoadPatientsFormDb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b="1" noProof="1">
                <a:latin typeface="Consolas" panose="020B0609020204030204" pitchFamily="49" charset="0"/>
              </a:rPr>
              <a:t>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, null);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   Assert.True(((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List</a:t>
            </a:r>
            <a:r>
              <a:rPr lang="en-US" b="1" noProof="1">
                <a:latin typeface="Consolas" panose="020B0609020204030204" pitchFamily="49" charset="0"/>
              </a:rPr>
              <a:t>&lt;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&gt;)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result</a:t>
            </a:r>
            <a:r>
              <a:rPr lang="en-US" b="1" noProof="1">
                <a:latin typeface="Consolas" panose="020B0609020204030204" pitchFamily="49" charset="0"/>
              </a:rPr>
              <a:t>).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Count</a:t>
            </a:r>
            <a:r>
              <a:rPr lang="en-US" b="1" noProof="1">
                <a:latin typeface="Consolas" panose="020B0609020204030204" pitchFamily="49" charset="0"/>
              </a:rPr>
              <a:t> &gt;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r>
              <a:rPr lang="en-US" b="1" noProof="1">
                <a:latin typeface="Consolas" panose="020B0609020204030204" pitchFamily="49" charset="0"/>
              </a:rPr>
              <a:t>);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b="1" noProof="1">
                <a:solidFill>
                  <a:schemeClr val="accent2"/>
                </a:solidFill>
                <a:latin typeface="Consolas" panose="020B0609020204030204" pitchFamily="49" charset="0"/>
              </a:rPr>
              <a:t>Проверка, че има поне един пациент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194D60A-BBC1-666E-B3CE-54FA04717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9264" y="2799000"/>
            <a:ext cx="5952034" cy="919090"/>
          </a:xfrm>
          <a:prstGeom prst="wedgeRoundRectCallout">
            <a:avLst>
              <a:gd name="adj1" fmla="val -65304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68026222-B9B6-A004-15C5-B5A1E939BC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84103" y="4436017"/>
            <a:ext cx="5952034" cy="510609"/>
          </a:xfrm>
          <a:prstGeom prst="wedgeRoundRectCallout">
            <a:avLst>
              <a:gd name="adj1" fmla="val -37566"/>
              <a:gd name="adj2" fmla="val 88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LoadPatientsFromDb</a:t>
            </a:r>
          </a:p>
        </p:txBody>
      </p:sp>
    </p:spTree>
    <p:extLst>
      <p:ext uri="{BB962C8B-B14F-4D97-AF65-F5344CB8AC3E}">
        <p14:creationId xmlns:p14="http://schemas.microsoft.com/office/powerpoint/2010/main" val="385622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добавянето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26000" y="1777686"/>
            <a:ext cx="11311114" cy="48013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FormPatient_ValidPatientProperties_AddsNewPatient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b="1" noProof="1">
                <a:latin typeface="Consolas" panose="020B0609020204030204" pitchFamily="49" charset="0"/>
              </a:rPr>
              <a:t> = new Patient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FirstName = "John",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LastName = "Doe",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PersonalIdNumber = "1234567890",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Gender = "</a:t>
            </a:r>
            <a:r>
              <a:rPr lang="bg-BG" b="1" noProof="1">
                <a:latin typeface="Consolas" panose="020B0609020204030204" pitchFamily="49" charset="0"/>
              </a:rPr>
              <a:t>Мъж",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</a:t>
            </a:r>
            <a:r>
              <a:rPr lang="en-US" b="1" noProof="1">
                <a:latin typeface="Consolas" panose="020B0609020204030204" pitchFamily="49" charset="0"/>
              </a:rPr>
              <a:t>Phone = "0888123456"</a:t>
            </a: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</a:t>
            </a:r>
            <a:r>
              <a:rPr lang="en-US" b="1" noProof="1">
                <a:latin typeface="Consolas" panose="020B0609020204030204" pitchFamily="49" charset="0"/>
              </a:rPr>
              <a:t>};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   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AddNewPatient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...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40BC73D-64B6-DFA8-E515-68936606F7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000" y="4599000"/>
            <a:ext cx="5318716" cy="919090"/>
          </a:xfrm>
          <a:prstGeom prst="wedgeRoundRectCallout">
            <a:avLst>
              <a:gd name="adj1" fmla="val -44044"/>
              <a:gd name="adj2" fmla="val 889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275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163153"/>
            <a:ext cx="11311114" cy="563231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newPatient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p.PersonalIdNumber ==</a:t>
            </a:r>
            <a:r>
              <a:rPr lang="bg-BG" sz="2400" b="1" noProof="1">
                <a:latin typeface="Consolas" panose="020B06090202040302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</a:rPr>
              <a:t>"1234567890");</a:t>
            </a: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</a:t>
            </a:r>
            <a:r>
              <a:rPr lang="en-US" sz="2400" b="1" noProof="1">
                <a:latin typeface="Consolas" panose="020B0609020204030204" pitchFamily="49" charset="0"/>
              </a:rPr>
              <a:t>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Assert.Equal("John",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    Assert.Equal("Doe",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LastName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   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F6B41EE-2F95-57FB-EBF6-9C3502A8A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0903" y="1283695"/>
            <a:ext cx="5045097" cy="510609"/>
          </a:xfrm>
          <a:prstGeom prst="wedgeRoundRectCallout">
            <a:avLst>
              <a:gd name="adj1" fmla="val 631"/>
              <a:gd name="adj2" fmla="val 9795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AddNewPatient</a:t>
            </a:r>
          </a:p>
        </p:txBody>
      </p:sp>
    </p:spTree>
    <p:extLst>
      <p:ext uri="{BB962C8B-B14F-4D97-AF65-F5344CB8AC3E}">
        <p14:creationId xmlns:p14="http://schemas.microsoft.com/office/powerpoint/2010/main" val="1789003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редактирането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4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921177"/>
            <a:ext cx="11311114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public void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FormPatient_ValidPatientProperties_EditsNewPatient</a:t>
            </a:r>
            <a:r>
              <a:rPr lang="en-US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</a:t>
            </a:r>
            <a:r>
              <a:rPr lang="en-US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Arrange</a:t>
            </a:r>
          </a:p>
          <a:p>
            <a:r>
              <a:rPr lang="en-US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if (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 == null) return;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b="1" noProof="1">
                <a:latin typeface="Consolas" panose="020B0609020204030204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b="1" noProof="1">
                <a:latin typeface="Consolas" panose="020B0609020204030204" pitchFamily="49" charset="0"/>
              </a:rPr>
              <a:t> = 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b="1" noProof="1">
                <a:latin typeface="Consolas" panose="020B0609020204030204" pitchFamily="49" charset="0"/>
              </a:rPr>
              <a:t>";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       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b="1" noProof="1">
                <a:latin typeface="Consolas" panose="020B0609020204030204" pitchFamily="49" charset="0"/>
              </a:rPr>
              <a:t> = new FormPatients();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        </a:t>
            </a:r>
            <a:r>
              <a:rPr lang="en-US" b="1" noProof="1">
                <a:latin typeface="Consolas" panose="020B0609020204030204" pitchFamily="49" charset="0"/>
              </a:rPr>
              <a:t>var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b="1" noProof="1">
                <a:latin typeface="Consolas" panose="020B0609020204030204" pitchFamily="49" charset="0"/>
              </a:rPr>
              <a:t> = typeof(FormPatients)</a:t>
            </a:r>
            <a:endParaRPr lang="bg-BG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              </a:t>
            </a:r>
            <a:r>
              <a:rPr lang="en-US" b="1" noProof="1">
                <a:latin typeface="Consolas" panose="020B0609020204030204" pitchFamily="49" charset="0"/>
              </a:rPr>
              <a:t>.GetMethod("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EditPatient</a:t>
            </a:r>
            <a:r>
              <a:rPr lang="en-US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b="1" noProof="1">
                <a:latin typeface="Consolas" panose="020B0609020204030204" pitchFamily="49" charset="0"/>
              </a:rPr>
              <a:t>...</a:t>
            </a:r>
            <a:endParaRPr lang="en-US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22C186CD-5BC8-35DC-26B2-15DAF6F18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9955" y="4183334"/>
            <a:ext cx="5191561" cy="919090"/>
          </a:xfrm>
          <a:prstGeom prst="wedgeRoundRectCallout">
            <a:avLst>
              <a:gd name="adj1" fmla="val -47957"/>
              <a:gd name="adj2" fmla="val 914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238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5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280353"/>
            <a:ext cx="11311114" cy="489364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US" sz="2400" b="1" noProof="1">
                <a:latin typeface="Consolas" panose="020B0609020204030204" pitchFamily="49" charset="0"/>
              </a:rPr>
              <a:t>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US" sz="2400" b="1" noProof="1">
                <a:latin typeface="Consolas" panose="020B0609020204030204" pitchFamily="49" charset="0"/>
              </a:rPr>
              <a:t>, [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]);</a:t>
            </a:r>
            <a:br>
              <a:rPr lang="en-US" sz="2400" b="1" noProof="1">
                <a:latin typeface="Consolas" panose="020B0609020204030204" pitchFamily="49" charset="0"/>
              </a:rPr>
            </a:br>
            <a:endParaRPr lang="en-US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</a:t>
            </a:r>
            <a:r>
              <a:rPr lang="en-US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var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             </a:t>
            </a:r>
            <a:r>
              <a:rPr lang="en-US" sz="2400" b="1" noProof="1">
                <a:latin typeface="Consolas" panose="020B0609020204030204" pitchFamily="49" charset="0"/>
              </a:rPr>
              <a:t>.FirstOrDefault(p =&gt; p.PatientId ==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US" sz="2400" b="1" noProof="1">
                <a:latin typeface="Consolas" panose="020B0609020204030204" pitchFamily="49" charset="0"/>
              </a:rPr>
              <a:t>.PatientId);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Assert.NotNull(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    Assert.Equal("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UpdatedName</a:t>
            </a:r>
            <a:r>
              <a:rPr lang="en-US" sz="2400" b="1" noProof="1">
                <a:latin typeface="Consolas" panose="020B0609020204030204" pitchFamily="49" charset="0"/>
              </a:rPr>
              <a:t>",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updatedPatient</a:t>
            </a:r>
            <a:r>
              <a:rPr lang="en-US" sz="2400" b="1" noProof="1">
                <a:latin typeface="Consolas" panose="020B0609020204030204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FirstName</a:t>
            </a:r>
            <a:r>
              <a:rPr lang="en-US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A8D6B8E4-DCBD-732D-F87F-0E97EB8AF0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91000" y="1404000"/>
            <a:ext cx="4545000" cy="510609"/>
          </a:xfrm>
          <a:prstGeom prst="wedgeRoundRectCallout">
            <a:avLst>
              <a:gd name="adj1" fmla="val -32181"/>
              <a:gd name="adj2" fmla="val 1315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EditPatient</a:t>
            </a:r>
          </a:p>
        </p:txBody>
      </p:sp>
    </p:spTree>
    <p:extLst>
      <p:ext uri="{BB962C8B-B14F-4D97-AF65-F5344CB8AC3E}">
        <p14:creationId xmlns:p14="http://schemas.microsoft.com/office/powerpoint/2010/main" val="1182738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F0E326-E6FE-F7D1-4BBD-DF6804901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9AEF-526F-536A-0E25-9509BDC0F7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00" dirty="0"/>
              <a:t>Откриване на </a:t>
            </a:r>
            <a:r>
              <a:rPr lang="bg-BG" sz="3100" b="1" dirty="0">
                <a:solidFill>
                  <a:schemeClr val="bg1"/>
                </a:solidFill>
              </a:rPr>
              <a:t>грешки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проблеми</a:t>
            </a:r>
            <a:r>
              <a:rPr lang="bg-BG" sz="3100" dirty="0"/>
              <a:t> в </a:t>
            </a:r>
            <a:r>
              <a:rPr lang="bg-BG" sz="3100" b="1" dirty="0"/>
              <a:t>софтуера </a:t>
            </a:r>
            <a:r>
              <a:rPr lang="bg-BG" sz="3100" dirty="0"/>
              <a:t>преди </a:t>
            </a:r>
            <a:r>
              <a:rPr lang="bg-BG" sz="3100" b="1" dirty="0"/>
              <a:t>внедряване</a:t>
            </a:r>
          </a:p>
          <a:p>
            <a:r>
              <a:rPr lang="bg-BG" sz="3100" dirty="0"/>
              <a:t>Уверяване в </a:t>
            </a:r>
            <a:r>
              <a:rPr lang="bg-BG" sz="3100" b="1" dirty="0">
                <a:solidFill>
                  <a:schemeClr val="bg1"/>
                </a:solidFill>
              </a:rPr>
              <a:t>работоспособността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100" dirty="0"/>
              <a:t> според </a:t>
            </a:r>
            <a:r>
              <a:rPr lang="bg-BG" sz="3100" b="1" dirty="0"/>
              <a:t>изискванията</a:t>
            </a:r>
            <a:r>
              <a:rPr lang="bg-BG" sz="3100" dirty="0"/>
              <a:t> на </a:t>
            </a:r>
            <a:r>
              <a:rPr lang="bg-BG" sz="3100" b="1" dirty="0"/>
              <a:t>системата</a:t>
            </a:r>
          </a:p>
          <a:p>
            <a:r>
              <a:rPr lang="bg-BG" sz="3100" dirty="0"/>
              <a:t>Повишаване на </a:t>
            </a:r>
            <a:r>
              <a:rPr lang="bg-BG" sz="3100" b="1" dirty="0">
                <a:solidFill>
                  <a:schemeClr val="bg1"/>
                </a:solidFill>
              </a:rPr>
              <a:t>качеството</a:t>
            </a:r>
            <a:r>
              <a:rPr lang="bg-BG" sz="3100" dirty="0"/>
              <a:t> и </a:t>
            </a:r>
            <a:r>
              <a:rPr lang="bg-BG" sz="3100" b="1" dirty="0">
                <a:solidFill>
                  <a:schemeClr val="bg1"/>
                </a:solidFill>
              </a:rPr>
              <a:t>надеждността </a:t>
            </a:r>
            <a:r>
              <a:rPr lang="bg-BG" sz="3100" dirty="0"/>
              <a:t>за по-добро </a:t>
            </a:r>
            <a:r>
              <a:rPr lang="bg-BG" sz="3100" b="1" dirty="0"/>
              <a:t>потребителско изживяване</a:t>
            </a:r>
            <a:r>
              <a:rPr lang="bg-BG" sz="3100" dirty="0"/>
              <a:t> и предотвратяване на </a:t>
            </a:r>
            <a:r>
              <a:rPr lang="bg-BG" sz="3100" b="1" dirty="0"/>
              <a:t>бъдещи проблеми</a:t>
            </a:r>
            <a:endParaRPr lang="en-BG" sz="31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0CFC5A1-FD22-AAF4-A111-6218CD559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Цел на тестването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480AF-FCE0-2C8C-F4CB-FB3D52A65D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6000" y="4121249"/>
            <a:ext cx="5061782" cy="2530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741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5DA5B-7FF4-E12E-0762-8B1796DEBD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Създаваме </a:t>
            </a:r>
            <a:r>
              <a:rPr lang="bg-BG" sz="3000" b="1" dirty="0"/>
              <a:t>тест</a:t>
            </a:r>
            <a:r>
              <a:rPr lang="bg-BG" sz="3000" dirty="0"/>
              <a:t>, който проверява </a:t>
            </a:r>
            <a:r>
              <a:rPr lang="bg-BG" sz="3000" b="1" dirty="0">
                <a:solidFill>
                  <a:schemeClr val="bg1"/>
                </a:solidFill>
              </a:rPr>
              <a:t>изтриването на пациент</a:t>
            </a:r>
            <a:endParaRPr lang="en-BG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862795"/>
            <a:ext cx="1131111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[Fact]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public void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FormPatient_ValidPatient_DeletesNewPatient</a:t>
            </a:r>
            <a:r>
              <a:rPr lang="en-GB" sz="2000" b="1" noProof="1">
                <a:latin typeface="Consolas" panose="020B0609020204030204" pitchFamily="49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solidFill>
                  <a:schemeClr val="accent2"/>
                </a:solidFill>
                <a:latin typeface="Consolas" panose="020B0609020204030204" pitchFamily="49" charset="0"/>
              </a:rPr>
              <a:t>    // Arrange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000" b="1" noProof="1">
                <a:latin typeface="Consolas" panose="020B0609020204030204" pitchFamily="49" charset="0"/>
              </a:rPr>
              <a:t> = new FormPatients();</a:t>
            </a:r>
          </a:p>
          <a:p>
            <a:r>
              <a:rPr lang="en-GB" sz="2000" b="1" noProof="1">
                <a:latin typeface="Consolas" panose="020B0609020204030204" pitchFamily="49" charset="0"/>
              </a:rPr>
              <a:t>    using (var dbContext = new HospitalDbContext())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 dbContext.Patients.FirstOrDefault();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       if (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000" b="1" noProof="1">
                <a:latin typeface="Consolas" panose="020B0609020204030204" pitchFamily="49" charset="0"/>
              </a:rPr>
              <a:t> == null) return;</a:t>
            </a:r>
            <a:br>
              <a:rPr lang="en-GB" sz="2000" b="1" noProof="1">
                <a:latin typeface="Consolas" panose="020B0609020204030204" pitchFamily="49" charset="0"/>
              </a:rPr>
            </a:b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        </a:t>
            </a:r>
            <a:r>
              <a:rPr lang="en-GB" sz="2000" b="1" noProof="1">
                <a:latin typeface="Consolas" panose="020B0609020204030204" pitchFamily="49" charset="0"/>
              </a:rPr>
              <a:t>var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000" b="1" noProof="1">
                <a:latin typeface="Consolas" panose="020B0609020204030204" pitchFamily="49" charset="0"/>
              </a:rPr>
              <a:t> = typeof(FormPatients).GetMethod(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              </a:t>
            </a:r>
            <a:r>
              <a:rPr lang="en-GB" sz="2000" b="1" noProof="1">
                <a:latin typeface="Consolas" panose="020B0609020204030204" pitchFamily="49" charset="0"/>
              </a:rPr>
              <a:t>"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DeletePatient</a:t>
            </a:r>
            <a:r>
              <a:rPr lang="en-GB" sz="2000" b="1" noProof="1">
                <a:latin typeface="Consolas" panose="020B0609020204030204" pitchFamily="49" charset="0"/>
              </a:rPr>
              <a:t>", BindingFlags.NonPublic | BindingFlags.Instance);</a:t>
            </a:r>
          </a:p>
          <a:p>
            <a:pPr>
              <a:lnSpc>
                <a:spcPct val="100000"/>
              </a:lnSpc>
            </a:pPr>
            <a:endParaRPr lang="en-GB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GB" sz="2000" b="1" noProof="1">
              <a:latin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9339A6D9-0A29-3647-3336-F4F4ED4C7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843509"/>
            <a:ext cx="5952034" cy="919090"/>
          </a:xfrm>
          <a:prstGeom prst="wedgeRoundRectCallout">
            <a:avLst>
              <a:gd name="adj1" fmla="val -30228"/>
              <a:gd name="adj2" fmla="val -77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Използваме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 достъп до </a:t>
            </a:r>
            <a:r>
              <a:rPr lang="en-GB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private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метода</a:t>
            </a:r>
            <a:endParaRPr lang="en-US" sz="2399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6938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D9EF07A-30BC-6D6A-2EE0-6ABD52EC8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6CA616-D58A-1AFF-2689-DD87ACFFB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</a:t>
            </a:r>
            <a:r>
              <a:rPr lang="en-US" dirty="0"/>
              <a:t> (</a:t>
            </a:r>
            <a:r>
              <a:rPr lang="bg-BG" dirty="0"/>
              <a:t>6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8660DC-659D-5BC9-7E8F-ABF0AC58197B}"/>
              </a:ext>
            </a:extLst>
          </p:cNvPr>
          <p:cNvSpPr txBox="1">
            <a:spLocks/>
          </p:cNvSpPr>
          <p:nvPr/>
        </p:nvSpPr>
        <p:spPr>
          <a:xfrm>
            <a:off x="440443" y="1569016"/>
            <a:ext cx="11311114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...</a:t>
            </a: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Act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method</a:t>
            </a:r>
            <a:r>
              <a:rPr lang="en-GB" sz="2400" b="1" noProof="1">
                <a:latin typeface="Consolas" panose="020B0609020204030204" pitchFamily="49" charset="0"/>
              </a:rPr>
              <a:t>.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Invoke</a:t>
            </a:r>
            <a:r>
              <a:rPr lang="en-GB" sz="2400" b="1" noProof="1">
                <a:latin typeface="Consolas" panose="020B0609020204030204" pitchFamily="49" charset="0"/>
              </a:rPr>
              <a:t>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formPatients</a:t>
            </a:r>
            <a:r>
              <a:rPr lang="en-GB" sz="2400" b="1" noProof="1">
                <a:latin typeface="Consolas" panose="020B0609020204030204" pitchFamily="49" charset="0"/>
              </a:rPr>
              <a:t>, [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patient</a:t>
            </a:r>
            <a:r>
              <a:rPr lang="en-GB" sz="2400" b="1" noProof="1">
                <a:latin typeface="Consolas" panose="020B0609020204030204" pitchFamily="49" charset="0"/>
              </a:rPr>
              <a:t>]);</a:t>
            </a:r>
          </a:p>
          <a:p>
            <a:pPr>
              <a:lnSpc>
                <a:spcPct val="100000"/>
              </a:lnSpc>
            </a:pPr>
            <a:endParaRPr lang="en-GB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</a:t>
            </a:r>
            <a:r>
              <a:rPr lang="en-GB" sz="2400" b="1" noProof="1">
                <a:solidFill>
                  <a:schemeClr val="accent2"/>
                </a:solidFill>
                <a:latin typeface="Consolas" panose="020B0609020204030204" pitchFamily="49" charset="0"/>
              </a:rPr>
              <a:t>// Assert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var 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 = dbContext.Patients</a:t>
            </a:r>
            <a:endParaRPr lang="bg-BG" sz="24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400" b="1" noProof="1">
                <a:latin typeface="Consolas" panose="020B0609020204030204" pitchFamily="49" charset="0"/>
              </a:rPr>
              <a:t>                        </a:t>
            </a:r>
            <a:r>
              <a:rPr lang="en-GB" sz="2400" b="1" noProof="1">
                <a:latin typeface="Consolas" panose="020B0609020204030204" pitchFamily="49" charset="0"/>
              </a:rPr>
              <a:t>.FirstOrDefault(p =&gt; p.PatientId == patient.PatientId);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    Assert.Null(</a:t>
            </a:r>
            <a:r>
              <a:rPr lang="en-GB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deletedPatient</a:t>
            </a:r>
            <a:r>
              <a:rPr lang="en-GB" sz="2400" b="1" noProof="1"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24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DA1179BD-21AC-A702-C661-9D5CFCE2B0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1000" y="1292107"/>
            <a:ext cx="4968765" cy="510609"/>
          </a:xfrm>
          <a:prstGeom prst="wedgeRoundRectCallout">
            <a:avLst>
              <a:gd name="adj1" fmla="val -36807"/>
              <a:gd name="adj2" fmla="val 12902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Извикваме метода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DeletePatient</a:t>
            </a:r>
          </a:p>
        </p:txBody>
      </p:sp>
    </p:spTree>
    <p:extLst>
      <p:ext uri="{BB962C8B-B14F-4D97-AF65-F5344CB8AC3E}">
        <p14:creationId xmlns:p14="http://schemas.microsoft.com/office/powerpoint/2010/main" val="4101501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7CBDDA7-56BB-8E0E-4A59-D624CE3628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9D103-E4F6-5846-F9B4-7CDBAE329D0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По същия начин може да напишем тестове </a:t>
            </a:r>
            <a:r>
              <a:rPr lang="bg-BG" sz="2800" b="1" dirty="0"/>
              <a:t>админи</a:t>
            </a:r>
            <a:r>
              <a:rPr lang="bg-BG" sz="2800" dirty="0"/>
              <a:t>, </a:t>
            </a:r>
            <a:r>
              <a:rPr lang="bg-BG" sz="2800" b="1" dirty="0"/>
              <a:t>лекари</a:t>
            </a:r>
            <a:r>
              <a:rPr lang="bg-BG" sz="2800" dirty="0"/>
              <a:t> и </a:t>
            </a:r>
            <a:r>
              <a:rPr lang="bg-BG" sz="2800" b="1" dirty="0"/>
              <a:t>прегледи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225ED2-B569-534A-6FEB-2E6D53238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отделни функционалности </a:t>
            </a:r>
            <a:r>
              <a:rPr lang="en-US"/>
              <a:t>(7)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A6B55D4-3585-807A-B4DF-FEB93258CA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050" y="2102811"/>
            <a:ext cx="8647900" cy="35590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8770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Правилното тестване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спестява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време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ресурси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Предотвратява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проблеми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преди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внедряване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Може да покрива всички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възможни сценарии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Юнит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единичен компонент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Интеграционно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тестване на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взаимодействието между компонентите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Системно тестване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b="1" dirty="0">
                <a:latin typeface="Calibri" panose="020F0502020204030204" pitchFamily="34" charset="0"/>
                <a:cs typeface="Calibri" panose="020F0502020204030204" pitchFamily="34" charset="0"/>
              </a:rPr>
              <a:t>QA-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те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тестват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цялата система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Приемно тестване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==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Клиентът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тества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крайния продукт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68FBF29-8811-2F67-5CED-E9B7CE242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EA4A44-2A3F-4957-152D-5A0A96249FD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Нефункционално тестване</a:t>
            </a:r>
          </a:p>
          <a:p>
            <a:pPr lvl="1"/>
            <a:r>
              <a:rPr lang="bg-BG" sz="3000" dirty="0"/>
              <a:t>Фокусира се върху </a:t>
            </a:r>
            <a:r>
              <a:rPr lang="bg-BG" sz="3000" b="1" dirty="0">
                <a:solidFill>
                  <a:schemeClr val="bg1"/>
                </a:solidFill>
              </a:rPr>
              <a:t>производителност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сигурност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използваемост</a:t>
            </a:r>
            <a:r>
              <a:rPr lang="bg-BG" sz="3000" dirty="0"/>
              <a:t> на системата</a:t>
            </a:r>
          </a:p>
          <a:p>
            <a:pPr lvl="1"/>
            <a:r>
              <a:rPr lang="bg-BG" sz="3000" dirty="0"/>
              <a:t>Гарантира, че </a:t>
            </a:r>
            <a:r>
              <a:rPr lang="bg-BG" sz="3000" b="1" dirty="0"/>
              <a:t>системата</a:t>
            </a:r>
            <a:r>
              <a:rPr lang="bg-BG" sz="3000" dirty="0"/>
              <a:t> може да обработва </a:t>
            </a:r>
            <a:r>
              <a:rPr lang="bg-BG" sz="3000" b="1" dirty="0">
                <a:solidFill>
                  <a:schemeClr val="bg1"/>
                </a:solidFill>
              </a:rPr>
              <a:t>очакваното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натоварване</a:t>
            </a:r>
            <a:r>
              <a:rPr lang="bg-BG" sz="3000" dirty="0"/>
              <a:t>, да </a:t>
            </a:r>
            <a:r>
              <a:rPr lang="bg-BG" sz="3000" b="1" dirty="0">
                <a:solidFill>
                  <a:schemeClr val="bg1"/>
                </a:solidFill>
              </a:rPr>
              <a:t>защитава данните </a:t>
            </a:r>
            <a:r>
              <a:rPr lang="bg-BG" sz="3000" dirty="0"/>
              <a:t>на </a:t>
            </a:r>
            <a:r>
              <a:rPr lang="bg-BG" sz="3000" b="1" dirty="0"/>
              <a:t>потребителите</a:t>
            </a:r>
            <a:r>
              <a:rPr lang="bg-BG" sz="3000" dirty="0"/>
              <a:t> и да предлага </a:t>
            </a:r>
            <a:r>
              <a:rPr lang="bg-BG" sz="3000" b="1" dirty="0">
                <a:solidFill>
                  <a:schemeClr val="bg1"/>
                </a:solidFill>
              </a:rPr>
              <a:t>ефективно потребителско изживяване</a:t>
            </a:r>
            <a:endParaRPr lang="en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73D2C-7724-2888-E6B9-C9A35929AF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Функционално тестване</a:t>
            </a:r>
          </a:p>
          <a:p>
            <a:pPr lvl="1"/>
            <a:r>
              <a:rPr lang="bg-BG" sz="3000" dirty="0"/>
              <a:t>Проверява дали различните </a:t>
            </a:r>
            <a:r>
              <a:rPr lang="bg-BG" sz="3000" b="1" dirty="0">
                <a:solidFill>
                  <a:schemeClr val="bg1"/>
                </a:solidFill>
              </a:rPr>
              <a:t>функционалности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  <a:r>
              <a:rPr lang="bg-BG" sz="3000" dirty="0"/>
              <a:t> работят </a:t>
            </a:r>
            <a:r>
              <a:rPr lang="bg-BG" sz="3000" b="1" dirty="0"/>
              <a:t>правилно</a:t>
            </a:r>
            <a:r>
              <a:rPr lang="bg-BG" sz="3000" dirty="0"/>
              <a:t> и съответстват на </a:t>
            </a:r>
            <a:r>
              <a:rPr lang="bg-BG" sz="3000" b="1" dirty="0"/>
              <a:t>зададените</a:t>
            </a:r>
            <a:r>
              <a:rPr lang="bg-BG" sz="3000" dirty="0"/>
              <a:t> </a:t>
            </a:r>
            <a:r>
              <a:rPr lang="bg-BG" sz="3000" b="1" dirty="0"/>
              <a:t>изисквания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/>
              <a:t>проверка</a:t>
            </a:r>
            <a:r>
              <a:rPr lang="bg-BG" sz="3000" dirty="0"/>
              <a:t> на </a:t>
            </a:r>
            <a:r>
              <a:rPr lang="bg-BG" sz="3000" b="1" dirty="0">
                <a:solidFill>
                  <a:schemeClr val="bg1"/>
                </a:solidFill>
              </a:rPr>
              <a:t>входни данни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изходни резултати </a:t>
            </a:r>
            <a:r>
              <a:rPr lang="bg-BG" sz="3000" dirty="0"/>
              <a:t>и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</a:t>
            </a:r>
            <a:r>
              <a:rPr lang="bg-BG" sz="3000" dirty="0"/>
              <a:t> между различни </a:t>
            </a:r>
            <a:r>
              <a:rPr lang="bg-BG" sz="3000" b="1" dirty="0"/>
              <a:t>модули</a:t>
            </a:r>
            <a:r>
              <a:rPr lang="bg-BG" sz="3000" dirty="0"/>
              <a:t> на </a:t>
            </a:r>
            <a:r>
              <a:rPr lang="bg-BG" sz="3000" b="1" dirty="0"/>
              <a:t>системата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BB19C46-4E1E-ADDF-1BA6-941F3CE48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Типове тестване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697730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808E475-1E75-7029-4CD6-5FD54B85FD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38A19D-7A73-01CF-59AA-368FA45721C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Предотвратяване</a:t>
            </a:r>
            <a:r>
              <a:rPr lang="bg-BG" dirty="0"/>
              <a:t> на </a:t>
            </a:r>
            <a:r>
              <a:rPr lang="bg-BG" b="1" dirty="0"/>
              <a:t>проблеми</a:t>
            </a:r>
          </a:p>
          <a:p>
            <a:r>
              <a:rPr lang="bg-BG" b="1" dirty="0">
                <a:solidFill>
                  <a:schemeClr val="bg1"/>
                </a:solidFill>
              </a:rPr>
              <a:t>Удовлетвореност</a:t>
            </a:r>
            <a:r>
              <a:rPr lang="bg-BG" dirty="0"/>
              <a:t> на </a:t>
            </a:r>
            <a:r>
              <a:rPr lang="bg-BG" b="1" dirty="0"/>
              <a:t>потребителите</a:t>
            </a:r>
          </a:p>
          <a:p>
            <a:r>
              <a:rPr lang="bg-BG" b="1" dirty="0">
                <a:solidFill>
                  <a:schemeClr val="bg1"/>
                </a:solidFill>
              </a:rPr>
              <a:t>Съответствия</a:t>
            </a:r>
            <a:r>
              <a:rPr lang="bg-BG" dirty="0"/>
              <a:t> с </a:t>
            </a:r>
            <a:r>
              <a:rPr lang="bg-BG" b="1" dirty="0"/>
              <a:t>изискванията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4B7989B-4E6C-B756-14B5-CB2B4C2F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Защо да тестваме?</a:t>
            </a:r>
            <a:endParaRPr lang="en-BG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41037E2-2986-A075-8549-AE5073D6AB9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53150" t="55118" r="4856" b="6168"/>
          <a:stretch/>
        </p:blipFill>
        <p:spPr>
          <a:xfrm>
            <a:off x="4217250" y="3043054"/>
            <a:ext cx="3757500" cy="346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23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5A5566-C5CB-CDF9-A7B0-92531931CE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E366C-D3DD-3AF5-C13B-54073E2653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Основни функционалности</a:t>
            </a:r>
          </a:p>
          <a:p>
            <a:pPr lvl="1"/>
            <a:r>
              <a:rPr lang="bg-BG" b="1" dirty="0"/>
              <a:t>Вход</a:t>
            </a:r>
            <a:r>
              <a:rPr lang="en-US" dirty="0"/>
              <a:t>/</a:t>
            </a:r>
            <a:r>
              <a:rPr lang="bg-BG" b="1" dirty="0"/>
              <a:t>изход</a:t>
            </a:r>
            <a:r>
              <a:rPr lang="bg-BG" dirty="0"/>
              <a:t>, основни </a:t>
            </a:r>
            <a:r>
              <a:rPr lang="bg-BG" b="1" dirty="0"/>
              <a:t>операции</a:t>
            </a:r>
            <a:r>
              <a:rPr lang="bg-BG" dirty="0"/>
              <a:t> и </a:t>
            </a:r>
            <a:r>
              <a:rPr lang="bg-BG" b="1" dirty="0"/>
              <a:t>взаимодействия</a:t>
            </a:r>
          </a:p>
          <a:p>
            <a:r>
              <a:rPr lang="bg-BG" b="1" dirty="0">
                <a:solidFill>
                  <a:schemeClr val="bg1"/>
                </a:solidFill>
              </a:rPr>
              <a:t>Гранични стойности</a:t>
            </a:r>
          </a:p>
          <a:p>
            <a:pPr lvl="1"/>
            <a:r>
              <a:rPr lang="bg-BG" dirty="0"/>
              <a:t>Данни </a:t>
            </a:r>
            <a:r>
              <a:rPr lang="bg-BG" b="1" dirty="0">
                <a:solidFill>
                  <a:schemeClr val="bg1"/>
                </a:solidFill>
              </a:rPr>
              <a:t>на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извън</a:t>
            </a:r>
            <a:r>
              <a:rPr lang="bg-BG" dirty="0"/>
              <a:t> границите на </a:t>
            </a:r>
            <a:r>
              <a:rPr lang="bg-BG" b="1" dirty="0"/>
              <a:t>допустимите</a:t>
            </a:r>
            <a:r>
              <a:rPr lang="bg-BG" dirty="0"/>
              <a:t> </a:t>
            </a:r>
            <a:r>
              <a:rPr lang="bg-BG" b="1" dirty="0"/>
              <a:t>стойности</a:t>
            </a:r>
          </a:p>
          <a:p>
            <a:r>
              <a:rPr lang="bg-BG" b="1" dirty="0">
                <a:solidFill>
                  <a:schemeClr val="bg1"/>
                </a:solidFill>
              </a:rPr>
              <a:t>Сценарии на използване</a:t>
            </a:r>
          </a:p>
          <a:p>
            <a:pPr lvl="1"/>
            <a:r>
              <a:rPr lang="bg-BG" b="1" dirty="0"/>
              <a:t>Обичайни</a:t>
            </a:r>
            <a:r>
              <a:rPr lang="bg-BG" dirty="0"/>
              <a:t> и </a:t>
            </a:r>
            <a:r>
              <a:rPr lang="bg-BG" b="1" dirty="0"/>
              <a:t>неочаквани</a:t>
            </a:r>
            <a:r>
              <a:rPr lang="bg-BG" dirty="0"/>
              <a:t> случаи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AB8189E-82C8-80BF-2646-9BA49241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да тестваме?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BB6159-47E7-DE2A-13D3-E8FB513C78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4149000"/>
            <a:ext cx="3976984" cy="198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191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11C5760-F712-718B-0EE2-DF57536FA2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4AFF0-B6B4-F3AC-D305-72736A562D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795598" cy="5528766"/>
          </a:xfrm>
        </p:spPr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Ръчно тестване</a:t>
            </a:r>
          </a:p>
          <a:p>
            <a:pPr lvl="1"/>
            <a:r>
              <a:rPr lang="bg-BG" dirty="0"/>
              <a:t>Изпълнение следвайки </a:t>
            </a:r>
            <a:r>
              <a:rPr lang="bg-BG" b="1" dirty="0"/>
              <a:t>предварително</a:t>
            </a:r>
            <a:r>
              <a:rPr lang="bg-BG" dirty="0"/>
              <a:t> </a:t>
            </a:r>
            <a:r>
              <a:rPr lang="bg-BG" b="1" dirty="0"/>
              <a:t>дефинирани</a:t>
            </a:r>
            <a:r>
              <a:rPr lang="bg-BG" dirty="0"/>
              <a:t> </a:t>
            </a:r>
            <a:r>
              <a:rPr lang="bg-BG" b="1" dirty="0"/>
              <a:t>случаи</a:t>
            </a:r>
          </a:p>
          <a:p>
            <a:r>
              <a:rPr lang="bg-BG" b="1" dirty="0">
                <a:solidFill>
                  <a:schemeClr val="bg1"/>
                </a:solidFill>
              </a:rPr>
              <a:t>Автоматизирано тестване</a:t>
            </a:r>
          </a:p>
          <a:p>
            <a:pPr lvl="1"/>
            <a:r>
              <a:rPr lang="bg-BG" dirty="0"/>
              <a:t>Използване на </a:t>
            </a:r>
            <a:r>
              <a:rPr lang="bg-BG" b="1" dirty="0"/>
              <a:t>инструменти</a:t>
            </a:r>
            <a:r>
              <a:rPr lang="bg-BG" dirty="0"/>
              <a:t> за </a:t>
            </a:r>
            <a:r>
              <a:rPr lang="bg-BG" b="1" dirty="0"/>
              <a:t>чести</a:t>
            </a:r>
            <a:r>
              <a:rPr lang="bg-BG" dirty="0"/>
              <a:t> и </a:t>
            </a:r>
            <a:r>
              <a:rPr lang="bg-BG" b="1" dirty="0"/>
              <a:t>повтарящи</a:t>
            </a:r>
            <a:r>
              <a:rPr lang="bg-BG" dirty="0"/>
              <a:t> се </a:t>
            </a:r>
            <a:r>
              <a:rPr lang="bg-BG" b="1" dirty="0"/>
              <a:t>тестове</a:t>
            </a:r>
          </a:p>
          <a:p>
            <a:r>
              <a:rPr lang="bg-BG" b="1" dirty="0">
                <a:solidFill>
                  <a:schemeClr val="bg1"/>
                </a:solidFill>
              </a:rPr>
              <a:t>Документиране на резултатите</a:t>
            </a:r>
          </a:p>
          <a:p>
            <a:pPr lvl="1"/>
            <a:r>
              <a:rPr lang="bg-BG" dirty="0"/>
              <a:t>Записване на </a:t>
            </a:r>
            <a:r>
              <a:rPr lang="bg-BG" b="1" dirty="0"/>
              <a:t>грешки</a:t>
            </a:r>
            <a:r>
              <a:rPr lang="bg-BG" dirty="0"/>
              <a:t> и </a:t>
            </a:r>
            <a:r>
              <a:rPr lang="bg-BG" b="1" dirty="0"/>
              <a:t>резултати</a:t>
            </a:r>
            <a:r>
              <a:rPr lang="bg-BG" dirty="0"/>
              <a:t> за по-лесно </a:t>
            </a:r>
            <a:r>
              <a:rPr lang="bg-BG" b="1" dirty="0"/>
              <a:t>проследяване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92D2D-B990-41FB-B883-6A736B08A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да тестваме?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66406E-6CFB-0030-9688-39BF4CF9EB7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6000" y="2124000"/>
            <a:ext cx="3772812" cy="3711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222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600" dirty="0"/>
              <a:t>Поведение на системата при минимални и максимални стойности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Тестване на гранични стойности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FE1407A-E961-1343-462D-A9D194177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500" y="1918170"/>
            <a:ext cx="2939000" cy="1510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655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61460</TotalTime>
  <Words>2700</Words>
  <Application>Microsoft Office PowerPoint</Application>
  <PresentationFormat>Widescreen</PresentationFormat>
  <Paragraphs>446</Paragraphs>
  <Slides>45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inter-regular</vt:lpstr>
      <vt:lpstr>Wingdings</vt:lpstr>
      <vt:lpstr>SoftUni</vt:lpstr>
      <vt:lpstr>Тестване на информационна система</vt:lpstr>
      <vt:lpstr>Съдържание</vt:lpstr>
      <vt:lpstr>Въведение в тестването на ИС</vt:lpstr>
      <vt:lpstr>Цел на тестването</vt:lpstr>
      <vt:lpstr>Типове тестване</vt:lpstr>
      <vt:lpstr>Защо да тестваме?</vt:lpstr>
      <vt:lpstr>Какво да тестваме?</vt:lpstr>
      <vt:lpstr>Как да тестваме?</vt:lpstr>
      <vt:lpstr>Тестване на гранични стойности</vt:lpstr>
      <vt:lpstr>Тестване на гранични стойности</vt:lpstr>
      <vt:lpstr>Видове тестване</vt:lpstr>
      <vt:lpstr>Видове тестване</vt:lpstr>
      <vt:lpstr>Юнит тестване (Unit Testing)</vt:lpstr>
      <vt:lpstr>Юнит тестване (Unit Testing) - Пример</vt:lpstr>
      <vt:lpstr>Интеграционно тестване (Integration Testing)</vt:lpstr>
      <vt:lpstr>Интеграционно тестване (Integration Testing) - Пример</vt:lpstr>
      <vt:lpstr>Системно тестване (System Testing)</vt:lpstr>
      <vt:lpstr>Системно тестване (System Testing) - Пример</vt:lpstr>
      <vt:lpstr>Интеграционно vs. Системно тестване</vt:lpstr>
      <vt:lpstr>Приемно тестване (Acceptance Testing)</vt:lpstr>
      <vt:lpstr>Приемно тестване (Acceptance Testing) - Пример</vt:lpstr>
      <vt:lpstr>Тестване в .NET</vt:lpstr>
      <vt:lpstr>Инструменти за тестване в .NET</vt:lpstr>
      <vt:lpstr>Шаблонът "Arrange, Act, Assert" (1)</vt:lpstr>
      <vt:lpstr>Шаблонът "Arrange, Act, Assert" (2)</vt:lpstr>
      <vt:lpstr>Тестване на Здравна информационна система</vt:lpstr>
      <vt:lpstr>Добавяне на тестов проект (1)</vt:lpstr>
      <vt:lpstr>Добавяне на тестов проект (2)</vt:lpstr>
      <vt:lpstr>Добавяне на тестов проект (3)</vt:lpstr>
      <vt:lpstr>Добавяне на тестов проект (4)</vt:lpstr>
      <vt:lpstr>Тестване на входна форма (1)</vt:lpstr>
      <vt:lpstr>Тестване на входна форма (2)</vt:lpstr>
      <vt:lpstr>Тестване на входна форма (3)</vt:lpstr>
      <vt:lpstr>Тестване на входна форма (4)</vt:lpstr>
      <vt:lpstr>Тестване на отделни функционалности (1)</vt:lpstr>
      <vt:lpstr>Тестване на отделни функционалности (2)</vt:lpstr>
      <vt:lpstr>Тестване на отделни функционалности (3)</vt:lpstr>
      <vt:lpstr>Тестване на отделни функционалности (4)</vt:lpstr>
      <vt:lpstr>Тестване на отделни функционалности (5)</vt:lpstr>
      <vt:lpstr>Тестване на отделни функционалности (6)</vt:lpstr>
      <vt:lpstr>Тестване на отделни функционалности (6)</vt:lpstr>
      <vt:lpstr>Тестване на отделни функционалности (7)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Тестване на информационна система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512</cp:revision>
  <dcterms:created xsi:type="dcterms:W3CDTF">2018-05-23T13:08:44Z</dcterms:created>
  <dcterms:modified xsi:type="dcterms:W3CDTF">2024-12-23T10:07:51Z</dcterms:modified>
  <cp:category/>
</cp:coreProperties>
</file>