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73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A4427AD-0E82-4EE8-AE60-361D360D1780}">
          <p14:sldIdLst>
            <p14:sldId id="256"/>
            <p14:sldId id="257"/>
          </p14:sldIdLst>
        </p14:section>
        <p14:section name="Избиране на подходяща структура от данни" id="{CA894E9C-755A-428C-BF4B-C60205EA5F9E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2408F8E1-45FE-45F0-BD0B-F2810C31EBA9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7CAF8B52-F85B-4423-B861-67B0603FF0DF}">
          <p14:sldIdLst>
            <p14:sldId id="32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719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429" y="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09A618D-7438-4C11-B3B5-EDA055841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D58E1-FD03-48AD-9036-10C74EF6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185A-FFC5-891A-0A6E-8036D4616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4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BCF0DE-2781-4DE1-B0CB-36088E49C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14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2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1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Избиране на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2561" y="5368178"/>
            <a:ext cx="317357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2561" y="4876551"/>
            <a:ext cx="2950749" cy="506408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0D63F-E7C1-ABE9-BDAD-C074A819E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80" y="1680048"/>
            <a:ext cx="3400640" cy="37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400" dirty="0"/>
              <a:t>Мап, базиран на балансирано дърво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200" dirty="0"/>
              <a:t>Елементите са сортирани по </a:t>
            </a:r>
            <a:r>
              <a:rPr lang="bg-BG" sz="3200" b="1" dirty="0"/>
              <a:t>ключ</a:t>
            </a:r>
            <a:endParaRPr lang="en-US" sz="3200" b="1" dirty="0"/>
          </a:p>
          <a:p>
            <a:pPr lvl="1">
              <a:lnSpc>
                <a:spcPct val="95000"/>
              </a:lnSpc>
            </a:pPr>
            <a:r>
              <a:rPr lang="bg-BG" sz="3200" dirty="0"/>
              <a:t>Бързо добавяне на двойки </a:t>
            </a:r>
            <a:r>
              <a:rPr lang="bg-BG" sz="3200" b="1" dirty="0"/>
              <a:t>ключ-стойност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търсене по ключ</a:t>
            </a:r>
            <a:r>
              <a:rPr lang="en-US" sz="3200" b="1" dirty="0"/>
              <a:t> </a:t>
            </a:r>
            <a:r>
              <a:rPr lang="en-US" sz="3200" dirty="0"/>
              <a:t>+ </a:t>
            </a:r>
            <a:r>
              <a:rPr lang="bg-BG" sz="3200" dirty="0"/>
              <a:t>бърз </a:t>
            </a:r>
            <a:r>
              <a:rPr lang="bg-BG" sz="3200" b="1" dirty="0"/>
              <a:t>под диапазон </a:t>
            </a:r>
          </a:p>
          <a:p>
            <a:pPr lvl="1">
              <a:lnSpc>
                <a:spcPct val="95000"/>
              </a:lnSpc>
            </a:pPr>
            <a:r>
              <a:rPr lang="bg-BG" sz="3200" dirty="0"/>
              <a:t>Ключовете трябва да бъдат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200" dirty="0"/>
              <a:t>Балансирано дърво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по-бавно от хеш таблицата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200" b="1" dirty="0"/>
              <a:t> </a:t>
            </a:r>
            <a:r>
              <a:rPr lang="en-US" sz="3200" dirty="0"/>
              <a:t>vs.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070D3E-228A-787E-A32B-336FEC69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8261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/>
        </p:nvGraphicFramePr>
        <p:xfrm>
          <a:off x="1991544" y="5197746"/>
          <a:ext cx="9865096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65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1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3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5799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Мап, базиран на балансирано дърво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Мулти речник, базиран на хеш таблица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 на ключ-стойност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търсене по ключ</a:t>
            </a:r>
            <a:r>
              <a:rPr lang="en-US" sz="3200" dirty="0"/>
              <a:t> + </a:t>
            </a:r>
            <a:r>
              <a:rPr lang="bg-BG" sz="3200" b="1" dirty="0"/>
              <a:t>множество стойности</a:t>
            </a:r>
            <a:r>
              <a:rPr lang="bg-BG" sz="3200" dirty="0"/>
              <a:t> за ключ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b="1" dirty="0"/>
              <a:t>Добавяне на съществуващ ключ</a:t>
            </a:r>
            <a:r>
              <a:rPr lang="bg-BG" sz="3200" dirty="0"/>
              <a:t> към нова стойност за същия ключ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Ключовете </a:t>
            </a:r>
            <a:r>
              <a:rPr lang="bg-BG" sz="3200" b="1" dirty="0"/>
              <a:t>нямат подредба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BA421-2D2B-C8DD-2286-A4FF0E49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/>
        </p:nvGraphicFramePr>
        <p:xfrm>
          <a:off x="839416" y="5156773"/>
          <a:ext cx="10800130" cy="15190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03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5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6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0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Мулти речник, базиран на хеш таблица 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сортирани по </a:t>
            </a:r>
            <a:r>
              <a:rPr lang="bg-BG" sz="3200" b="1" dirty="0"/>
              <a:t>ключ</a:t>
            </a:r>
            <a:endParaRPr lang="en-US" sz="3200" b="1" dirty="0"/>
          </a:p>
          <a:p>
            <a:pPr lvl="1">
              <a:lnSpc>
                <a:spcPct val="90000"/>
              </a:lnSpc>
            </a:pP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 на ключ-стойност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търсене по ключ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</a:t>
            </a:r>
            <a:r>
              <a:rPr lang="en-US" sz="3200" dirty="0"/>
              <a:t> </a:t>
            </a:r>
            <a:r>
              <a:rPr lang="bg-BG" sz="3200" b="1" dirty="0"/>
              <a:t>под диапазон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Добавя нова стойност</a:t>
            </a:r>
            <a:r>
              <a:rPr lang="en-US" sz="3200" dirty="0"/>
              <a:t> </a:t>
            </a:r>
            <a:r>
              <a:rPr lang="bg-BG" sz="3200" dirty="0"/>
              <a:t>по съществуващ ключ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97879-2BB0-3F94-4EE6-3B8D2A5E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/>
        </p:nvGraphicFramePr>
        <p:xfrm>
          <a:off x="185043" y="4709819"/>
          <a:ext cx="11743605" cy="14966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0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76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9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6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5899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600" dirty="0"/>
                        <a:t>Мулти речник, базиран на дърво</a:t>
                      </a: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Сет, базиран на хеш таблица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Уникални</a:t>
            </a:r>
            <a:r>
              <a:rPr lang="en-US" sz="3200" dirty="0"/>
              <a:t> </a:t>
            </a:r>
            <a:r>
              <a:rPr lang="bg-BG" sz="3200" dirty="0"/>
              <a:t>стойности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/>
              <a:t>нямат подредба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noProof="1"/>
              <a:t>Елементите трябва да бъдат имплементирани 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D426A-9E23-24B6-D616-60CD2A7D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/>
        </p:nvGraphicFramePr>
        <p:xfrm>
          <a:off x="695401" y="4581129"/>
          <a:ext cx="11161239" cy="18071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9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55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8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813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Сет, базиран на 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Сет, базиран на балансирано дърво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400" dirty="0"/>
              <a:t>)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Уникални</a:t>
            </a:r>
            <a:r>
              <a:rPr lang="en-US" sz="3200" dirty="0"/>
              <a:t> </a:t>
            </a:r>
            <a:r>
              <a:rPr lang="bg-BG" sz="3200" dirty="0"/>
              <a:t>стойности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бързо сортиране</a:t>
            </a:r>
            <a:endParaRPr lang="en-US" sz="3200" dirty="0"/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</a:t>
            </a:r>
            <a:r>
              <a:rPr lang="en-US" sz="3200" dirty="0"/>
              <a:t> </a:t>
            </a:r>
            <a:r>
              <a:rPr lang="bg-BG" b="1" dirty="0"/>
              <a:t>под диапазон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200" dirty="0"/>
              <a:t>Елементите трябва да бъдат имплементирани с 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76CD0B-8CE2-B419-DE04-07DE091C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/>
        </p:nvGraphicFramePr>
        <p:xfrm>
          <a:off x="983432" y="4816135"/>
          <a:ext cx="9914464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22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5736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Сет, базиран на балансирано дърво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базирана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/>
              <a:t>дублиране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намиране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/>
              <a:t>нямат подредба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75B6D8-10E2-DEBB-133C-B5D462DF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/>
        </p:nvGraphicFramePr>
        <p:xfrm>
          <a:off x="185043" y="4734944"/>
          <a:ext cx="11671597" cy="1853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5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dirty="0"/>
                        <a:t>Bag</a:t>
                      </a:r>
                      <a:r>
                        <a:rPr lang="bg-BG" sz="2400" dirty="0"/>
                        <a:t>, базирана на хеш таблица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базирано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сортиране</a:t>
            </a:r>
            <a:endParaRPr lang="en-US" sz="3200" dirty="0"/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намиране</a:t>
            </a:r>
            <a:r>
              <a:rPr lang="en-US" sz="3200" dirty="0"/>
              <a:t> +</a:t>
            </a:r>
            <a:r>
              <a:rPr lang="bg-BG" sz="3200" dirty="0"/>
              <a:t> 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endParaRPr lang="en-US" sz="3200" b="1" dirty="0"/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 индекс</a:t>
            </a:r>
            <a:r>
              <a:rPr lang="en-US" sz="3200" dirty="0"/>
              <a:t> + </a:t>
            </a:r>
            <a:r>
              <a:rPr lang="bg-BG" dirty="0"/>
              <a:t>извличане на под диапазон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5DE972-6315-C09F-4885-4D311B6FC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/>
        </p:nvGraphicFramePr>
        <p:xfrm>
          <a:off x="191941" y="4581128"/>
          <a:ext cx="11562678" cy="18954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67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41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1800" dirty="0"/>
                        <a:t>Bag</a:t>
                      </a:r>
                      <a:r>
                        <a:rPr lang="bg-BG" sz="1800" dirty="0"/>
                        <a:t>, базирано на балансирано дърво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200" dirty="0"/>
              <a:t>Приоритетна опашка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бързо връщане на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b="1" dirty="0"/>
              <a:t>Префиксно</a:t>
            </a:r>
            <a:r>
              <a:rPr lang="bg-BG" dirty="0"/>
              <a:t> дърво</a:t>
            </a:r>
            <a:r>
              <a:rPr lang="en-US" sz="3200" dirty="0"/>
              <a:t> (</a:t>
            </a:r>
            <a:r>
              <a:rPr lang="en-US" sz="3200" noProof="1"/>
              <a:t>Trie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4FF312-3D50-A885-42EC-BDB56D3F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4140531" y="4176537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827699" y="3901223"/>
            <a:ext cx="4369848" cy="2559027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2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Ефективност на структурата на данните </a:t>
            </a:r>
            <a:r>
              <a:rPr lang="en-US" sz="3200" dirty="0"/>
              <a:t>– </a:t>
            </a:r>
            <a:r>
              <a:rPr lang="bg-BG" sz="3200" dirty="0"/>
              <a:t>Сравнение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/>
        </p:nvGraphicFramePr>
        <p:xfrm>
          <a:off x="161832" y="1209076"/>
          <a:ext cx="11699828" cy="55248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72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8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Ефективност на структурата на данните </a:t>
            </a:r>
            <a:r>
              <a:rPr lang="en-US" sz="2800" dirty="0"/>
              <a:t>– </a:t>
            </a:r>
            <a:r>
              <a:rPr lang="bg-BG" sz="2800" dirty="0"/>
              <a:t>Сравнение</a:t>
            </a:r>
            <a:r>
              <a:rPr lang="en-US" sz="2800" dirty="0"/>
              <a:t>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/>
        </p:nvGraphicFramePr>
        <p:xfrm>
          <a:off x="116542" y="983404"/>
          <a:ext cx="11570648" cy="5656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5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3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07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5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5578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55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55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57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dirty="0"/>
                        <a:t>O(1)</a:t>
                      </a:r>
                      <a:endParaRPr lang="en-US"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247887" indent="-376125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en-US" sz="3400" dirty="0"/>
              <a:t> </a:t>
            </a:r>
            <a:r>
              <a:rPr lang="bg-BG" sz="3400" dirty="0"/>
              <a:t>от структура от данни</a:t>
            </a:r>
            <a:endParaRPr lang="en-US" sz="3400" dirty="0"/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Линейни</a:t>
            </a:r>
            <a:r>
              <a:rPr lang="en-US" sz="3200" dirty="0"/>
              <a:t> </a:t>
            </a:r>
            <a:r>
              <a:rPr lang="bg-BG" sz="3200" dirty="0"/>
              <a:t>структури от данни</a:t>
            </a:r>
            <a:endParaRPr lang="en-US" sz="3200" dirty="0"/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Хеш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endParaRPr lang="en-US" sz="3200" b="1" dirty="0">
              <a:solidFill>
                <a:schemeClr val="bg1"/>
              </a:solidFill>
            </a:endParaRPr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Двоично търсещо </a:t>
            </a:r>
            <a:r>
              <a:rPr lang="bg-BG" sz="3200" b="1" dirty="0">
                <a:solidFill>
                  <a:schemeClr val="bg1"/>
                </a:solidFill>
              </a:rPr>
              <a:t>дърво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800" dirty="0"/>
              <a:t>2. </a:t>
            </a:r>
            <a:r>
              <a:rPr lang="bg-BG" sz="3400" b="1" dirty="0">
                <a:solidFill>
                  <a:schemeClr val="bg1"/>
                </a:solidFill>
              </a:rPr>
              <a:t>Избиране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  <a:endParaRPr lang="en-US" sz="34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800" dirty="0"/>
              <a:t>3. </a:t>
            </a:r>
            <a:r>
              <a:rPr lang="bg-BG" sz="3400" b="1" dirty="0">
                <a:solidFill>
                  <a:schemeClr val="bg1"/>
                </a:solidFill>
              </a:rPr>
              <a:t>Обединяване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129C71-E2E8-4363-BD79-7CEE349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Ефективност на структурата на данните </a:t>
            </a:r>
            <a:r>
              <a:rPr lang="en-US" sz="2800" dirty="0"/>
              <a:t>– </a:t>
            </a:r>
            <a:r>
              <a:rPr lang="bg-BG" sz="2800" dirty="0"/>
              <a:t>Сравнение</a:t>
            </a:r>
            <a:r>
              <a:rPr lang="en-US" sz="2800" dirty="0"/>
              <a:t>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/>
        </p:nvGraphicFramePr>
        <p:xfrm>
          <a:off x="227852" y="1032709"/>
          <a:ext cx="11753030" cy="58492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2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4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64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68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78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297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297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2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dirty="0"/>
                        <a:t>O(1)</a:t>
                      </a:r>
                      <a:endParaRPr lang="en-US"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998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7D09-CBAF-A56D-D9B5-589F42AAB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Използване на комбиниране на структури от данни за най-добър резултат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2A599-FE87-ED94-7A13-2128382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4581129"/>
            <a:ext cx="12097344" cy="780383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Комбиниране на структури от данни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094376"/>
            <a:ext cx="12188825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Много възможности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/>
              <a:t>комбиниране на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няколко</a:t>
            </a:r>
            <a:r>
              <a:rPr lang="en-US" sz="2800" dirty="0"/>
              <a:t> </a:t>
            </a:r>
            <a:r>
              <a:rPr lang="bg-BG" sz="2800" dirty="0"/>
              <a:t>структури от данни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Няма </a:t>
            </a:r>
            <a:r>
              <a:rPr lang="bg-BG" sz="2800" b="1" dirty="0">
                <a:solidFill>
                  <a:schemeClr val="bg1"/>
                </a:solidFill>
              </a:rPr>
              <a:t>идеална</a:t>
            </a:r>
            <a:r>
              <a:rPr lang="bg-BG" sz="2800" dirty="0"/>
              <a:t> СД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>
                <a:sym typeface="Wingdings" panose="05000000000000000000" pitchFamily="2" charset="2"/>
              </a:rPr>
              <a:t>избиране между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или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2800" dirty="0"/>
              <a:t>На пример</a:t>
            </a:r>
            <a:r>
              <a:rPr lang="en-US" sz="2800" dirty="0"/>
              <a:t>, </a:t>
            </a:r>
            <a:r>
              <a:rPr lang="bg-BG" sz="2800" dirty="0"/>
              <a:t>препоръчително е да използвате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търсене по 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800" b="1" dirty="0"/>
              <a:t> </a:t>
            </a:r>
            <a:r>
              <a:rPr lang="bg-BG" sz="2800" dirty="0"/>
              <a:t>(примерно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търсене по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(</a:t>
            </a:r>
            <a:r>
              <a:rPr lang="bg-BG" sz="2800" dirty="0"/>
              <a:t>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i="1" dirty="0"/>
              <a:t> + </a:t>
            </a:r>
            <a:r>
              <a:rPr lang="bg-BG" sz="2800" i="1" dirty="0"/>
              <a:t>град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извличане на диапазон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(start_key … end_key)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Rope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 достъп по индекс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Балансиращото търсещо дърво </a:t>
            </a:r>
            <a:r>
              <a:rPr lang="bg-BG" sz="2800" b="1" dirty="0"/>
              <a:t>позволява бърз достъп до </a:t>
            </a:r>
            <a:r>
              <a:rPr lang="bg-BG" sz="2800" b="1" dirty="0">
                <a:solidFill>
                  <a:schemeClr val="bg1"/>
                </a:solidFill>
              </a:rPr>
              <a:t>сортиран индекс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структура от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0286CD-97F4-E5F9-7566-8A5D7F85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Трябва да направите клас </a:t>
            </a:r>
            <a:r>
              <a:rPr lang="en-US" sz="3400" b="1" dirty="0">
                <a:solidFill>
                  <a:schemeClr val="bg1"/>
                </a:solidFill>
              </a:rPr>
              <a:t>Person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Направете </a:t>
            </a:r>
            <a:r>
              <a:rPr lang="bg-BG" sz="3400" b="1" dirty="0">
                <a:solidFill>
                  <a:schemeClr val="bg1"/>
                </a:solidFill>
              </a:rPr>
              <a:t>структура от данни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bg-BG" sz="3400" dirty="0"/>
              <a:t>,която имплементира: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/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4373459-A357-9581-A2AF-87B49B8C2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18" y="2081665"/>
            <a:ext cx="5709635" cy="46755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Решението, базирано на речници</a:t>
            </a:r>
            <a:r>
              <a:rPr lang="bg-BG" sz="3400" dirty="0"/>
              <a:t>, е най-добрия начин до постигнем </a:t>
            </a:r>
            <a:r>
              <a:rPr lang="bg-BG" sz="3400" b="1" dirty="0"/>
              <a:t>най-добра производителност</a:t>
            </a:r>
            <a:endParaRPr lang="en-US" sz="3400" b="1" dirty="0"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търсене</a:t>
            </a:r>
            <a:r>
              <a:rPr lang="en-US" sz="3200" dirty="0"/>
              <a:t>– </a:t>
            </a:r>
            <a:r>
              <a:rPr lang="en-US" sz="3200" b="1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/>
              <a:t>мулти речници</a:t>
            </a:r>
            <a:r>
              <a:rPr lang="bg-BG" sz="3200" dirty="0"/>
              <a:t> за всички операции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200" dirty="0"/>
              <a:t>Въпреки това</a:t>
            </a:r>
            <a:r>
              <a:rPr lang="en-US" sz="3200" dirty="0"/>
              <a:t>,</a:t>
            </a:r>
            <a:r>
              <a:rPr lang="bg-BG" sz="3200" dirty="0"/>
              <a:t> са трудни за имплементиране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16C251-7AE9-45C3-817E-05B367EF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5112876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E2E617-E8CE-D0F0-96B1-8B3E6FC3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52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4A95EA1-A8E2-897F-FC84-5EBF8C8C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6673AD-7B6B-0E68-63C1-171EA4ED1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7" y="1447268"/>
            <a:ext cx="10698310" cy="500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Избиране 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структура от данни</a:t>
            </a:r>
            <a:endParaRPr lang="en-US" sz="2800" b="1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различна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Хеш-таблица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търсене по ключ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Балансирано търсещо дърво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извличане</a:t>
            </a:r>
            <a:b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диапазон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Rope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индексиране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Комбиниране на структури от данни</a:t>
            </a:r>
            <a:endParaRPr lang="en-US" sz="28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Как се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комбинирането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на различните структури от данни ни дава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?</a:t>
            </a: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Няма идеална структура от данни: трябва да избирате между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или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E056BDC-920D-4F2A-BB6B-9774C7BA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Въпроси?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672D-E2E1-7BF7-FEFC-37216CED7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789154"/>
            <a:ext cx="10958928" cy="731785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Списък, хеш таблица и балансирано дърво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" y="4725144"/>
            <a:ext cx="12188825" cy="780383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Избиране на подходящата структура от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/>
              <a:t>фиксиран</a:t>
            </a:r>
            <a:r>
              <a:rPr lang="bg-BG" dirty="0"/>
              <a:t> размер и трябва да достъпваме елементите </a:t>
            </a:r>
            <a:r>
              <a:rPr lang="bg-BG" b="1" dirty="0"/>
              <a:t>чрез индекс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Без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добавянето</a:t>
            </a:r>
            <a:r>
              <a:rPr lang="en-US" b="1" dirty="0">
                <a:sym typeface="Wingdings" panose="05000000000000000000" pitchFamily="2" charset="2"/>
              </a:rPr>
              <a:t> / </a:t>
            </a:r>
            <a:r>
              <a:rPr lang="bg-BG" b="1" dirty="0"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BA20FB-99AB-70C3-47F0-E3C4BA33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/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Списък, базиран на масив, с променлива дължина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Използваме, когато трябва да </a:t>
            </a:r>
            <a:r>
              <a:rPr lang="bg-BG" b="1" dirty="0"/>
              <a:t>добавим елементи </a:t>
            </a:r>
            <a:r>
              <a:rPr lang="bg-BG" dirty="0"/>
              <a:t>и да ги достъпваме </a:t>
            </a:r>
            <a:r>
              <a:rPr lang="bg-BG" b="1" dirty="0"/>
              <a:t>чрез индекс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Добавянето</a:t>
            </a:r>
            <a:r>
              <a:rPr lang="en-US" dirty="0"/>
              <a:t> (</a:t>
            </a:r>
            <a:r>
              <a:rPr lang="bg-BG" dirty="0"/>
              <a:t>добавя в края</a:t>
            </a:r>
            <a:r>
              <a:rPr lang="en-US" dirty="0"/>
              <a:t>) </a:t>
            </a:r>
            <a:r>
              <a:rPr lang="bg-BG" dirty="0"/>
              <a:t>се извършва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dirty="0"/>
              <a:t> </a:t>
            </a:r>
            <a:r>
              <a:rPr lang="bg-BG" dirty="0"/>
              <a:t>с амортизирана сложност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Най-използваната колекция в програмирането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E30A14-8374-8CE3-51BD-D3B482D0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/>
        </p:nvGraphicFramePr>
        <p:xfrm>
          <a:off x="1068236" y="5525704"/>
          <a:ext cx="9793089" cy="13746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4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5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07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9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4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499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600" dirty="0"/>
                        <a:t>Списък, базиран на масив, с променлива дължина</a:t>
                      </a: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Двойно свързан списък</a:t>
            </a:r>
            <a:r>
              <a:rPr lang="en-US" sz="3500" dirty="0"/>
              <a:t> (</a:t>
            </a: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Използваме, когато трябва да добавяме </a:t>
            </a:r>
            <a:r>
              <a:rPr lang="bg-BG" b="1" dirty="0"/>
              <a:t>елементи от двете страни </a:t>
            </a:r>
            <a:r>
              <a:rPr lang="bg-BG" dirty="0"/>
              <a:t>в списъка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Използваме, когато трябва да премахваме чрез препратка към </a:t>
            </a:r>
            <a:r>
              <a:rPr lang="en-US" dirty="0"/>
              <a:t>node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В противен случай използваме списъка, базиран на масив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F7DD9A-BCA1-E676-AB4D-75D2F3E0A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/>
        </p:nvGraphicFramePr>
        <p:xfrm>
          <a:off x="623392" y="5516262"/>
          <a:ext cx="10513166" cy="13746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6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6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6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53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4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1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511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600" dirty="0"/>
                        <a:t>Двойно свързан списък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 се за да се имплементира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може също да работи добре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29E0A3-FE0E-0597-1393-90DAADBC4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/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може също да работи добре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B7BFE-8634-08B3-7688-A3B87F15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/>
        </p:nvGraphicFramePr>
        <p:xfrm>
          <a:off x="335360" y="3976687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Мап, базиран на хеш таблица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Бързо добавяне на </a:t>
            </a:r>
            <a:r>
              <a:rPr lang="bg-BG" sz="3200" b="1" dirty="0"/>
              <a:t>двойки ключ-стойност</a:t>
            </a:r>
            <a:r>
              <a:rPr lang="en-US" sz="3200" dirty="0"/>
              <a:t> + </a:t>
            </a:r>
            <a:r>
              <a:rPr lang="bg-BG" sz="3200" dirty="0"/>
              <a:t>бързо търсене по ключ</a:t>
            </a:r>
            <a:r>
              <a:rPr lang="en-US" sz="3200" b="1" dirty="0"/>
              <a:t> </a:t>
            </a:r>
            <a:r>
              <a:rPr lang="en-US" sz="3200" dirty="0"/>
              <a:t>– O(1)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Ключовете нямат </a:t>
            </a:r>
            <a:r>
              <a:rPr lang="bg-BG" sz="3200" b="1" dirty="0"/>
              <a:t>определен ред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Ключовете трябва да бъдат имплементирани 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Мап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EADB8A-CE66-5ED9-F7BB-F235902ED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/>
        </p:nvGraphicFramePr>
        <p:xfrm>
          <a:off x="459953" y="4699224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2150</Words>
  <Application>Microsoft Office PowerPoint</Application>
  <PresentationFormat>Широк екран</PresentationFormat>
  <Paragraphs>426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Комбиниране на структури от данни</vt:lpstr>
      <vt:lpstr>Съдържание</vt:lpstr>
      <vt:lpstr>Избиране на подходящата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Мап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Tree Set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структурата на данните – Сравнение</vt:lpstr>
      <vt:lpstr>Ефективност на структурата на данните – Сравнение (2)</vt:lpstr>
      <vt:lpstr>Ефективност на структурата на данните – Сравнение (3)</vt:lpstr>
      <vt:lpstr>Комбиниране на структури от данни</vt:lpstr>
      <vt:lpstr>Комбиниране на структура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233</cp:revision>
  <dcterms:created xsi:type="dcterms:W3CDTF">2018-05-23T13:08:44Z</dcterms:created>
  <dcterms:modified xsi:type="dcterms:W3CDTF">2023-03-13T16:40:01Z</dcterms:modified>
  <cp:category>programming;computer programming;software development;web development</cp:category>
</cp:coreProperties>
</file>