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394" r:id="rId2"/>
    <p:sldId id="395" r:id="rId3"/>
    <p:sldId id="685" r:id="rId4"/>
    <p:sldId id="654" r:id="rId5"/>
    <p:sldId id="688" r:id="rId6"/>
    <p:sldId id="669" r:id="rId7"/>
    <p:sldId id="689" r:id="rId8"/>
    <p:sldId id="708" r:id="rId9"/>
    <p:sldId id="599" r:id="rId10"/>
    <p:sldId id="581" r:id="rId11"/>
    <p:sldId id="712" r:id="rId12"/>
    <p:sldId id="601" r:id="rId13"/>
    <p:sldId id="713" r:id="rId14"/>
    <p:sldId id="690" r:id="rId15"/>
    <p:sldId id="697" r:id="rId16"/>
    <p:sldId id="692" r:id="rId17"/>
    <p:sldId id="695" r:id="rId18"/>
    <p:sldId id="698" r:id="rId19"/>
    <p:sldId id="714" r:id="rId20"/>
    <p:sldId id="709" r:id="rId21"/>
    <p:sldId id="624" r:id="rId22"/>
    <p:sldId id="699" r:id="rId23"/>
    <p:sldId id="703" r:id="rId24"/>
    <p:sldId id="700" r:id="rId25"/>
    <p:sldId id="701" r:id="rId26"/>
    <p:sldId id="706" r:id="rId27"/>
    <p:sldId id="715" r:id="rId28"/>
    <p:sldId id="642" r:id="rId29"/>
    <p:sldId id="657" r:id="rId30"/>
    <p:sldId id="707" r:id="rId31"/>
    <p:sldId id="710" r:id="rId32"/>
    <p:sldId id="650" r:id="rId33"/>
    <p:sldId id="651" r:id="rId34"/>
    <p:sldId id="717" r:id="rId35"/>
    <p:sldId id="299" r:id="rId36"/>
    <p:sldId id="659" r:id="rId37"/>
    <p:sldId id="66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0AC0BEFC-C1A7-4231-BEB7-A775776B5607}">
          <p14:sldIdLst>
            <p14:sldId id="394"/>
            <p14:sldId id="395"/>
          </p14:sldIdLst>
        </p14:section>
        <p14:section name="Пермутации" id="{9A816782-2AE5-4624-B336-95708053A7AC}">
          <p14:sldIdLst>
            <p14:sldId id="685"/>
            <p14:sldId id="654"/>
            <p14:sldId id="688"/>
            <p14:sldId id="669"/>
            <p14:sldId id="689"/>
            <p14:sldId id="708"/>
            <p14:sldId id="599"/>
            <p14:sldId id="581"/>
            <p14:sldId id="712"/>
            <p14:sldId id="601"/>
            <p14:sldId id="713"/>
          </p14:sldIdLst>
        </p14:section>
        <p14:section name="Вариации" id="{FB55606B-5FA9-43F8-9E19-54B4D24AE68A}">
          <p14:sldIdLst>
            <p14:sldId id="690"/>
            <p14:sldId id="697"/>
            <p14:sldId id="692"/>
            <p14:sldId id="695"/>
            <p14:sldId id="698"/>
            <p14:sldId id="714"/>
            <p14:sldId id="709"/>
            <p14:sldId id="624"/>
          </p14:sldIdLst>
        </p14:section>
        <p14:section name="Комбинации" id="{1D6BC881-F4F8-4DEB-91FA-89FE31A1C99D}">
          <p14:sldIdLst>
            <p14:sldId id="699"/>
            <p14:sldId id="703"/>
            <p14:sldId id="700"/>
            <p14:sldId id="701"/>
            <p14:sldId id="706"/>
            <p14:sldId id="715"/>
            <p14:sldId id="642"/>
            <p14:sldId id="657"/>
          </p14:sldIdLst>
        </p14:section>
        <p14:section name="N избора от K брой" id="{30D4EA97-538B-4049-BCAA-2F6F071E8F37}">
          <p14:sldIdLst>
            <p14:sldId id="707"/>
            <p14:sldId id="710"/>
            <p14:sldId id="650"/>
            <p14:sldId id="651"/>
            <p14:sldId id="717"/>
          </p14:sldIdLst>
        </p14:section>
        <p14:section name="Обобщение" id="{D5DD894C-6175-49D0-9CE4-8CA9D4616195}">
          <p14:sldIdLst>
            <p14:sldId id="299"/>
            <p14:sldId id="659"/>
            <p14:sldId id="6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5" autoAdjust="0"/>
    <p:restoredTop sz="95215" autoAdjust="0"/>
  </p:normalViewPr>
  <p:slideViewPr>
    <p:cSldViewPr showGuides="1">
      <p:cViewPr varScale="1">
        <p:scale>
          <a:sx n="76" d="100"/>
          <a:sy n="76" d="100"/>
        </p:scale>
        <p:origin x="946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18.4.2023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2FC728D7-0BA2-4CDA-8B0F-9820077D47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429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2F159E55-BB08-4972-B993-494EC66403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6968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60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20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85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AE5F0FA-7545-4C4F-A994-023BA358A3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6467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9401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424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000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465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8264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591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  <p:sldLayoutId id="2147483691" r:id="rId14"/>
    <p:sldLayoutId id="2147483694" r:id="rId15"/>
    <p:sldLayoutId id="2147483696" r:id="rId16"/>
    <p:sldLayoutId id="2147483698" r:id="rId17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74101" y="6189334"/>
            <a:ext cx="2951162" cy="351497"/>
          </a:xfrm>
        </p:spPr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74101" y="5807103"/>
            <a:ext cx="2951162" cy="382532"/>
          </a:xfrm>
        </p:spPr>
        <p:txBody>
          <a:bodyPr/>
          <a:lstStyle/>
          <a:p>
            <a:r>
              <a:rPr lang="en-US" sz="2000" dirty="0" err="1"/>
              <a:t>Софтуерен</a:t>
            </a:r>
            <a:r>
              <a:rPr lang="en-US" sz="2000" dirty="0"/>
              <a:t> </a:t>
            </a:r>
            <a:r>
              <a:rPr lang="en-US" sz="2000" dirty="0" err="1"/>
              <a:t>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63160" y="5432480"/>
            <a:ext cx="3704648" cy="444793"/>
          </a:xfrm>
        </p:spPr>
        <p:txBody>
          <a:bodyPr/>
          <a:lstStyle/>
          <a:p>
            <a:r>
              <a:rPr lang="en-US" sz="2400" dirty="0" err="1"/>
              <a:t>Преподавателски</a:t>
            </a:r>
            <a:r>
              <a:rPr lang="en-US" sz="2400" dirty="0"/>
              <a:t> </a:t>
            </a:r>
            <a:r>
              <a:rPr lang="en-US" sz="2400" dirty="0" err="1"/>
              <a:t>екип</a:t>
            </a:r>
            <a:endParaRPr lang="en-US" sz="2400" b="0" dirty="0">
              <a:ea typeface="+mn-lt"/>
              <a:cs typeface="+mn-lt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63160" y="4940540"/>
            <a:ext cx="3704648" cy="506796"/>
          </a:xfrm>
        </p:spPr>
        <p:txBody>
          <a:bodyPr/>
          <a:lstStyle/>
          <a:p>
            <a:r>
              <a:rPr lang="en-US" sz="2800" dirty="0" err="1">
                <a:ea typeface="+mn-lt"/>
                <a:cs typeface="+mn-lt"/>
              </a:rPr>
              <a:t>СофтУни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3161" y="1308887"/>
            <a:ext cx="10962447" cy="1217284"/>
          </a:xfrm>
        </p:spPr>
        <p:txBody>
          <a:bodyPr>
            <a:normAutofit/>
          </a:bodyPr>
          <a:lstStyle/>
          <a:p>
            <a:r>
              <a:rPr lang="bg-BG" dirty="0"/>
              <a:t>Пермутации</a:t>
            </a:r>
            <a:r>
              <a:rPr lang="en-US" dirty="0"/>
              <a:t>, </a:t>
            </a:r>
            <a:r>
              <a:rPr lang="bg-BG" dirty="0"/>
              <a:t>вариации</a:t>
            </a:r>
            <a:r>
              <a:rPr lang="en-US" dirty="0"/>
              <a:t>, </a:t>
            </a:r>
            <a:r>
              <a:rPr lang="bg-BG" dirty="0"/>
              <a:t>комбинации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3161" y="254857"/>
            <a:ext cx="10962447" cy="953212"/>
          </a:xfrm>
        </p:spPr>
        <p:txBody>
          <a:bodyPr>
            <a:normAutofit/>
          </a:bodyPr>
          <a:lstStyle/>
          <a:p>
            <a:r>
              <a:rPr lang="bg-BG" dirty="0"/>
              <a:t>Комбинаторни алгоритми</a:t>
            </a:r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EA4785B-2605-4995-AC02-F34667D5C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2921">
            <a:off x="5680137" y="3055671"/>
            <a:ext cx="2105985" cy="210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2BE84D9-139D-4913-8009-0DD7391C0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7" y="2230703"/>
            <a:ext cx="2877299" cy="2877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3786BDD1-70B8-4BA1-B43D-AF9C5C2FC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36084">
            <a:off x="4733227" y="3689789"/>
            <a:ext cx="2105985" cy="2105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11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4943730" y="4038441"/>
          <a:ext cx="3822653" cy="255891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22653">
                  <a:extLst>
                    <a:ext uri="{9D8B030D-6E8A-4147-A177-3AD203B41FA5}">
                      <a16:colId xmlns:a16="http://schemas.microsoft.com/office/drawing/2014/main" val="863861033"/>
                    </a:ext>
                  </a:extLst>
                </a:gridCol>
              </a:tblGrid>
              <a:tr h="458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permute(1)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50040282"/>
                  </a:ext>
                </a:extLst>
              </a:tr>
              <a:tr h="21000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75518147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125" y="4038441"/>
          <a:ext cx="3822653" cy="255891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22653">
                  <a:extLst>
                    <a:ext uri="{9D8B030D-6E8A-4147-A177-3AD203B41FA5}">
                      <a16:colId xmlns:a16="http://schemas.microsoft.com/office/drawing/2014/main" val="863861033"/>
                    </a:ext>
                  </a:extLst>
                </a:gridCol>
              </a:tblGrid>
              <a:tr h="4588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permute(0)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50040282"/>
                  </a:ext>
                </a:extLst>
              </a:tr>
              <a:tr h="2100038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755181472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9817" y="1196126"/>
            <a:ext cx="12240763" cy="5561125"/>
          </a:xfrm>
        </p:spPr>
        <p:txBody>
          <a:bodyPr>
            <a:normAutofit/>
          </a:bodyPr>
          <a:lstStyle/>
          <a:p>
            <a:r>
              <a:rPr lang="bg-BG" sz="2800" dirty="0"/>
              <a:t>Създайте метод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ermute(index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800" dirty="0"/>
              <a:t> </a:t>
            </a:r>
            <a:r>
              <a:rPr lang="bg-BG" sz="2800" dirty="0"/>
              <a:t>за генериране вариации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P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bg-BG" sz="2800" dirty="0"/>
              <a:t>Сложете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неизползваните</a:t>
            </a:r>
            <a:r>
              <a:rPr lang="en-US" sz="2800" dirty="0"/>
              <a:t> </a:t>
            </a:r>
            <a:r>
              <a:rPr lang="bg-BG" sz="2800" dirty="0"/>
              <a:t>елементи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800" dirty="0">
                <a:solidFill>
                  <a:schemeClr val="bg1"/>
                </a:solidFill>
              </a:rPr>
              <a:t> …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n-1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на</a:t>
            </a:r>
            <a:r>
              <a:rPr lang="en-US" sz="2800" dirty="0"/>
              <a:t> </a:t>
            </a:r>
            <a:r>
              <a:rPr lang="bg-BG" sz="2800" dirty="0"/>
              <a:t>позиция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индекс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dirty="0" err="1"/>
              <a:t>Маракирайте</a:t>
            </a:r>
            <a:r>
              <a:rPr lang="en-US" sz="2800" dirty="0"/>
              <a:t>/</a:t>
            </a:r>
            <a:r>
              <a:rPr lang="bg-BG" sz="2800" dirty="0"/>
              <a:t>отметнете</a:t>
            </a:r>
            <a:r>
              <a:rPr lang="en-US" sz="2800" dirty="0"/>
              <a:t> </a:t>
            </a:r>
            <a:r>
              <a:rPr lang="bg-BG" sz="2800" dirty="0"/>
              <a:t>елементите</a:t>
            </a:r>
            <a:r>
              <a:rPr lang="en-US" sz="2800" dirty="0"/>
              <a:t> </a:t>
            </a:r>
            <a:r>
              <a:rPr lang="bg-BG" sz="2800" dirty="0"/>
              <a:t>като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използвани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Извикайте</a:t>
            </a:r>
            <a:r>
              <a:rPr lang="en-US" sz="2800" dirty="0"/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ermute(index</a:t>
            </a:r>
            <a:r>
              <a:rPr lang="en-US" sz="28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sz="28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1)</a:t>
            </a:r>
            <a:r>
              <a:rPr lang="en-US" sz="2800" dirty="0"/>
              <a:t> </a:t>
            </a:r>
            <a:r>
              <a:rPr lang="bg-BG" sz="2800" dirty="0"/>
              <a:t>за да генерирате останалата част от масива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</a:t>
            </a:r>
            <a:r>
              <a:rPr lang="en-US" dirty="0"/>
              <a:t>: </a:t>
            </a:r>
            <a:r>
              <a:rPr lang="bg-BG" dirty="0"/>
              <a:t>пермутации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397197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3" name="AutoShape 25"/>
          <p:cNvSpPr>
            <a:spLocks/>
          </p:cNvSpPr>
          <p:nvPr/>
        </p:nvSpPr>
        <p:spPr bwMode="auto">
          <a:xfrm rot="16200000">
            <a:off x="2862876" y="4664431"/>
            <a:ext cx="284088" cy="153417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Line 93"/>
          <p:cNvSpPr>
            <a:spLocks noChangeShapeType="1"/>
          </p:cNvSpPr>
          <p:nvPr/>
        </p:nvSpPr>
        <p:spPr bwMode="auto">
          <a:xfrm>
            <a:off x="11856640" y="1628800"/>
            <a:ext cx="0" cy="338050"/>
          </a:xfrm>
          <a:prstGeom prst="line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  <a:round/>
            <a:headEnd type="none"/>
            <a:tailEnd type="triangle" w="lg" len="med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en-US" sz="1799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90683" y="4726378"/>
          <a:ext cx="2996884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0195">
                  <a:extLst>
                    <a:ext uri="{9D8B030D-6E8A-4147-A177-3AD203B41FA5}">
                      <a16:colId xmlns:a16="http://schemas.microsoft.com/office/drawing/2014/main" val="3545463600"/>
                    </a:ext>
                  </a:extLst>
                </a:gridCol>
                <a:gridCol w="442944">
                  <a:extLst>
                    <a:ext uri="{9D8B030D-6E8A-4147-A177-3AD203B41FA5}">
                      <a16:colId xmlns:a16="http://schemas.microsoft.com/office/drawing/2014/main" val="2864603633"/>
                    </a:ext>
                  </a:extLst>
                </a:gridCol>
                <a:gridCol w="442945">
                  <a:extLst>
                    <a:ext uri="{9D8B030D-6E8A-4147-A177-3AD203B41FA5}">
                      <a16:colId xmlns:a16="http://schemas.microsoft.com/office/drawing/2014/main" val="3301843135"/>
                    </a:ext>
                  </a:extLst>
                </a:gridCol>
                <a:gridCol w="461794">
                  <a:extLst>
                    <a:ext uri="{9D8B030D-6E8A-4147-A177-3AD203B41FA5}">
                      <a16:colId xmlns:a16="http://schemas.microsoft.com/office/drawing/2014/main" val="2525145593"/>
                    </a:ext>
                  </a:extLst>
                </a:gridCol>
                <a:gridCol w="429006">
                  <a:extLst>
                    <a:ext uri="{9D8B030D-6E8A-4147-A177-3AD203B41FA5}">
                      <a16:colId xmlns:a16="http://schemas.microsoft.com/office/drawing/2014/main" val="211882458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0… n - 1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6633168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0684" y="5289475"/>
            <a:ext cx="1215651" cy="507416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99" dirty="0"/>
              <a:t>unused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17462" y="5757896"/>
            <a:ext cx="1374916" cy="522672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99" dirty="0"/>
              <a:t>permute(1)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5562373" y="4726378"/>
          <a:ext cx="2996884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0195">
                  <a:extLst>
                    <a:ext uri="{9D8B030D-6E8A-4147-A177-3AD203B41FA5}">
                      <a16:colId xmlns:a16="http://schemas.microsoft.com/office/drawing/2014/main" val="3545463600"/>
                    </a:ext>
                  </a:extLst>
                </a:gridCol>
                <a:gridCol w="442944">
                  <a:extLst>
                    <a:ext uri="{9D8B030D-6E8A-4147-A177-3AD203B41FA5}">
                      <a16:colId xmlns:a16="http://schemas.microsoft.com/office/drawing/2014/main" val="2864603633"/>
                    </a:ext>
                  </a:extLst>
                </a:gridCol>
                <a:gridCol w="442945">
                  <a:extLst>
                    <a:ext uri="{9D8B030D-6E8A-4147-A177-3AD203B41FA5}">
                      <a16:colId xmlns:a16="http://schemas.microsoft.com/office/drawing/2014/main" val="3301843135"/>
                    </a:ext>
                  </a:extLst>
                </a:gridCol>
                <a:gridCol w="461794">
                  <a:extLst>
                    <a:ext uri="{9D8B030D-6E8A-4147-A177-3AD203B41FA5}">
                      <a16:colId xmlns:a16="http://schemas.microsoft.com/office/drawing/2014/main" val="2525145593"/>
                    </a:ext>
                  </a:extLst>
                </a:gridCol>
                <a:gridCol w="429006">
                  <a:extLst>
                    <a:ext uri="{9D8B030D-6E8A-4147-A177-3AD203B41FA5}">
                      <a16:colId xmlns:a16="http://schemas.microsoft.com/office/drawing/2014/main" val="211882458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0… n - 1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36633168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54186" y="4726378"/>
          <a:ext cx="400605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0605">
                  <a:extLst>
                    <a:ext uri="{9D8B030D-6E8A-4147-A177-3AD203B41FA5}">
                      <a16:colId xmlns:a16="http://schemas.microsoft.com/office/drawing/2014/main" val="43077338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4036035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562374" y="5289475"/>
            <a:ext cx="1215651" cy="507416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99" dirty="0"/>
              <a:t>unused</a:t>
            </a:r>
          </a:p>
        </p:txBody>
      </p:sp>
      <p:sp>
        <p:nvSpPr>
          <p:cNvPr id="40" name="AutoShape 25"/>
          <p:cNvSpPr>
            <a:spLocks/>
          </p:cNvSpPr>
          <p:nvPr/>
        </p:nvSpPr>
        <p:spPr bwMode="auto">
          <a:xfrm rot="16200000">
            <a:off x="7499632" y="4664432"/>
            <a:ext cx="284088" cy="153417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954218" y="5737498"/>
            <a:ext cx="1374916" cy="522672"/>
          </a:xfrm>
          <a:prstGeom prst="rect">
            <a:avLst/>
          </a:prstGeom>
          <a:noFill/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799" dirty="0"/>
              <a:t>permute(2)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208874" y="4041232"/>
          <a:ext cx="2355590" cy="25561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55590">
                  <a:extLst>
                    <a:ext uri="{9D8B030D-6E8A-4147-A177-3AD203B41FA5}">
                      <a16:colId xmlns:a16="http://schemas.microsoft.com/office/drawing/2014/main" val="1281868995"/>
                    </a:ext>
                  </a:extLst>
                </a:gridCol>
              </a:tblGrid>
              <a:tr h="45813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permute(n)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86730153"/>
                  </a:ext>
                </a:extLst>
              </a:tr>
              <a:tr h="209798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print();</a:t>
                      </a:r>
                    </a:p>
                    <a:p>
                      <a:pPr algn="ctr"/>
                      <a:r>
                        <a:rPr lang="en-US" sz="2400" dirty="0"/>
                        <a:t>stop();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935714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23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9" grpId="0" animBg="1"/>
      <p:bldP spid="35" grpId="0" animBg="1"/>
      <p:bldP spid="39" grpId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8834DABA-B7D9-31E9-507F-3CD8015D2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E79252C-8F0E-33DC-2F1F-9A438D402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1000" y="1272474"/>
            <a:ext cx="10836275" cy="55009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static void </a:t>
            </a:r>
            <a:r>
              <a:rPr lang="en-US" altLang="en-US" sz="2000" dirty="0">
                <a:solidFill>
                  <a:schemeClr val="bg1"/>
                </a:solidFill>
              </a:rPr>
              <a:t>Permute(</a:t>
            </a:r>
            <a:r>
              <a:rPr lang="en-US" altLang="en-US" sz="2000" dirty="0"/>
              <a:t>int index</a:t>
            </a:r>
            <a:r>
              <a:rPr lang="en-US" altLang="en-US" sz="20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  if (</a:t>
            </a:r>
            <a:r>
              <a:rPr lang="en-US" altLang="en-US" sz="2000" dirty="0">
                <a:solidFill>
                  <a:schemeClr val="bg1"/>
                </a:solidFill>
              </a:rPr>
              <a:t>index</a:t>
            </a:r>
            <a:r>
              <a:rPr lang="en-US" altLang="en-US" sz="2000" dirty="0"/>
              <a:t> &gt;= </a:t>
            </a:r>
            <a:r>
              <a:rPr lang="en-US" altLang="en-US" sz="2000" dirty="0" err="1"/>
              <a:t>elements.</a:t>
            </a:r>
            <a:r>
              <a:rPr lang="en-US" altLang="en-US" sz="2000" dirty="0" err="1">
                <a:solidFill>
                  <a:schemeClr val="bg1"/>
                </a:solidFill>
              </a:rPr>
              <a:t>Length</a:t>
            </a:r>
            <a:r>
              <a:rPr lang="en-US" altLang="en-US" sz="2000" dirty="0"/>
              <a:t>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chemeClr val="bg1"/>
                </a:solidFill>
              </a:rPr>
              <a:t>Print()</a:t>
            </a:r>
            <a:r>
              <a:rPr lang="en-US" altLang="en-US" sz="2000" dirty="0"/>
              <a:t>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  else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chemeClr val="bg1"/>
                </a:solidFill>
              </a:rPr>
              <a:t>Permute(</a:t>
            </a:r>
            <a:r>
              <a:rPr lang="en-US" altLang="en-US" sz="2000" dirty="0"/>
              <a:t>index + 1</a:t>
            </a:r>
            <a:r>
              <a:rPr lang="en-US" altLang="en-US" sz="2000" dirty="0">
                <a:solidFill>
                  <a:schemeClr val="bg1"/>
                </a:solidFill>
              </a:rPr>
              <a:t>)</a:t>
            </a:r>
            <a:r>
              <a:rPr lang="en-US" altLang="en-US" sz="2000" dirty="0"/>
              <a:t>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    for (int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= index + 1;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&lt; </a:t>
            </a:r>
            <a:r>
              <a:rPr lang="en-US" altLang="en-US" sz="2000" dirty="0" err="1"/>
              <a:t>elements.</a:t>
            </a:r>
            <a:r>
              <a:rPr lang="en-US" altLang="en-US" sz="2000" dirty="0" err="1">
                <a:solidFill>
                  <a:schemeClr val="bg1"/>
                </a:solidFill>
              </a:rPr>
              <a:t>Length</a:t>
            </a:r>
            <a:r>
              <a:rPr lang="en-US" altLang="en-US" sz="2000" dirty="0"/>
              <a:t>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      </a:t>
            </a:r>
            <a:r>
              <a:rPr lang="en-US" altLang="en-US" sz="2000" dirty="0">
                <a:solidFill>
                  <a:schemeClr val="bg1"/>
                </a:solidFill>
              </a:rPr>
              <a:t>Swap(</a:t>
            </a:r>
            <a:r>
              <a:rPr lang="en-US" altLang="en-US" sz="2000" dirty="0"/>
              <a:t>index, </a:t>
            </a:r>
            <a:r>
              <a:rPr lang="en-US" altLang="en-US" sz="2000" dirty="0" err="1"/>
              <a:t>i</a:t>
            </a:r>
            <a:r>
              <a:rPr lang="en-US" altLang="en-US" sz="2000" dirty="0">
                <a:solidFill>
                  <a:schemeClr val="bg1"/>
                </a:solidFill>
              </a:rPr>
              <a:t>)</a:t>
            </a:r>
            <a:r>
              <a:rPr lang="en-US" altLang="en-US" sz="2000" dirty="0"/>
              <a:t>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      </a:t>
            </a:r>
            <a:r>
              <a:rPr lang="en-US" altLang="en-US" sz="2000" dirty="0">
                <a:solidFill>
                  <a:schemeClr val="bg1"/>
                </a:solidFill>
              </a:rPr>
              <a:t>Permute(</a:t>
            </a:r>
            <a:r>
              <a:rPr lang="en-US" altLang="en-US" sz="2000" dirty="0"/>
              <a:t>index + 1</a:t>
            </a:r>
            <a:r>
              <a:rPr lang="en-US" altLang="en-US" sz="2000" dirty="0">
                <a:solidFill>
                  <a:schemeClr val="bg1"/>
                </a:solidFill>
              </a:rPr>
              <a:t>)</a:t>
            </a:r>
            <a:r>
              <a:rPr lang="en-US" altLang="en-US" sz="2000" dirty="0"/>
              <a:t>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      </a:t>
            </a:r>
            <a:r>
              <a:rPr lang="en-US" altLang="en-US" sz="2000" dirty="0">
                <a:solidFill>
                  <a:schemeClr val="bg1"/>
                </a:solidFill>
              </a:rPr>
              <a:t>Swap(</a:t>
            </a:r>
            <a:r>
              <a:rPr lang="en-US" altLang="en-US" sz="2000" dirty="0"/>
              <a:t>index, </a:t>
            </a:r>
            <a:r>
              <a:rPr lang="en-US" altLang="en-US" sz="2000" dirty="0" err="1"/>
              <a:t>i</a:t>
            </a:r>
            <a:r>
              <a:rPr lang="en-US" altLang="en-US" sz="2000" dirty="0">
                <a:solidFill>
                  <a:schemeClr val="bg1"/>
                </a:solidFill>
              </a:rPr>
              <a:t>)</a:t>
            </a:r>
            <a:r>
              <a:rPr lang="en-US" altLang="en-US" sz="2000" dirty="0"/>
              <a:t>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  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}</a:t>
            </a:r>
          </a:p>
          <a:p>
            <a:endParaRPr lang="bg-BG" sz="20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7BB383E4-7B0F-FF9A-3783-7EBD005F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Генериране на пермутации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F9EEB-5A1F-0FC8-AAF6-4D7E99B0E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000" y="1272474"/>
            <a:ext cx="1870845" cy="332594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051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Използвайте дадения масив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array</a:t>
            </a:r>
            <a:r>
              <a:rPr lang="en-GB" sz="3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GB" sz="3400" b="1" dirty="0">
                <a:solidFill>
                  <a:schemeClr val="bg1"/>
                </a:solidFill>
                <a:latin typeface="+mj-lt"/>
              </a:rPr>
              <a:t> new []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GB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A,</a:t>
            </a:r>
            <a:r>
              <a:rPr lang="en-GB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B,</a:t>
            </a:r>
            <a:r>
              <a:rPr lang="en-GB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r>
              <a:rPr lang="en-GB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bg-BG" sz="3200" dirty="0"/>
              <a:t>По дефиниция</a:t>
            </a:r>
            <a:r>
              <a:rPr lang="en-GB" sz="3200" dirty="0"/>
              <a:t>: { A, B', B'' } == { A, B'', B‘ }</a:t>
            </a:r>
          </a:p>
          <a:p>
            <a:r>
              <a:rPr lang="bg-BG" sz="3400" dirty="0"/>
              <a:t>Генерирайте всички пермутации в </a:t>
            </a:r>
            <a:r>
              <a:rPr lang="bg-BG" sz="3400" b="1" dirty="0">
                <a:solidFill>
                  <a:schemeClr val="bg1"/>
                </a:solidFill>
              </a:rPr>
              <a:t>мулти сет</a:t>
            </a: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пермутация</a:t>
            </a:r>
            <a:r>
              <a:rPr lang="en-US" dirty="0"/>
              <a:t> </a:t>
            </a:r>
            <a:r>
              <a:rPr lang="bg-BG" dirty="0"/>
              <a:t>с</a:t>
            </a:r>
            <a:r>
              <a:rPr lang="en-US" dirty="0"/>
              <a:t> </a:t>
            </a:r>
            <a:r>
              <a:rPr lang="bg-BG" dirty="0"/>
              <a:t>повторения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397197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4844696" y="4354092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046" y="4291823"/>
            <a:ext cx="118389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3953" y="3861048"/>
            <a:ext cx="1268856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ABB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BAB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BBA</a:t>
            </a:r>
          </a:p>
        </p:txBody>
      </p:sp>
    </p:spTree>
    <p:extLst>
      <p:ext uri="{BB962C8B-B14F-4D97-AF65-F5344CB8AC3E}">
        <p14:creationId xmlns:p14="http://schemas.microsoft.com/office/powerpoint/2010/main" val="76830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FA91162-B601-6D1A-927F-271E45D8C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8976557-7977-540A-66DA-3B6D91DB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пермутация</a:t>
            </a:r>
            <a:r>
              <a:rPr lang="en-US" dirty="0"/>
              <a:t> </a:t>
            </a:r>
            <a:r>
              <a:rPr lang="bg-BG" dirty="0"/>
              <a:t>с</a:t>
            </a:r>
            <a:r>
              <a:rPr lang="en-US" dirty="0"/>
              <a:t> </a:t>
            </a:r>
            <a:r>
              <a:rPr lang="bg-BG" dirty="0"/>
              <a:t>повторения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124A04F-B965-3519-61DC-F407B72E4FD4}"/>
              </a:ext>
            </a:extLst>
          </p:cNvPr>
          <p:cNvSpPr txBox="1">
            <a:spLocks/>
          </p:cNvSpPr>
          <p:nvPr/>
        </p:nvSpPr>
        <p:spPr>
          <a:xfrm>
            <a:off x="191942" y="1211241"/>
            <a:ext cx="11804880" cy="549480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kern="1200" noProof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static void </a:t>
            </a:r>
            <a:r>
              <a:rPr lang="en-US" altLang="en-US" sz="2200" dirty="0">
                <a:solidFill>
                  <a:schemeClr val="bg1"/>
                </a:solidFill>
              </a:rPr>
              <a:t>Permute(</a:t>
            </a:r>
            <a:r>
              <a:rPr lang="en-US" altLang="en-US" sz="2200" dirty="0"/>
              <a:t>int index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 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{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if (</a:t>
            </a:r>
            <a:r>
              <a:rPr lang="en-US" altLang="en-US" sz="2200" dirty="0">
                <a:solidFill>
                  <a:schemeClr val="bg1"/>
                </a:solidFill>
              </a:rPr>
              <a:t>index</a:t>
            </a:r>
            <a:r>
              <a:rPr lang="en-US" altLang="en-US" sz="2200" dirty="0"/>
              <a:t> &gt;= elements.</a:t>
            </a:r>
            <a:r>
              <a:rPr lang="en-US" altLang="en-US" sz="2200" dirty="0">
                <a:solidFill>
                  <a:schemeClr val="bg1"/>
                </a:solidFill>
              </a:rPr>
              <a:t>Length</a:t>
            </a:r>
            <a:r>
              <a:rPr lang="en-US" altLang="en-US" sz="2200" dirty="0"/>
              <a:t>)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{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</a:t>
            </a:r>
            <a:r>
              <a:rPr lang="en-US" altLang="en-US" sz="2200" dirty="0">
                <a:solidFill>
                  <a:schemeClr val="bg1"/>
                </a:solidFill>
              </a:rPr>
              <a:t>Print()</a:t>
            </a:r>
            <a:r>
              <a:rPr lang="en-US" altLang="en-US" sz="2200" dirty="0"/>
              <a:t>;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return;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}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>
                <a:solidFill>
                  <a:schemeClr val="bg1"/>
                </a:solidFill>
              </a:rPr>
              <a:t>  Permute(</a:t>
            </a:r>
            <a:r>
              <a:rPr lang="en-US" altLang="en-US" sz="2200" dirty="0"/>
              <a:t>index + 1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;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var swapped = new </a:t>
            </a:r>
            <a:r>
              <a:rPr lang="en-US" altLang="en-US" sz="2200" dirty="0">
                <a:solidFill>
                  <a:schemeClr val="bg1"/>
                </a:solidFill>
              </a:rPr>
              <a:t>HashSet&lt;string&gt; </a:t>
            </a:r>
            <a:r>
              <a:rPr lang="en-US" altLang="en-US" sz="2200" dirty="0"/>
              <a:t>{ elements[index] };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for (int i = </a:t>
            </a:r>
            <a:r>
              <a:rPr lang="en-US" altLang="en-US" sz="2200" dirty="0">
                <a:solidFill>
                  <a:schemeClr val="bg1"/>
                </a:solidFill>
              </a:rPr>
              <a:t>index</a:t>
            </a:r>
            <a:r>
              <a:rPr lang="en-US" altLang="en-US" sz="2200" dirty="0"/>
              <a:t> + 1; i &lt; elements.</a:t>
            </a:r>
            <a:r>
              <a:rPr lang="en-US" altLang="en-US" sz="2200" dirty="0">
                <a:solidFill>
                  <a:schemeClr val="bg1"/>
                </a:solidFill>
              </a:rPr>
              <a:t>Length</a:t>
            </a:r>
            <a:r>
              <a:rPr lang="en-US" altLang="en-US" sz="2200" dirty="0"/>
              <a:t>; i++)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{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…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}</a:t>
            </a:r>
          </a:p>
          <a:p>
            <a:pPr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922B8F7-3C9F-D03C-B167-325DE658EEC4}"/>
              </a:ext>
            </a:extLst>
          </p:cNvPr>
          <p:cNvSpPr txBox="1">
            <a:spLocks/>
          </p:cNvSpPr>
          <p:nvPr/>
        </p:nvSpPr>
        <p:spPr>
          <a:xfrm>
            <a:off x="5682165" y="1196753"/>
            <a:ext cx="6237891" cy="297695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kern="1200" noProof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if (!swapped.</a:t>
            </a:r>
            <a:r>
              <a:rPr lang="en-US" altLang="en-US" sz="2200" dirty="0">
                <a:solidFill>
                  <a:schemeClr val="bg1"/>
                </a:solidFill>
              </a:rPr>
              <a:t>Contains(</a:t>
            </a:r>
            <a:r>
              <a:rPr lang="en-US" altLang="en-US" sz="2200" dirty="0"/>
              <a:t>elements[i]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)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</a:t>
            </a:r>
            <a:r>
              <a:rPr lang="en-US" altLang="en-US" sz="2200" dirty="0">
                <a:solidFill>
                  <a:schemeClr val="bg1"/>
                </a:solidFill>
              </a:rPr>
              <a:t>Swap(</a:t>
            </a:r>
            <a:r>
              <a:rPr lang="en-US" altLang="en-US" sz="2200" dirty="0"/>
              <a:t>index, i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>
                <a:solidFill>
                  <a:schemeClr val="bg1"/>
                </a:solidFill>
              </a:rPr>
              <a:t>    Permute(</a:t>
            </a:r>
            <a:r>
              <a:rPr lang="en-US" altLang="en-US" sz="2200" dirty="0"/>
              <a:t>index + 1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</a:t>
            </a:r>
            <a:r>
              <a:rPr lang="en-US" altLang="en-US" sz="2200" dirty="0">
                <a:solidFill>
                  <a:schemeClr val="bg1"/>
                </a:solidFill>
              </a:rPr>
              <a:t>Swap(</a:t>
            </a:r>
            <a:r>
              <a:rPr lang="en-US" altLang="en-US" sz="2200" dirty="0"/>
              <a:t>index, i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;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swapped.</a:t>
            </a:r>
            <a:r>
              <a:rPr lang="en-US" altLang="en-US" sz="2200" dirty="0">
                <a:solidFill>
                  <a:schemeClr val="bg1"/>
                </a:solidFill>
              </a:rPr>
              <a:t>Add(</a:t>
            </a:r>
            <a:r>
              <a:rPr lang="en-US" altLang="en-US" sz="2200" dirty="0"/>
              <a:t>elements[i]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}</a:t>
            </a:r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E3886E11-BFD2-0F72-45A4-88790B992C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9"/>
          <a:stretch/>
        </p:blipFill>
        <p:spPr>
          <a:xfrm>
            <a:off x="10272465" y="3536900"/>
            <a:ext cx="1724358" cy="315210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cxnSp>
        <p:nvCxnSpPr>
          <p:cNvPr id="10" name="Connector: Elbow 3">
            <a:extLst>
              <a:ext uri="{FF2B5EF4-FFF2-40B4-BE49-F238E27FC236}">
                <a16:creationId xmlns:a16="http://schemas.microsoft.com/office/drawing/2014/main" id="{982B21E4-85A5-C7A7-B7E5-019287650478}"/>
              </a:ext>
            </a:extLst>
          </p:cNvPr>
          <p:cNvCxnSpPr>
            <a:cxnSpLocks/>
          </p:cNvCxnSpPr>
          <p:nvPr/>
        </p:nvCxnSpPr>
        <p:spPr>
          <a:xfrm flipV="1">
            <a:off x="1415480" y="4005064"/>
            <a:ext cx="8208912" cy="1584178"/>
          </a:xfrm>
          <a:prstGeom prst="bentConnector3">
            <a:avLst>
              <a:gd name="adj1" fmla="val 9998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30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38A7CC-AEDF-6114-2CA0-B81DE74DAB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sz="3600" dirty="0">
                <a:solidFill>
                  <a:schemeClr val="tx1"/>
                </a:solidFill>
              </a:rPr>
              <a:t>Подреждане на членове от набор в </a:t>
            </a:r>
            <a:r>
              <a:rPr lang="en-US" sz="3600" dirty="0">
                <a:solidFill>
                  <a:schemeClr val="tx1"/>
                </a:solidFill>
              </a:rPr>
              <a:t>K </a:t>
            </a:r>
            <a:r>
              <a:rPr lang="bg-BG" sz="3600" dirty="0">
                <a:solidFill>
                  <a:schemeClr val="tx1"/>
                </a:solidFill>
              </a:rPr>
              <a:t>брой набори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93E748-2057-C9A0-2F99-6D1ECEB3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Вариации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43D5DC83-98CE-4328-786E-EA0770E7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2921">
            <a:off x="6137754" y="1954098"/>
            <a:ext cx="1449727" cy="144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19BA80F4-32CA-48C9-ED96-2F85EC4AB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139" y="1282441"/>
            <a:ext cx="1980684" cy="198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E8CD674F-C777-4DFE-E16A-0119EDB6E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36084">
            <a:off x="5371137" y="2803457"/>
            <a:ext cx="1449727" cy="144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50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6560" y="1121144"/>
            <a:ext cx="9358032" cy="52760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Вариация </a:t>
            </a:r>
            <a:r>
              <a:rPr lang="bg-BG" dirty="0"/>
              <a:t>е подреждане на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  <a:r>
              <a:rPr lang="bg-BG" b="1" dirty="0">
                <a:solidFill>
                  <a:schemeClr val="bg1"/>
                </a:solidFill>
              </a:rPr>
              <a:t>елементи </a:t>
            </a:r>
            <a:r>
              <a:rPr lang="bg-BG" dirty="0"/>
              <a:t>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 err="1"/>
              <a:t>количеството</a:t>
            </a:r>
            <a:r>
              <a:rPr lang="ru-RU" dirty="0"/>
              <a:t> </a:t>
            </a:r>
            <a:r>
              <a:rPr lang="ru-RU" dirty="0" err="1"/>
              <a:t>отворени</a:t>
            </a:r>
            <a:r>
              <a:rPr lang="ru-RU" dirty="0"/>
              <a:t> </a:t>
            </a:r>
            <a:r>
              <a:rPr lang="ru-RU" dirty="0" err="1"/>
              <a:t>слотове</a:t>
            </a:r>
            <a:r>
              <a:rPr lang="ru-RU" dirty="0"/>
              <a:t> в</a:t>
            </a:r>
            <a:r>
              <a:rPr lang="ru-RU" b="1" dirty="0">
                <a:solidFill>
                  <a:schemeClr val="bg1"/>
                </a:solidFill>
              </a:rPr>
              <a:t> линеен </a:t>
            </a:r>
            <a:r>
              <a:rPr lang="ru-RU" b="1" dirty="0" err="1">
                <a:solidFill>
                  <a:schemeClr val="bg1"/>
                </a:solidFill>
              </a:rPr>
              <a:t>ред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При вариациите подреждането има значение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A B </a:t>
            </a:r>
            <a:r>
              <a:rPr lang="bg-BG" b="1" dirty="0">
                <a:solidFill>
                  <a:schemeClr val="bg1"/>
                </a:solidFill>
              </a:rPr>
              <a:t>не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като</a:t>
            </a:r>
            <a:r>
              <a:rPr lang="en-US" dirty="0"/>
              <a:t> B A</a:t>
            </a:r>
          </a:p>
          <a:p>
            <a:pPr>
              <a:buClr>
                <a:schemeClr val="tx1"/>
              </a:buClr>
            </a:pPr>
            <a:r>
              <a:rPr lang="bg-BG" dirty="0"/>
              <a:t>Има </a:t>
            </a:r>
            <a:r>
              <a:rPr lang="bg-BG" b="1" dirty="0">
                <a:solidFill>
                  <a:schemeClr val="bg1"/>
                </a:solidFill>
              </a:rPr>
              <a:t>два</a:t>
            </a:r>
            <a:r>
              <a:rPr lang="bg-BG" dirty="0"/>
              <a:t> вида вариации: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Без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повторение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400" dirty="0"/>
              <a:t>С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повторение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Вариации</a:t>
            </a:r>
            <a:endParaRPr lang="en-US" dirty="0"/>
          </a:p>
        </p:txBody>
      </p:sp>
      <p:sp>
        <p:nvSpPr>
          <p:cNvPr id="8" name="Контейнер за номер на слайда 1">
            <a:extLst>
              <a:ext uri="{FF2B5EF4-FFF2-40B4-BE49-F238E27FC236}">
                <a16:creationId xmlns:a16="http://schemas.microsoft.com/office/drawing/2014/main" id="{EBC69D49-DB56-BF97-CD8C-B117AC9F6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8CE091-EB40-4E75-8511-9BCD9489F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300" y="2791856"/>
            <a:ext cx="2421372" cy="38788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9043BC-CE98-4314-A87A-55A30BE8F9DC}"/>
              </a:ext>
            </a:extLst>
          </p:cNvPr>
          <p:cNvSpPr/>
          <p:nvPr/>
        </p:nvSpPr>
        <p:spPr bwMode="auto">
          <a:xfrm>
            <a:off x="9831000" y="5103141"/>
            <a:ext cx="410320" cy="1066573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7A3EF12-5D33-45CD-BA1F-67C5A3BAE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592" y="5328147"/>
            <a:ext cx="3106788" cy="1055298"/>
          </a:xfrm>
          <a:prstGeom prst="wedgeRoundRectCallout">
            <a:avLst>
              <a:gd name="adj1" fmla="val 78049"/>
              <a:gd name="adj2" fmla="val -216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 = 10</a:t>
            </a:r>
            <a:r>
              <a:rPr lang="en-US" sz="2799" b="1" dirty="0">
                <a:solidFill>
                  <a:schemeClr val="bg2"/>
                </a:solidFill>
              </a:rPr>
              <a:t> </a:t>
            </a:r>
            <a:r>
              <a:rPr lang="bg-BG" sz="2799" b="1" dirty="0">
                <a:solidFill>
                  <a:schemeClr val="bg2"/>
                </a:solidFill>
              </a:rPr>
              <a:t>възможни числа</a:t>
            </a:r>
            <a:r>
              <a:rPr lang="en-US" sz="2799" b="1" dirty="0">
                <a:solidFill>
                  <a:schemeClr val="bg2"/>
                </a:solidFill>
              </a:rPr>
              <a:t>,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 = 3</a:t>
            </a:r>
            <a:r>
              <a:rPr lang="en-US" sz="2799" b="1" dirty="0">
                <a:solidFill>
                  <a:schemeClr val="bg2"/>
                </a:solidFill>
              </a:rPr>
              <a:t> </a:t>
            </a:r>
            <a:r>
              <a:rPr lang="bg-BG" sz="2799" b="1" dirty="0">
                <a:solidFill>
                  <a:schemeClr val="bg2"/>
                </a:solidFill>
              </a:rPr>
              <a:t>слота</a:t>
            </a:r>
            <a:endParaRPr lang="en-US" sz="2799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8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B633667-F306-4BB7-9B67-19E15454B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32AEAE2-06E0-42AB-A3D1-2092FDB2E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399" dirty="0"/>
              <a:t>Подрежда</a:t>
            </a:r>
            <a:r>
              <a:rPr lang="en-GB" sz="3399" dirty="0"/>
              <a:t>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 </a:t>
            </a:r>
            <a:r>
              <a:rPr lang="bg-BG" sz="3399" dirty="0"/>
              <a:t>о</a:t>
            </a:r>
            <a:r>
              <a:rPr lang="en-GB" sz="3399" dirty="0"/>
              <a:t> </a:t>
            </a:r>
            <a:r>
              <a:rPr lang="en-GB" sz="3399" b="1" dirty="0">
                <a:solidFill>
                  <a:schemeClr val="bg1"/>
                </a:solidFill>
              </a:rPr>
              <a:t>C</a:t>
            </a:r>
            <a:r>
              <a:rPr lang="en-GB" sz="3399" dirty="0"/>
              <a:t> </a:t>
            </a:r>
            <a:r>
              <a:rPr lang="bg-BG" sz="3399" dirty="0"/>
              <a:t>по всички възможни начина в </a:t>
            </a:r>
            <a:r>
              <a:rPr lang="en-GB" sz="3399" b="1" dirty="0">
                <a:solidFill>
                  <a:schemeClr val="bg1"/>
                </a:solidFill>
              </a:rPr>
              <a:t>k </a:t>
            </a:r>
            <a:r>
              <a:rPr lang="bg-BG" sz="3399" b="1" dirty="0">
                <a:solidFill>
                  <a:schemeClr val="bg1"/>
                </a:solidFill>
              </a:rPr>
              <a:t>слота</a:t>
            </a:r>
            <a:endParaRPr lang="en-GB" sz="33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99" b="1" dirty="0">
                <a:solidFill>
                  <a:schemeClr val="bg1"/>
                </a:solidFill>
              </a:rPr>
              <a:t>Взимаме</a:t>
            </a:r>
            <a:r>
              <a:rPr lang="en-GB" sz="3199" dirty="0"/>
              <a:t> </a:t>
            </a:r>
            <a:r>
              <a:rPr lang="bg-BG" sz="3199" dirty="0"/>
              <a:t>всеки</a:t>
            </a:r>
            <a:r>
              <a:rPr lang="en-GB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елемент</a:t>
            </a:r>
            <a:r>
              <a:rPr lang="en-GB" sz="3199" dirty="0"/>
              <a:t> </a:t>
            </a:r>
            <a:r>
              <a:rPr lang="bg-BG" sz="3199" dirty="0"/>
              <a:t>само</a:t>
            </a:r>
            <a:r>
              <a:rPr lang="en-GB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веднъж</a:t>
            </a:r>
            <a:endParaRPr lang="en-GB" sz="3199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3C3B058-5C51-4D79-BFED-B9B33D82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Вариации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B239F41F-4CC7-42A6-9DD0-0324C0DCE33B}"/>
              </a:ext>
            </a:extLst>
          </p:cNvPr>
          <p:cNvGraphicFramePr>
            <a:graphicFrameLocks noGrp="1"/>
          </p:cNvGraphicFramePr>
          <p:nvPr/>
        </p:nvGraphicFramePr>
        <p:xfrm>
          <a:off x="8473876" y="4307061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18" name="Straight Arrow Connector 5">
            <a:extLst>
              <a:ext uri="{FF2B5EF4-FFF2-40B4-BE49-F238E27FC236}">
                <a16:creationId xmlns:a16="http://schemas.microsoft.com/office/drawing/2014/main" id="{D58B9A1B-6FB3-4309-9AD4-B7286A79E308}"/>
              </a:ext>
            </a:extLst>
          </p:cNvPr>
          <p:cNvCxnSpPr>
            <a:cxnSpLocks/>
          </p:cNvCxnSpPr>
          <p:nvPr/>
        </p:nvCxnSpPr>
        <p:spPr>
          <a:xfrm flipH="1">
            <a:off x="1415270" y="3670152"/>
            <a:ext cx="921981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FD07B-57AC-4AC2-8484-A8323BB7DD9D}"/>
              </a:ext>
            </a:extLst>
          </p:cNvPr>
          <p:cNvCxnSpPr>
            <a:cxnSpLocks/>
          </p:cNvCxnSpPr>
          <p:nvPr/>
        </p:nvCxnSpPr>
        <p:spPr>
          <a:xfrm>
            <a:off x="2337250" y="3670152"/>
            <a:ext cx="812060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1">
            <a:extLst>
              <a:ext uri="{FF2B5EF4-FFF2-40B4-BE49-F238E27FC236}">
                <a16:creationId xmlns:a16="http://schemas.microsoft.com/office/drawing/2014/main" id="{AA5B1B96-5E7B-4846-9FAB-8525154A8F0A}"/>
              </a:ext>
            </a:extLst>
          </p:cNvPr>
          <p:cNvCxnSpPr>
            <a:cxnSpLocks/>
          </p:cNvCxnSpPr>
          <p:nvPr/>
        </p:nvCxnSpPr>
        <p:spPr>
          <a:xfrm flipH="1">
            <a:off x="5318561" y="3670152"/>
            <a:ext cx="827696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4">
            <a:extLst>
              <a:ext uri="{FF2B5EF4-FFF2-40B4-BE49-F238E27FC236}">
                <a16:creationId xmlns:a16="http://schemas.microsoft.com/office/drawing/2014/main" id="{F56529D5-343F-4358-8184-B915398A652C}"/>
              </a:ext>
            </a:extLst>
          </p:cNvPr>
          <p:cNvCxnSpPr>
            <a:cxnSpLocks/>
          </p:cNvCxnSpPr>
          <p:nvPr/>
        </p:nvCxnSpPr>
        <p:spPr>
          <a:xfrm>
            <a:off x="6146257" y="3670152"/>
            <a:ext cx="906344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203558BB-F3D4-47B8-85D5-AFAF721BDD2F}"/>
              </a:ext>
            </a:extLst>
          </p:cNvPr>
          <p:cNvCxnSpPr>
            <a:cxnSpLocks/>
          </p:cNvCxnSpPr>
          <p:nvPr/>
        </p:nvCxnSpPr>
        <p:spPr>
          <a:xfrm flipH="1">
            <a:off x="9014955" y="3670152"/>
            <a:ext cx="921980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4">
            <a:extLst>
              <a:ext uri="{FF2B5EF4-FFF2-40B4-BE49-F238E27FC236}">
                <a16:creationId xmlns:a16="http://schemas.microsoft.com/office/drawing/2014/main" id="{81037EFD-9825-4252-A10D-B26B7776704A}"/>
              </a:ext>
            </a:extLst>
          </p:cNvPr>
          <p:cNvCxnSpPr>
            <a:cxnSpLocks/>
          </p:cNvCxnSpPr>
          <p:nvPr/>
        </p:nvCxnSpPr>
        <p:spPr>
          <a:xfrm>
            <a:off x="9936935" y="3670152"/>
            <a:ext cx="812060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2">
            <a:extLst>
              <a:ext uri="{FF2B5EF4-FFF2-40B4-BE49-F238E27FC236}">
                <a16:creationId xmlns:a16="http://schemas.microsoft.com/office/drawing/2014/main" id="{F48C6F57-4F75-400D-B5D6-16EE7A9CA732}"/>
              </a:ext>
            </a:extLst>
          </p:cNvPr>
          <p:cNvGraphicFramePr>
            <a:graphicFrameLocks noGrp="1"/>
          </p:cNvGraphicFramePr>
          <p:nvPr/>
        </p:nvGraphicFramePr>
        <p:xfrm>
          <a:off x="5605178" y="3212976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7" name="Table 2">
            <a:extLst>
              <a:ext uri="{FF2B5EF4-FFF2-40B4-BE49-F238E27FC236}">
                <a16:creationId xmlns:a16="http://schemas.microsoft.com/office/drawing/2014/main" id="{54839C77-61DA-4E5F-93E0-423A91F47595}"/>
              </a:ext>
            </a:extLst>
          </p:cNvPr>
          <p:cNvGraphicFramePr>
            <a:graphicFrameLocks noGrp="1"/>
          </p:cNvGraphicFramePr>
          <p:nvPr/>
        </p:nvGraphicFramePr>
        <p:xfrm>
          <a:off x="9406330" y="3200412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8" name="Table 2">
            <a:extLst>
              <a:ext uri="{FF2B5EF4-FFF2-40B4-BE49-F238E27FC236}">
                <a16:creationId xmlns:a16="http://schemas.microsoft.com/office/drawing/2014/main" id="{3DFFE332-7B5B-47F2-8B48-3364C8A3F05F}"/>
              </a:ext>
            </a:extLst>
          </p:cNvPr>
          <p:cNvGraphicFramePr>
            <a:graphicFrameLocks noGrp="1"/>
          </p:cNvGraphicFramePr>
          <p:nvPr/>
        </p:nvGraphicFramePr>
        <p:xfrm>
          <a:off x="911424" y="4293096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39" name="Table 2">
            <a:extLst>
              <a:ext uri="{FF2B5EF4-FFF2-40B4-BE49-F238E27FC236}">
                <a16:creationId xmlns:a16="http://schemas.microsoft.com/office/drawing/2014/main" id="{5C52D289-4908-41C3-A613-569F0049E500}"/>
              </a:ext>
            </a:extLst>
          </p:cNvPr>
          <p:cNvGraphicFramePr>
            <a:graphicFrameLocks noGrp="1"/>
          </p:cNvGraphicFramePr>
          <p:nvPr/>
        </p:nvGraphicFramePr>
        <p:xfrm>
          <a:off x="2565570" y="4297112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40" name="Table 2">
            <a:extLst>
              <a:ext uri="{FF2B5EF4-FFF2-40B4-BE49-F238E27FC236}">
                <a16:creationId xmlns:a16="http://schemas.microsoft.com/office/drawing/2014/main" id="{F80E424F-C312-4A4E-90DF-F2B95F711E63}"/>
              </a:ext>
            </a:extLst>
          </p:cNvPr>
          <p:cNvGraphicFramePr>
            <a:graphicFrameLocks noGrp="1"/>
          </p:cNvGraphicFramePr>
          <p:nvPr/>
        </p:nvGraphicFramePr>
        <p:xfrm>
          <a:off x="4799856" y="4293096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41" name="Table 2">
            <a:extLst>
              <a:ext uri="{FF2B5EF4-FFF2-40B4-BE49-F238E27FC236}">
                <a16:creationId xmlns:a16="http://schemas.microsoft.com/office/drawing/2014/main" id="{ECE92514-FE92-4F29-AAD7-F39768E248EA}"/>
              </a:ext>
            </a:extLst>
          </p:cNvPr>
          <p:cNvGraphicFramePr>
            <a:graphicFrameLocks noGrp="1"/>
          </p:cNvGraphicFramePr>
          <p:nvPr/>
        </p:nvGraphicFramePr>
        <p:xfrm>
          <a:off x="1773482" y="3212976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42" name="Table 2">
            <a:extLst>
              <a:ext uri="{FF2B5EF4-FFF2-40B4-BE49-F238E27FC236}">
                <a16:creationId xmlns:a16="http://schemas.microsoft.com/office/drawing/2014/main" id="{982E49EC-C241-4589-BA13-91E6609DD945}"/>
              </a:ext>
            </a:extLst>
          </p:cNvPr>
          <p:cNvGraphicFramePr>
            <a:graphicFrameLocks noGrp="1"/>
          </p:cNvGraphicFramePr>
          <p:nvPr/>
        </p:nvGraphicFramePr>
        <p:xfrm>
          <a:off x="6511522" y="4293096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6E6F97D8-E8A6-4DEE-BF73-CF00F6DE01C2}"/>
              </a:ext>
            </a:extLst>
          </p:cNvPr>
          <p:cNvGraphicFramePr>
            <a:graphicFrameLocks noGrp="1"/>
          </p:cNvGraphicFramePr>
          <p:nvPr/>
        </p:nvGraphicFramePr>
        <p:xfrm>
          <a:off x="10185542" y="4279500"/>
          <a:ext cx="108215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360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3798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4E5CB272-04BB-4ED3-955F-52A1ECF2A485}"/>
              </a:ext>
            </a:extLst>
          </p:cNvPr>
          <p:cNvSpPr/>
          <p:nvPr/>
        </p:nvSpPr>
        <p:spPr bwMode="auto">
          <a:xfrm>
            <a:off x="371364" y="4114764"/>
            <a:ext cx="11449272" cy="839788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42330C-D7D5-4AF1-93D2-9C7484D0024C}"/>
              </a:ext>
            </a:extLst>
          </p:cNvPr>
          <p:cNvSpPr txBox="1"/>
          <p:nvPr/>
        </p:nvSpPr>
        <p:spPr>
          <a:xfrm>
            <a:off x="4835860" y="5047645"/>
            <a:ext cx="381642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dirty="0"/>
              <a:t>Вариации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435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B633667-F306-4BB7-9B67-19E15454B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32AEAE2-06E0-42AB-A3D1-2092FDB2E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Представете си, че подреждате вашите чаши на рафт  с различни цветове като се чудите по </a:t>
            </a:r>
            <a:r>
              <a:rPr lang="bg-BG" sz="3200" b="1" dirty="0">
                <a:solidFill>
                  <a:schemeClr val="bg1"/>
                </a:solidFill>
              </a:rPr>
              <a:t>колко различни </a:t>
            </a:r>
            <a:r>
              <a:rPr lang="bg-BG" sz="3200" dirty="0"/>
              <a:t>начина може да подредите вашите </a:t>
            </a:r>
            <a:r>
              <a:rPr lang="bg-BG" sz="3200" b="1" dirty="0">
                <a:solidFill>
                  <a:schemeClr val="bg1"/>
                </a:solidFill>
              </a:rPr>
              <a:t>3 любими чаши</a:t>
            </a:r>
            <a:endParaRPr lang="en-GB" sz="32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Когато има само </a:t>
            </a:r>
            <a:r>
              <a:rPr lang="bg-BG" sz="2800" b="1" dirty="0">
                <a:solidFill>
                  <a:schemeClr val="bg1"/>
                </a:solidFill>
              </a:rPr>
              <a:t>2</a:t>
            </a:r>
            <a:r>
              <a:rPr lang="bg-BG" sz="2800" dirty="0"/>
              <a:t> свободни места и не може да има еднакви цветове</a:t>
            </a:r>
            <a:endParaRPr lang="en-GB" sz="28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3C3B058-5C51-4D79-BFED-B9B33D82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Вариации</a:t>
            </a:r>
            <a:r>
              <a:rPr lang="en-US" dirty="0"/>
              <a:t> – </a:t>
            </a:r>
            <a:r>
              <a:rPr lang="bg-BG" dirty="0"/>
              <a:t>примери в живота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63420718-93F1-F858-D68E-D3347C084270}"/>
              </a:ext>
            </a:extLst>
          </p:cNvPr>
          <p:cNvSpPr/>
          <p:nvPr/>
        </p:nvSpPr>
        <p:spPr bwMode="auto">
          <a:xfrm>
            <a:off x="1501104" y="4403710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1E6FB3FA-C8BB-1BAD-07E0-C016EED4B319}"/>
              </a:ext>
            </a:extLst>
          </p:cNvPr>
          <p:cNvSpPr/>
          <p:nvPr/>
        </p:nvSpPr>
        <p:spPr bwMode="auto">
          <a:xfrm>
            <a:off x="440138" y="5715710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79344886-9CAF-D6E1-5C2C-A64B405BB566}"/>
              </a:ext>
            </a:extLst>
          </p:cNvPr>
          <p:cNvSpPr/>
          <p:nvPr/>
        </p:nvSpPr>
        <p:spPr bwMode="auto">
          <a:xfrm>
            <a:off x="2390281" y="5715710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27C07FCF-3950-CB11-6F4D-61A6E03E6D4C}"/>
              </a:ext>
            </a:extLst>
          </p:cNvPr>
          <p:cNvSpPr/>
          <p:nvPr/>
        </p:nvSpPr>
        <p:spPr bwMode="auto">
          <a:xfrm>
            <a:off x="1531932" y="3615835"/>
            <a:ext cx="367073" cy="720080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C5AEB9C-0D8C-8CCC-D7DE-424D5C20137C}"/>
              </a:ext>
            </a:extLst>
          </p:cNvPr>
          <p:cNvSpPr/>
          <p:nvPr/>
        </p:nvSpPr>
        <p:spPr bwMode="auto">
          <a:xfrm>
            <a:off x="2424664" y="4908601"/>
            <a:ext cx="367073" cy="720080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0E113891-35E0-B882-FE5D-E6474A2D6062}"/>
              </a:ext>
            </a:extLst>
          </p:cNvPr>
          <p:cNvSpPr/>
          <p:nvPr/>
        </p:nvSpPr>
        <p:spPr bwMode="auto">
          <a:xfrm>
            <a:off x="2968037" y="4908601"/>
            <a:ext cx="367073" cy="720080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CFDC18B-EA5F-197F-9A78-C6DFA438021F}"/>
              </a:ext>
            </a:extLst>
          </p:cNvPr>
          <p:cNvSpPr/>
          <p:nvPr/>
        </p:nvSpPr>
        <p:spPr bwMode="auto">
          <a:xfrm>
            <a:off x="495016" y="4907766"/>
            <a:ext cx="367073" cy="720080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E5602510-F6CC-1CED-D4AC-C779150B4BDE}"/>
              </a:ext>
            </a:extLst>
          </p:cNvPr>
          <p:cNvSpPr/>
          <p:nvPr/>
        </p:nvSpPr>
        <p:spPr bwMode="auto">
          <a:xfrm>
            <a:off x="1014990" y="4907766"/>
            <a:ext cx="367073" cy="720080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03283A6-BEAF-4A1E-DC57-611BDAEB044F}"/>
              </a:ext>
            </a:extLst>
          </p:cNvPr>
          <p:cNvSpPr/>
          <p:nvPr/>
        </p:nvSpPr>
        <p:spPr bwMode="auto">
          <a:xfrm>
            <a:off x="5416624" y="4403710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5918E7A-0EB6-D96C-B8C2-0015A714B2A5}"/>
              </a:ext>
            </a:extLst>
          </p:cNvPr>
          <p:cNvSpPr/>
          <p:nvPr/>
        </p:nvSpPr>
        <p:spPr bwMode="auto">
          <a:xfrm>
            <a:off x="4355658" y="5715710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0AF6615-3509-40EA-3B15-DE476CD55C6A}"/>
              </a:ext>
            </a:extLst>
          </p:cNvPr>
          <p:cNvSpPr/>
          <p:nvPr/>
        </p:nvSpPr>
        <p:spPr bwMode="auto">
          <a:xfrm>
            <a:off x="6305801" y="5715710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C6DE0609-647F-3602-EA38-C144F7C91818}"/>
              </a:ext>
            </a:extLst>
          </p:cNvPr>
          <p:cNvSpPr/>
          <p:nvPr/>
        </p:nvSpPr>
        <p:spPr bwMode="auto">
          <a:xfrm>
            <a:off x="5447452" y="3615835"/>
            <a:ext cx="367073" cy="720080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F24581C4-1C6B-A935-6696-6F42CBC7B4B4}"/>
              </a:ext>
            </a:extLst>
          </p:cNvPr>
          <p:cNvSpPr/>
          <p:nvPr/>
        </p:nvSpPr>
        <p:spPr bwMode="auto">
          <a:xfrm>
            <a:off x="6340184" y="4908601"/>
            <a:ext cx="367073" cy="720080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D17F1DFC-DF83-54AD-C24F-9016D1D57504}"/>
              </a:ext>
            </a:extLst>
          </p:cNvPr>
          <p:cNvSpPr/>
          <p:nvPr/>
        </p:nvSpPr>
        <p:spPr bwMode="auto">
          <a:xfrm>
            <a:off x="6883557" y="4908601"/>
            <a:ext cx="367073" cy="720080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1E6303FB-0DEC-098C-BAFF-C9B5F74D157F}"/>
              </a:ext>
            </a:extLst>
          </p:cNvPr>
          <p:cNvSpPr/>
          <p:nvPr/>
        </p:nvSpPr>
        <p:spPr bwMode="auto">
          <a:xfrm>
            <a:off x="4410536" y="4907766"/>
            <a:ext cx="367073" cy="720080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6853259E-51C5-8E9A-2B3F-6CFC1753CD4E}"/>
              </a:ext>
            </a:extLst>
          </p:cNvPr>
          <p:cNvSpPr/>
          <p:nvPr/>
        </p:nvSpPr>
        <p:spPr bwMode="auto">
          <a:xfrm>
            <a:off x="4945295" y="4906162"/>
            <a:ext cx="367073" cy="720080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D4473390-1E07-A17E-A13A-B1F04744AB06}"/>
              </a:ext>
            </a:extLst>
          </p:cNvPr>
          <p:cNvSpPr/>
          <p:nvPr/>
        </p:nvSpPr>
        <p:spPr bwMode="auto">
          <a:xfrm>
            <a:off x="9751756" y="4403710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261D229B-1085-E325-1AB2-C377ED42D58B}"/>
              </a:ext>
            </a:extLst>
          </p:cNvPr>
          <p:cNvSpPr/>
          <p:nvPr/>
        </p:nvSpPr>
        <p:spPr bwMode="auto">
          <a:xfrm>
            <a:off x="8690790" y="5715710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6A406D08-E361-AF38-3D93-938A54032130}"/>
              </a:ext>
            </a:extLst>
          </p:cNvPr>
          <p:cNvSpPr/>
          <p:nvPr/>
        </p:nvSpPr>
        <p:spPr bwMode="auto">
          <a:xfrm>
            <a:off x="10640933" y="5715710"/>
            <a:ext cx="941925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35F92D04-4B50-0FFF-013C-D039D2556ADC}"/>
              </a:ext>
            </a:extLst>
          </p:cNvPr>
          <p:cNvSpPr/>
          <p:nvPr/>
        </p:nvSpPr>
        <p:spPr bwMode="auto">
          <a:xfrm>
            <a:off x="9782584" y="3615835"/>
            <a:ext cx="367073" cy="720080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Cylinder 43">
            <a:extLst>
              <a:ext uri="{FF2B5EF4-FFF2-40B4-BE49-F238E27FC236}">
                <a16:creationId xmlns:a16="http://schemas.microsoft.com/office/drawing/2014/main" id="{F25F3C29-B3CF-06E4-AD02-59C648E36BCE}"/>
              </a:ext>
            </a:extLst>
          </p:cNvPr>
          <p:cNvSpPr/>
          <p:nvPr/>
        </p:nvSpPr>
        <p:spPr bwMode="auto">
          <a:xfrm>
            <a:off x="10675316" y="4908601"/>
            <a:ext cx="367073" cy="720080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34A299D6-CC89-C970-165E-E6C733B082A8}"/>
              </a:ext>
            </a:extLst>
          </p:cNvPr>
          <p:cNvSpPr/>
          <p:nvPr/>
        </p:nvSpPr>
        <p:spPr bwMode="auto">
          <a:xfrm>
            <a:off x="11218689" y="4908601"/>
            <a:ext cx="367073" cy="720080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Cylinder 51">
            <a:extLst>
              <a:ext uri="{FF2B5EF4-FFF2-40B4-BE49-F238E27FC236}">
                <a16:creationId xmlns:a16="http://schemas.microsoft.com/office/drawing/2014/main" id="{F73152A7-C168-9744-8E3E-4816F48E0058}"/>
              </a:ext>
            </a:extLst>
          </p:cNvPr>
          <p:cNvSpPr/>
          <p:nvPr/>
        </p:nvSpPr>
        <p:spPr bwMode="auto">
          <a:xfrm>
            <a:off x="8745668" y="4907766"/>
            <a:ext cx="367073" cy="720080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BB62527C-D258-DE19-28D3-9C26057E1D30}"/>
              </a:ext>
            </a:extLst>
          </p:cNvPr>
          <p:cNvSpPr/>
          <p:nvPr/>
        </p:nvSpPr>
        <p:spPr bwMode="auto">
          <a:xfrm>
            <a:off x="9280427" y="4906162"/>
            <a:ext cx="367073" cy="720080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75B01A-1545-475E-94F2-32FCC54BFB9A}"/>
              </a:ext>
            </a:extLst>
          </p:cNvPr>
          <p:cNvSpPr/>
          <p:nvPr/>
        </p:nvSpPr>
        <p:spPr bwMode="auto">
          <a:xfrm>
            <a:off x="164399" y="4759538"/>
            <a:ext cx="11592467" cy="1361723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1737B5-66E7-4283-B675-B4B1C02076C1}"/>
              </a:ext>
            </a:extLst>
          </p:cNvPr>
          <p:cNvSpPr txBox="1"/>
          <p:nvPr/>
        </p:nvSpPr>
        <p:spPr>
          <a:xfrm>
            <a:off x="4628895" y="6214353"/>
            <a:ext cx="381642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3 * 2 = 6 </a:t>
            </a:r>
            <a:r>
              <a:rPr lang="bg-BG" sz="3200" b="1" dirty="0"/>
              <a:t>вариации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372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5" grpId="0" animBg="1"/>
      <p:bldP spid="51" grpId="0" animBg="1"/>
      <p:bldP spid="66" grpId="0" animBg="1"/>
      <p:bldP spid="3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3" grpId="0" animBg="1"/>
      <p:bldP spid="35" grpId="0" animBg="1"/>
      <p:bldP spid="37" grpId="0" animBg="1"/>
      <p:bldP spid="40" grpId="0" animBg="1"/>
      <p:bldP spid="42" grpId="0" animBg="1"/>
      <p:bldP spid="44" grpId="0" animBg="1"/>
      <p:bldP spid="48" grpId="0" animBg="1"/>
      <p:bldP spid="52" grpId="0" animBg="1"/>
      <p:bldP spid="55" grpId="0" animBg="1"/>
      <p:bldP spid="30" grpId="0" animBg="1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B633667-F306-4BB7-9B67-19E15454B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576274" y="6615668"/>
            <a:ext cx="371985" cy="152401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32AEAE2-06E0-42AB-A3D1-2092FDB2E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Представете си, че подреждате вашите чаши на рафт с различни цветове като се чудите по </a:t>
            </a:r>
            <a:r>
              <a:rPr lang="bg-BG" sz="3200" b="1" dirty="0">
                <a:solidFill>
                  <a:schemeClr val="bg1"/>
                </a:solidFill>
              </a:rPr>
              <a:t>колко различни </a:t>
            </a:r>
            <a:r>
              <a:rPr lang="bg-BG" sz="3200" dirty="0"/>
              <a:t>начина може да подредите вашите </a:t>
            </a:r>
            <a:r>
              <a:rPr lang="bg-BG" sz="3200" b="1" dirty="0">
                <a:solidFill>
                  <a:schemeClr val="bg1"/>
                </a:solidFill>
              </a:rPr>
              <a:t>3 любими чаши</a:t>
            </a:r>
            <a:endParaRPr lang="en-GB" sz="32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Когато има само </a:t>
            </a:r>
            <a:r>
              <a:rPr lang="bg-BG" sz="2800" b="1" dirty="0">
                <a:solidFill>
                  <a:schemeClr val="bg1"/>
                </a:solidFill>
              </a:rPr>
              <a:t>2</a:t>
            </a:r>
            <a:r>
              <a:rPr lang="bg-BG" sz="2800" dirty="0"/>
              <a:t> свободни места и може да има еднакви цветове</a:t>
            </a:r>
            <a:endParaRPr lang="en-GB" sz="28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3C3B058-5C51-4D79-BFED-B9B33D82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Вариации с повторение </a:t>
            </a:r>
            <a:r>
              <a:rPr lang="en-US" dirty="0"/>
              <a:t>– </a:t>
            </a:r>
            <a:r>
              <a:rPr lang="bg-BG" dirty="0"/>
              <a:t>примери в живота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63420718-93F1-F858-D68E-D3347C084270}"/>
              </a:ext>
            </a:extLst>
          </p:cNvPr>
          <p:cNvSpPr/>
          <p:nvPr/>
        </p:nvSpPr>
        <p:spPr bwMode="auto">
          <a:xfrm>
            <a:off x="1330924" y="4037358"/>
            <a:ext cx="953645" cy="147799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1E6FB3FA-C8BB-1BAD-07E0-C016EED4B319}"/>
              </a:ext>
            </a:extLst>
          </p:cNvPr>
          <p:cNvSpPr/>
          <p:nvPr/>
        </p:nvSpPr>
        <p:spPr bwMode="auto">
          <a:xfrm>
            <a:off x="269958" y="5349358"/>
            <a:ext cx="953645" cy="147799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79344886-9CAF-D6E1-5C2C-A64B405BB566}"/>
              </a:ext>
            </a:extLst>
          </p:cNvPr>
          <p:cNvSpPr/>
          <p:nvPr/>
        </p:nvSpPr>
        <p:spPr bwMode="auto">
          <a:xfrm>
            <a:off x="2220101" y="5349358"/>
            <a:ext cx="953645" cy="147799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27C07FCF-3950-CB11-6F4D-61A6E03E6D4C}"/>
              </a:ext>
            </a:extLst>
          </p:cNvPr>
          <p:cNvSpPr/>
          <p:nvPr/>
        </p:nvSpPr>
        <p:spPr bwMode="auto">
          <a:xfrm>
            <a:off x="1351081" y="3459833"/>
            <a:ext cx="371639" cy="369497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EC5AEB9C-0D8C-8CCC-D7DE-424D5C20137C}"/>
              </a:ext>
            </a:extLst>
          </p:cNvPr>
          <p:cNvSpPr/>
          <p:nvPr/>
        </p:nvSpPr>
        <p:spPr bwMode="auto">
          <a:xfrm>
            <a:off x="2243813" y="4752599"/>
            <a:ext cx="371639" cy="369497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0E113891-35E0-B882-FE5D-E6474A2D6062}"/>
              </a:ext>
            </a:extLst>
          </p:cNvPr>
          <p:cNvSpPr/>
          <p:nvPr/>
        </p:nvSpPr>
        <p:spPr bwMode="auto">
          <a:xfrm>
            <a:off x="2787186" y="4752599"/>
            <a:ext cx="371639" cy="369497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5CFDC18B-EA5F-197F-9A78-C6DFA438021F}"/>
              </a:ext>
            </a:extLst>
          </p:cNvPr>
          <p:cNvSpPr/>
          <p:nvPr/>
        </p:nvSpPr>
        <p:spPr bwMode="auto">
          <a:xfrm>
            <a:off x="314165" y="4751764"/>
            <a:ext cx="371639" cy="369497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E5602510-F6CC-1CED-D4AC-C779150B4BDE}"/>
              </a:ext>
            </a:extLst>
          </p:cNvPr>
          <p:cNvSpPr/>
          <p:nvPr/>
        </p:nvSpPr>
        <p:spPr bwMode="auto">
          <a:xfrm>
            <a:off x="834139" y="4751764"/>
            <a:ext cx="371639" cy="369497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03283A6-BEAF-4A1E-DC57-611BDAEB044F}"/>
              </a:ext>
            </a:extLst>
          </p:cNvPr>
          <p:cNvSpPr/>
          <p:nvPr/>
        </p:nvSpPr>
        <p:spPr bwMode="auto">
          <a:xfrm>
            <a:off x="5246444" y="4037358"/>
            <a:ext cx="953645" cy="147799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5918E7A-0EB6-D96C-B8C2-0015A714B2A5}"/>
              </a:ext>
            </a:extLst>
          </p:cNvPr>
          <p:cNvSpPr/>
          <p:nvPr/>
        </p:nvSpPr>
        <p:spPr bwMode="auto">
          <a:xfrm>
            <a:off x="4185478" y="5349358"/>
            <a:ext cx="953645" cy="147799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0AF6615-3509-40EA-3B15-DE476CD55C6A}"/>
              </a:ext>
            </a:extLst>
          </p:cNvPr>
          <p:cNvSpPr/>
          <p:nvPr/>
        </p:nvSpPr>
        <p:spPr bwMode="auto">
          <a:xfrm>
            <a:off x="6135621" y="5349358"/>
            <a:ext cx="953645" cy="147799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Cylinder 22">
            <a:extLst>
              <a:ext uri="{FF2B5EF4-FFF2-40B4-BE49-F238E27FC236}">
                <a16:creationId xmlns:a16="http://schemas.microsoft.com/office/drawing/2014/main" id="{C6DE0609-647F-3602-EA38-C144F7C91818}"/>
              </a:ext>
            </a:extLst>
          </p:cNvPr>
          <p:cNvSpPr/>
          <p:nvPr/>
        </p:nvSpPr>
        <p:spPr bwMode="auto">
          <a:xfrm>
            <a:off x="5266601" y="3459833"/>
            <a:ext cx="371639" cy="369497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F24581C4-1C6B-A935-6696-6F42CBC7B4B4}"/>
              </a:ext>
            </a:extLst>
          </p:cNvPr>
          <p:cNvSpPr/>
          <p:nvPr/>
        </p:nvSpPr>
        <p:spPr bwMode="auto">
          <a:xfrm>
            <a:off x="6159333" y="4752599"/>
            <a:ext cx="371639" cy="369497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D17F1DFC-DF83-54AD-C24F-9016D1D57504}"/>
              </a:ext>
            </a:extLst>
          </p:cNvPr>
          <p:cNvSpPr/>
          <p:nvPr/>
        </p:nvSpPr>
        <p:spPr bwMode="auto">
          <a:xfrm>
            <a:off x="6702706" y="4752599"/>
            <a:ext cx="371639" cy="369497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1E6303FB-0DEC-098C-BAFF-C9B5F74D157F}"/>
              </a:ext>
            </a:extLst>
          </p:cNvPr>
          <p:cNvSpPr/>
          <p:nvPr/>
        </p:nvSpPr>
        <p:spPr bwMode="auto">
          <a:xfrm>
            <a:off x="4229685" y="4751764"/>
            <a:ext cx="371639" cy="369497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6853259E-51C5-8E9A-2B3F-6CFC1753CD4E}"/>
              </a:ext>
            </a:extLst>
          </p:cNvPr>
          <p:cNvSpPr/>
          <p:nvPr/>
        </p:nvSpPr>
        <p:spPr bwMode="auto">
          <a:xfrm>
            <a:off x="4764444" y="4750160"/>
            <a:ext cx="371639" cy="369497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D4473390-1E07-A17E-A13A-B1F04744AB06}"/>
              </a:ext>
            </a:extLst>
          </p:cNvPr>
          <p:cNvSpPr/>
          <p:nvPr/>
        </p:nvSpPr>
        <p:spPr bwMode="auto">
          <a:xfrm>
            <a:off x="9581576" y="4037358"/>
            <a:ext cx="953645" cy="147799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261D229B-1085-E325-1AB2-C377ED42D58B}"/>
              </a:ext>
            </a:extLst>
          </p:cNvPr>
          <p:cNvSpPr/>
          <p:nvPr/>
        </p:nvSpPr>
        <p:spPr bwMode="auto">
          <a:xfrm>
            <a:off x="8586797" y="5349358"/>
            <a:ext cx="953645" cy="147799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6A406D08-E361-AF38-3D93-938A54032130}"/>
              </a:ext>
            </a:extLst>
          </p:cNvPr>
          <p:cNvSpPr/>
          <p:nvPr/>
        </p:nvSpPr>
        <p:spPr bwMode="auto">
          <a:xfrm>
            <a:off x="10470753" y="5349358"/>
            <a:ext cx="953645" cy="147799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35F92D04-4B50-0FFF-013C-D039D2556ADC}"/>
              </a:ext>
            </a:extLst>
          </p:cNvPr>
          <p:cNvSpPr/>
          <p:nvPr/>
        </p:nvSpPr>
        <p:spPr bwMode="auto">
          <a:xfrm>
            <a:off x="9601733" y="3459833"/>
            <a:ext cx="371639" cy="369497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Cylinder 43">
            <a:extLst>
              <a:ext uri="{FF2B5EF4-FFF2-40B4-BE49-F238E27FC236}">
                <a16:creationId xmlns:a16="http://schemas.microsoft.com/office/drawing/2014/main" id="{F25F3C29-B3CF-06E4-AD02-59C648E36BCE}"/>
              </a:ext>
            </a:extLst>
          </p:cNvPr>
          <p:cNvSpPr/>
          <p:nvPr/>
        </p:nvSpPr>
        <p:spPr bwMode="auto">
          <a:xfrm>
            <a:off x="10494465" y="4752599"/>
            <a:ext cx="371639" cy="369497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34A299D6-CC89-C970-165E-E6C733B082A8}"/>
              </a:ext>
            </a:extLst>
          </p:cNvPr>
          <p:cNvSpPr/>
          <p:nvPr/>
        </p:nvSpPr>
        <p:spPr bwMode="auto">
          <a:xfrm>
            <a:off x="11037838" y="4752599"/>
            <a:ext cx="371639" cy="369497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Cylinder 51">
            <a:extLst>
              <a:ext uri="{FF2B5EF4-FFF2-40B4-BE49-F238E27FC236}">
                <a16:creationId xmlns:a16="http://schemas.microsoft.com/office/drawing/2014/main" id="{F73152A7-C168-9744-8E3E-4816F48E0058}"/>
              </a:ext>
            </a:extLst>
          </p:cNvPr>
          <p:cNvSpPr/>
          <p:nvPr/>
        </p:nvSpPr>
        <p:spPr bwMode="auto">
          <a:xfrm>
            <a:off x="8564817" y="4751764"/>
            <a:ext cx="371639" cy="369497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BB62527C-D258-DE19-28D3-9C26057E1D30}"/>
              </a:ext>
            </a:extLst>
          </p:cNvPr>
          <p:cNvSpPr/>
          <p:nvPr/>
        </p:nvSpPr>
        <p:spPr bwMode="auto">
          <a:xfrm>
            <a:off x="9099576" y="4750160"/>
            <a:ext cx="371639" cy="369497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75B01A-1545-475E-94F2-32FCC54BFB9A}"/>
              </a:ext>
            </a:extLst>
          </p:cNvPr>
          <p:cNvSpPr/>
          <p:nvPr/>
        </p:nvSpPr>
        <p:spPr bwMode="auto">
          <a:xfrm>
            <a:off x="191941" y="5454716"/>
            <a:ext cx="11736706" cy="1266602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1737B5-66E7-4283-B675-B4B1C02076C1}"/>
              </a:ext>
            </a:extLst>
          </p:cNvPr>
          <p:cNvSpPr txBox="1"/>
          <p:nvPr/>
        </p:nvSpPr>
        <p:spPr>
          <a:xfrm>
            <a:off x="6135620" y="3483525"/>
            <a:ext cx="3863910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3 ^ 2 = 9 </a:t>
            </a:r>
            <a:r>
              <a:rPr lang="bg-BG" sz="3200" b="1" dirty="0"/>
              <a:t>вариации</a:t>
            </a:r>
            <a:endParaRPr lang="en-US" sz="3200" b="1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FB05260-5182-666F-8193-6A82507355CC}"/>
              </a:ext>
            </a:extLst>
          </p:cNvPr>
          <p:cNvSpPr/>
          <p:nvPr/>
        </p:nvSpPr>
        <p:spPr bwMode="auto">
          <a:xfrm>
            <a:off x="1234790" y="6485630"/>
            <a:ext cx="953645" cy="147799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BD586FA5-1021-5073-7F4F-D83881418125}"/>
              </a:ext>
            </a:extLst>
          </p:cNvPr>
          <p:cNvSpPr/>
          <p:nvPr/>
        </p:nvSpPr>
        <p:spPr bwMode="auto">
          <a:xfrm>
            <a:off x="1278997" y="5888036"/>
            <a:ext cx="371639" cy="369497"/>
          </a:xfrm>
          <a:prstGeom prst="can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8A93A033-8402-6A90-2F67-2E62A3839D82}"/>
              </a:ext>
            </a:extLst>
          </p:cNvPr>
          <p:cNvSpPr/>
          <p:nvPr/>
        </p:nvSpPr>
        <p:spPr bwMode="auto">
          <a:xfrm>
            <a:off x="1798971" y="5888036"/>
            <a:ext cx="371639" cy="369497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BB1DFB42-405B-3844-AB70-58F58DC1813D}"/>
              </a:ext>
            </a:extLst>
          </p:cNvPr>
          <p:cNvSpPr/>
          <p:nvPr/>
        </p:nvSpPr>
        <p:spPr bwMode="auto">
          <a:xfrm>
            <a:off x="5127509" y="6499118"/>
            <a:ext cx="953645" cy="147799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B5F0534D-AE3A-CA75-DDBB-EF3381617A5B}"/>
              </a:ext>
            </a:extLst>
          </p:cNvPr>
          <p:cNvSpPr/>
          <p:nvPr/>
        </p:nvSpPr>
        <p:spPr bwMode="auto">
          <a:xfrm>
            <a:off x="5151221" y="5902359"/>
            <a:ext cx="371639" cy="369497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6B6285C5-003C-B64D-4B95-8BDE3DB4C9C2}"/>
              </a:ext>
            </a:extLst>
          </p:cNvPr>
          <p:cNvSpPr/>
          <p:nvPr/>
        </p:nvSpPr>
        <p:spPr bwMode="auto">
          <a:xfrm>
            <a:off x="5694594" y="5902359"/>
            <a:ext cx="371639" cy="369497"/>
          </a:xfrm>
          <a:prstGeom prst="can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49DA3431-99DB-8EB1-559B-8DE2E8C518AC}"/>
              </a:ext>
            </a:extLst>
          </p:cNvPr>
          <p:cNvSpPr/>
          <p:nvPr/>
        </p:nvSpPr>
        <p:spPr bwMode="auto">
          <a:xfrm>
            <a:off x="9456714" y="6488190"/>
            <a:ext cx="953645" cy="147799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F49B2EC7-7E54-7AA9-9E65-D0B762A60C2D}"/>
              </a:ext>
            </a:extLst>
          </p:cNvPr>
          <p:cNvSpPr/>
          <p:nvPr/>
        </p:nvSpPr>
        <p:spPr bwMode="auto">
          <a:xfrm>
            <a:off x="9500921" y="5890596"/>
            <a:ext cx="371639" cy="369497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14ABA839-B326-4501-DA06-3C96A30CAC9B}"/>
              </a:ext>
            </a:extLst>
          </p:cNvPr>
          <p:cNvSpPr/>
          <p:nvPr/>
        </p:nvSpPr>
        <p:spPr bwMode="auto">
          <a:xfrm>
            <a:off x="10035680" y="5888992"/>
            <a:ext cx="371639" cy="369497"/>
          </a:xfrm>
          <a:prstGeom prst="can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08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66" grpId="0" animBg="1"/>
      <p:bldP spid="3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3" grpId="0" animBg="1"/>
      <p:bldP spid="35" grpId="0" animBg="1"/>
      <p:bldP spid="37" grpId="0" animBg="1"/>
      <p:bldP spid="40" grpId="0" animBg="1"/>
      <p:bldP spid="42" grpId="0" animBg="1"/>
      <p:bldP spid="44" grpId="0" animBg="1"/>
      <p:bldP spid="48" grpId="0" animBg="1"/>
      <p:bldP spid="52" grpId="0" animBg="1"/>
      <p:bldP spid="55" grpId="0" animBg="1"/>
      <p:bldP spid="30" grpId="0" animBg="1"/>
      <p:bldP spid="31" grpId="0"/>
      <p:bldP spid="4" grpId="0" animBg="1"/>
      <p:bldP spid="7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679E947A-44CB-B3DF-1EE0-3049727D1D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6A20007A-A23F-AE09-0629-5DF899DD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Брой</a:t>
            </a:r>
            <a:r>
              <a:rPr lang="en-US" dirty="0"/>
              <a:t> </a:t>
            </a:r>
            <a:r>
              <a:rPr lang="bg-BG" dirty="0"/>
              <a:t>вариации</a:t>
            </a:r>
          </a:p>
        </p:txBody>
      </p:sp>
      <p:sp>
        <p:nvSpPr>
          <p:cNvPr id="26" name="Текстов контейнер 1">
            <a:extLst>
              <a:ext uri="{FF2B5EF4-FFF2-40B4-BE49-F238E27FC236}">
                <a16:creationId xmlns:a16="http://schemas.microsoft.com/office/drawing/2014/main" id="{B8D807AC-54FA-D433-E490-F528E3369D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750" y="1120342"/>
            <a:ext cx="11818096" cy="556112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Подредете по две символа</a:t>
            </a:r>
            <a:r>
              <a:rPr lang="en-GB" sz="3399" dirty="0">
                <a:solidFill>
                  <a:schemeClr val="bg1"/>
                </a:solidFill>
              </a:rPr>
              <a:t> </a:t>
            </a:r>
            <a:r>
              <a:rPr lang="bg-BG" sz="3399" dirty="0"/>
              <a:t>от</a:t>
            </a:r>
            <a:r>
              <a:rPr lang="en-GB" sz="3399" dirty="0"/>
              <a:t>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C</a:t>
            </a:r>
            <a:r>
              <a:rPr lang="en-GB" sz="3399" dirty="0"/>
              <a:t> </a:t>
            </a:r>
            <a:r>
              <a:rPr lang="bg-BG" sz="3399" dirty="0"/>
              <a:t>и</a:t>
            </a:r>
            <a:r>
              <a:rPr lang="en-GB" sz="3399" dirty="0"/>
              <a:t> </a:t>
            </a:r>
            <a:r>
              <a:rPr lang="en-GB" sz="3399" b="1" dirty="0">
                <a:solidFill>
                  <a:schemeClr val="bg1"/>
                </a:solidFill>
              </a:rPr>
              <a:t>D</a:t>
            </a:r>
            <a:r>
              <a:rPr lang="en-GB" sz="3399" dirty="0"/>
              <a:t> </a:t>
            </a:r>
            <a:r>
              <a:rPr lang="bg-BG" sz="3399" dirty="0"/>
              <a:t>по всички</a:t>
            </a:r>
            <a:br>
              <a:rPr lang="bg-BG" sz="3399" dirty="0"/>
            </a:br>
            <a:r>
              <a:rPr lang="bg-BG" sz="3399" dirty="0"/>
              <a:t>възможни възможни начина</a:t>
            </a:r>
            <a:endParaRPr lang="en-GB" sz="3399" dirty="0"/>
          </a:p>
          <a:p>
            <a:pPr lvl="1"/>
            <a:r>
              <a:rPr lang="bg-BG" sz="3199" dirty="0"/>
              <a:t>Колко начина има</a:t>
            </a:r>
            <a:r>
              <a:rPr lang="en-GB" sz="3199" dirty="0"/>
              <a:t>?</a:t>
            </a:r>
          </a:p>
          <a:p>
            <a:endParaRPr lang="bg-BG" dirty="0"/>
          </a:p>
        </p:txBody>
      </p:sp>
      <p:sp>
        <p:nvSpPr>
          <p:cNvPr id="27" name="Контейнер за номер на слайда 2">
            <a:extLst>
              <a:ext uri="{FF2B5EF4-FFF2-40B4-BE49-F238E27FC236}">
                <a16:creationId xmlns:a16="http://schemas.microsoft.com/office/drawing/2014/main" id="{AD081D55-FE56-3789-8ED1-FF3F6AA2A157}"/>
              </a:ext>
            </a:extLst>
          </p:cNvPr>
          <p:cNvSpPr txBox="1">
            <a:spLocks/>
          </p:cNvSpPr>
          <p:nvPr/>
        </p:nvSpPr>
        <p:spPr>
          <a:xfrm>
            <a:off x="11756091" y="6507000"/>
            <a:ext cx="367510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28" name="Table 2">
            <a:extLst>
              <a:ext uri="{FF2B5EF4-FFF2-40B4-BE49-F238E27FC236}">
                <a16:creationId xmlns:a16="http://schemas.microsoft.com/office/drawing/2014/main" id="{936B4867-148A-C82B-9A80-05F1DFC9F876}"/>
              </a:ext>
            </a:extLst>
          </p:cNvPr>
          <p:cNvGraphicFramePr>
            <a:graphicFrameLocks noGrp="1"/>
          </p:cNvGraphicFramePr>
          <p:nvPr/>
        </p:nvGraphicFramePr>
        <p:xfrm>
          <a:off x="6952136" y="2762766"/>
          <a:ext cx="188016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42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70042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70042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  <a:gridCol w="470042">
                  <a:extLst>
                    <a:ext uri="{9D8B030D-6E8A-4147-A177-3AD203B41FA5}">
                      <a16:colId xmlns:a16="http://schemas.microsoft.com/office/drawing/2014/main" val="139652700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10">
                <a:extLst>
                  <a:ext uri="{FF2B5EF4-FFF2-40B4-BE49-F238E27FC236}">
                    <a16:creationId xmlns:a16="http://schemas.microsoft.com/office/drawing/2014/main" id="{9CDF53C4-3100-6E38-2AAA-D88392C26D07}"/>
                  </a:ext>
                </a:extLst>
              </p:cNvPr>
              <p:cNvSpPr/>
              <p:nvPr/>
            </p:nvSpPr>
            <p:spPr>
              <a:xfrm>
                <a:off x="6710270" y="4603976"/>
                <a:ext cx="1904504" cy="769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399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4399" baseline="30000" dirty="0"/>
                  <a:t>k</a:t>
                </a:r>
                <a:r>
                  <a:rPr lang="en-GB" sz="4399" dirty="0"/>
                  <a:t> = </a:t>
                </a:r>
                <a14:m>
                  <m:oMath xmlns:m="http://schemas.openxmlformats.org/officeDocument/2006/math">
                    <m:r>
                      <a:rPr lang="en-GB" sz="4399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4399" i="1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bg-BG" sz="4399" baseline="30000" dirty="0"/>
              </a:p>
            </p:txBody>
          </p:sp>
        </mc:Choice>
        <mc:Fallback xmlns="">
          <p:sp>
            <p:nvSpPr>
              <p:cNvPr id="29" name="Rectangle 10">
                <a:extLst>
                  <a:ext uri="{FF2B5EF4-FFF2-40B4-BE49-F238E27FC236}">
                    <a16:creationId xmlns:a16="http://schemas.microsoft.com/office/drawing/2014/main" id="{9CDF53C4-3100-6E38-2AAA-D88392C26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270" y="4603976"/>
                <a:ext cx="1904504" cy="769241"/>
              </a:xfrm>
              <a:prstGeom prst="rect">
                <a:avLst/>
              </a:prstGeom>
              <a:blipFill>
                <a:blip r:embed="rId2"/>
                <a:stretch>
                  <a:fillRect t="-15873" b="-3730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7">
            <a:extLst>
              <a:ext uri="{FF2B5EF4-FFF2-40B4-BE49-F238E27FC236}">
                <a16:creationId xmlns:a16="http://schemas.microsoft.com/office/drawing/2014/main" id="{DDF91E0F-DD4F-704A-08AF-52914D3BF457}"/>
              </a:ext>
            </a:extLst>
          </p:cNvPr>
          <p:cNvGraphicFramePr>
            <a:graphicFrameLocks noGrp="1"/>
          </p:cNvGraphicFramePr>
          <p:nvPr/>
        </p:nvGraphicFramePr>
        <p:xfrm>
          <a:off x="6998767" y="3864420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31" name="TextBox 4">
            <a:extLst>
              <a:ext uri="{FF2B5EF4-FFF2-40B4-BE49-F238E27FC236}">
                <a16:creationId xmlns:a16="http://schemas.microsoft.com/office/drawing/2014/main" id="{966FAE5E-9EC8-54DB-69C9-66CADBEE28E9}"/>
              </a:ext>
            </a:extLst>
          </p:cNvPr>
          <p:cNvSpPr txBox="1"/>
          <p:nvPr/>
        </p:nvSpPr>
        <p:spPr>
          <a:xfrm>
            <a:off x="7087329" y="3831418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4</a:t>
            </a: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7AAD5E3D-FC07-0B3C-B0F0-C27232538734}"/>
              </a:ext>
            </a:extLst>
          </p:cNvPr>
          <p:cNvSpPr txBox="1"/>
          <p:nvPr/>
        </p:nvSpPr>
        <p:spPr>
          <a:xfrm>
            <a:off x="7619137" y="3831418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4</a:t>
            </a:r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5F69B3CB-5192-6F63-AA6C-066D7859B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0541" y="3633683"/>
            <a:ext cx="1750446" cy="510609"/>
          </a:xfrm>
          <a:prstGeom prst="wedgeRoundRectCallout">
            <a:avLst>
              <a:gd name="adj1" fmla="val -81449"/>
              <a:gd name="adj2" fmla="val 44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rgbClr val="FFFFFF"/>
                </a:solidFill>
              </a:rPr>
              <a:t>Умножете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34" name="AutoShape 7">
            <a:extLst>
              <a:ext uri="{FF2B5EF4-FFF2-40B4-BE49-F238E27FC236}">
                <a16:creationId xmlns:a16="http://schemas.microsoft.com/office/drawing/2014/main" id="{A1E849FB-035C-6724-5371-F3DAF2365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9878" y="5254279"/>
            <a:ext cx="2682043" cy="1327571"/>
          </a:xfrm>
          <a:prstGeom prst="wedgeRoundRectCallout">
            <a:avLst>
              <a:gd name="adj1" fmla="val -50190"/>
              <a:gd name="adj2" fmla="val -589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16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различни начина с повторение</a:t>
            </a:r>
            <a:endParaRPr lang="en-US" sz="2399" b="1" dirty="0">
              <a:solidFill>
                <a:schemeClr val="bg1"/>
              </a:solidFill>
            </a:endParaRPr>
          </a:p>
        </p:txBody>
      </p:sp>
      <p:graphicFrame>
        <p:nvGraphicFramePr>
          <p:cNvPr id="35" name="Table 2">
            <a:extLst>
              <a:ext uri="{FF2B5EF4-FFF2-40B4-BE49-F238E27FC236}">
                <a16:creationId xmlns:a16="http://schemas.microsoft.com/office/drawing/2014/main" id="{D9A4A2DA-5917-816B-FF82-CAE5156B45B6}"/>
              </a:ext>
            </a:extLst>
          </p:cNvPr>
          <p:cNvGraphicFramePr>
            <a:graphicFrameLocks noGrp="1"/>
          </p:cNvGraphicFramePr>
          <p:nvPr/>
        </p:nvGraphicFramePr>
        <p:xfrm>
          <a:off x="528173" y="2986028"/>
          <a:ext cx="1880168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42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70042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70042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  <a:gridCol w="470042">
                  <a:extLst>
                    <a:ext uri="{9D8B030D-6E8A-4147-A177-3AD203B41FA5}">
                      <a16:colId xmlns:a16="http://schemas.microsoft.com/office/drawing/2014/main" val="139652700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D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10">
                <a:extLst>
                  <a:ext uri="{FF2B5EF4-FFF2-40B4-BE49-F238E27FC236}">
                    <a16:creationId xmlns:a16="http://schemas.microsoft.com/office/drawing/2014/main" id="{DB9DCDDA-8564-2614-6717-167082C746D9}"/>
                  </a:ext>
                </a:extLst>
              </p:cNvPr>
              <p:cNvSpPr/>
              <p:nvPr/>
            </p:nvSpPr>
            <p:spPr>
              <a:xfrm>
                <a:off x="351475" y="4603975"/>
                <a:ext cx="3447978" cy="12003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)!</m:t>
                        </m:r>
                      </m:den>
                    </m:f>
                  </m:oMath>
                </a14:m>
                <a:r>
                  <a:rPr lang="en-GB" sz="4399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endParaRPr lang="bg-BG" sz="4399" dirty="0"/>
              </a:p>
            </p:txBody>
          </p:sp>
        </mc:Choice>
        <mc:Fallback xmlns="">
          <p:sp>
            <p:nvSpPr>
              <p:cNvPr id="36" name="Rectangle 10">
                <a:extLst>
                  <a:ext uri="{FF2B5EF4-FFF2-40B4-BE49-F238E27FC236}">
                    <a16:creationId xmlns:a16="http://schemas.microsoft.com/office/drawing/2014/main" id="{DB9DCDDA-8564-2614-6717-167082C74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75" y="4603975"/>
                <a:ext cx="3447978" cy="1200316"/>
              </a:xfrm>
              <a:prstGeom prst="rect">
                <a:avLst/>
              </a:prstGeom>
              <a:blipFill>
                <a:blip r:embed="rId3"/>
                <a:stretch>
                  <a:fillRect b="-101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Table 13">
            <a:extLst>
              <a:ext uri="{FF2B5EF4-FFF2-40B4-BE49-F238E27FC236}">
                <a16:creationId xmlns:a16="http://schemas.microsoft.com/office/drawing/2014/main" id="{9C9B9499-FD93-EE44-7F04-60B5D09F4641}"/>
              </a:ext>
            </a:extLst>
          </p:cNvPr>
          <p:cNvGraphicFramePr>
            <a:graphicFrameLocks noGrp="1"/>
          </p:cNvGraphicFramePr>
          <p:nvPr/>
        </p:nvGraphicFramePr>
        <p:xfrm>
          <a:off x="982856" y="3831416"/>
          <a:ext cx="1075172" cy="510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86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37586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510646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38" name="TextBox 4">
            <a:extLst>
              <a:ext uri="{FF2B5EF4-FFF2-40B4-BE49-F238E27FC236}">
                <a16:creationId xmlns:a16="http://schemas.microsoft.com/office/drawing/2014/main" id="{0C170E26-1B80-44D9-7E66-5D34CC269ABC}"/>
              </a:ext>
            </a:extLst>
          </p:cNvPr>
          <p:cNvSpPr txBox="1"/>
          <p:nvPr/>
        </p:nvSpPr>
        <p:spPr>
          <a:xfrm>
            <a:off x="1033254" y="3831417"/>
            <a:ext cx="36731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dirty="0"/>
              <a:t>4</a:t>
            </a:r>
          </a:p>
        </p:txBody>
      </p:sp>
      <p:sp>
        <p:nvSpPr>
          <p:cNvPr id="39" name="TextBox 15">
            <a:extLst>
              <a:ext uri="{FF2B5EF4-FFF2-40B4-BE49-F238E27FC236}">
                <a16:creationId xmlns:a16="http://schemas.microsoft.com/office/drawing/2014/main" id="{D54C5181-1644-28C1-519F-84043EC03501}"/>
              </a:ext>
            </a:extLst>
          </p:cNvPr>
          <p:cNvSpPr txBox="1"/>
          <p:nvPr/>
        </p:nvSpPr>
        <p:spPr>
          <a:xfrm>
            <a:off x="1565062" y="3831417"/>
            <a:ext cx="36731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dirty="0"/>
              <a:t>3</a:t>
            </a:r>
          </a:p>
        </p:txBody>
      </p:sp>
      <p:sp>
        <p:nvSpPr>
          <p:cNvPr id="40" name="AutoShape 7">
            <a:extLst>
              <a:ext uri="{FF2B5EF4-FFF2-40B4-BE49-F238E27FC236}">
                <a16:creationId xmlns:a16="http://schemas.microsoft.com/office/drawing/2014/main" id="{87E02DD0-724B-5E01-D152-C8651426E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409" y="3535207"/>
            <a:ext cx="1762169" cy="510609"/>
          </a:xfrm>
          <a:prstGeom prst="wedgeRoundRectCallout">
            <a:avLst>
              <a:gd name="adj1" fmla="val -96379"/>
              <a:gd name="adj2" fmla="val 446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rgbClr val="FFFFFF"/>
                </a:solidFill>
              </a:rPr>
              <a:t>Умножете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41" name="AutoShape 7">
            <a:extLst>
              <a:ext uri="{FF2B5EF4-FFF2-40B4-BE49-F238E27FC236}">
                <a16:creationId xmlns:a16="http://schemas.microsoft.com/office/drawing/2014/main" id="{AB88F7D3-64BB-82F4-CD30-83FF1B5E3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1455" y="4285026"/>
            <a:ext cx="2325206" cy="1327571"/>
          </a:xfrm>
          <a:prstGeom prst="wedgeRoundRectCallout">
            <a:avLst>
              <a:gd name="adj1" fmla="val -68128"/>
              <a:gd name="adj2" fmla="val 228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12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 различни начина без повторение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42" name="Rectangle 19">
            <a:extLst>
              <a:ext uri="{FF2B5EF4-FFF2-40B4-BE49-F238E27FC236}">
                <a16:creationId xmlns:a16="http://schemas.microsoft.com/office/drawing/2014/main" id="{6E08CEFD-FB86-70A4-BF03-E597EF9CD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175" y="2526483"/>
            <a:ext cx="66913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AB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AC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AD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BA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BD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CA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CB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CD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DA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DB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DC</a:t>
            </a:r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0B662E18-AEB8-5704-5DAE-27BBBA098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7860" y="1232168"/>
            <a:ext cx="706759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AB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AC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AD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BB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BA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BD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CC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CA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CB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CD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DD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DA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DB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200" b="1" spc="600" noProof="1">
                <a:latin typeface="Consolas" panose="020B0609020204030204" pitchFamily="49" charset="0"/>
              </a:rPr>
              <a:t>DC</a:t>
            </a:r>
          </a:p>
        </p:txBody>
      </p:sp>
    </p:spTree>
    <p:extLst>
      <p:ext uri="{BB962C8B-B14F-4D97-AF65-F5344CB8AC3E}">
        <p14:creationId xmlns:p14="http://schemas.microsoft.com/office/powerpoint/2010/main" val="203915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2" grpId="0"/>
      <p:bldP spid="33" grpId="0" animBg="1"/>
      <p:bldP spid="34" grpId="0" animBg="1"/>
      <p:bldP spid="36" grpId="0"/>
      <p:bldP spid="38" grpId="0"/>
      <p:bldP spid="39" grpId="0"/>
      <p:bldP spid="40" grpId="0" animBg="1"/>
      <p:bldP spid="41" grpId="0" animBg="1"/>
      <p:bldP spid="42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E492FEF0-5AE7-46C3-9365-AFA72A41E9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Пермутации</a:t>
            </a:r>
            <a:endParaRPr lang="en-US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Пермутация</a:t>
            </a:r>
            <a:r>
              <a:rPr lang="en-US" dirty="0"/>
              <a:t> </a:t>
            </a:r>
            <a:r>
              <a:rPr lang="bg-BG" dirty="0"/>
              <a:t>с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рекурсия</a:t>
            </a:r>
            <a:endParaRPr lang="en-US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Вариации</a:t>
            </a:r>
            <a:endParaRPr lang="en-US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Комбинации</a:t>
            </a:r>
            <a:endParaRPr lang="en-US" b="1" dirty="0">
              <a:solidFill>
                <a:schemeClr val="bg1"/>
              </a:solidFill>
            </a:endParaRPr>
          </a:p>
          <a:p>
            <a:pPr marL="514350" indent="-51435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Триъгълника на паскал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21342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Генерирайте всички </a:t>
            </a:r>
            <a:br>
              <a:rPr lang="bg-BG" sz="3399" dirty="0"/>
            </a:br>
            <a:r>
              <a:rPr lang="bg-BG" sz="3399" dirty="0"/>
              <a:t>възможни начина за </a:t>
            </a:r>
            <a:br>
              <a:rPr lang="bg-BG" sz="3399" dirty="0"/>
            </a:br>
            <a:r>
              <a:rPr lang="bg-BG" sz="3399" b="1" dirty="0">
                <a:solidFill>
                  <a:schemeClr val="bg1"/>
                </a:solidFill>
              </a:rPr>
              <a:t>вариации на </a:t>
            </a:r>
            <a:r>
              <a:rPr lang="en-US" sz="3399" b="1" dirty="0">
                <a:solidFill>
                  <a:schemeClr val="bg1"/>
                </a:solidFill>
              </a:rPr>
              <a:t>k</a:t>
            </a:r>
            <a:r>
              <a:rPr lang="bg-BG" sz="3399" b="1" dirty="0">
                <a:solidFill>
                  <a:schemeClr val="bg1"/>
                </a:solidFill>
              </a:rPr>
              <a:t> </a:t>
            </a:r>
            <a:r>
              <a:rPr lang="bg-BG" sz="3399" dirty="0"/>
              <a:t>от набор</a:t>
            </a:r>
            <a:br>
              <a:rPr lang="bg-BG" sz="3399" dirty="0"/>
            </a:br>
            <a:r>
              <a:rPr lang="bg-BG" sz="3399" dirty="0"/>
              <a:t>на елементи</a:t>
            </a:r>
            <a:endParaRPr lang="en-GB" sz="3399" dirty="0"/>
          </a:p>
          <a:p>
            <a:pPr lvl="1"/>
            <a:r>
              <a:rPr lang="bg-BG" sz="3199" dirty="0"/>
              <a:t>Можете да изберете </a:t>
            </a:r>
            <a:br>
              <a:rPr lang="bg-BG" sz="3199" dirty="0"/>
            </a:br>
            <a:r>
              <a:rPr lang="bg-BG" sz="3199" b="1" dirty="0">
                <a:solidFill>
                  <a:schemeClr val="bg1"/>
                </a:solidFill>
              </a:rPr>
              <a:t>само един елемент</a:t>
            </a:r>
            <a:endParaRPr lang="en-GB" sz="3199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Генериране на вариации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397197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2992231" y="5336298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840" y="5058642"/>
            <a:ext cx="1183893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 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319" y="4535908"/>
            <a:ext cx="826497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AB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AC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BA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CA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CB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1752121-10B7-4C7E-B8BC-AC9651C6FD24}"/>
              </a:ext>
            </a:extLst>
          </p:cNvPr>
          <p:cNvSpPr txBox="1">
            <a:spLocks/>
          </p:cNvSpPr>
          <p:nvPr/>
        </p:nvSpPr>
        <p:spPr>
          <a:xfrm>
            <a:off x="5735961" y="1196125"/>
            <a:ext cx="6454453" cy="5121127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kern="1200" noProof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static void </a:t>
            </a:r>
            <a:r>
              <a:rPr lang="en-US" altLang="en-US" sz="2000" dirty="0">
                <a:solidFill>
                  <a:schemeClr val="bg1"/>
                </a:solidFill>
              </a:rPr>
              <a:t>GenerateVariations(</a:t>
            </a:r>
            <a:r>
              <a:rPr lang="en-US" altLang="en-US" sz="2000" dirty="0"/>
              <a:t>int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/>
              <a:t>index</a:t>
            </a:r>
            <a:r>
              <a:rPr lang="en-US" altLang="en-US" sz="20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if (</a:t>
            </a:r>
            <a:r>
              <a:rPr lang="en-US" altLang="en-US" sz="2000" dirty="0">
                <a:solidFill>
                  <a:schemeClr val="bg1"/>
                </a:solidFill>
              </a:rPr>
              <a:t>index</a:t>
            </a:r>
            <a:r>
              <a:rPr lang="en-US" altLang="en-US" sz="2000" dirty="0"/>
              <a:t> &gt;= variations.</a:t>
            </a:r>
            <a:r>
              <a:rPr lang="en-US" altLang="en-US" sz="2000" dirty="0">
                <a:solidFill>
                  <a:schemeClr val="bg1"/>
                </a:solidFill>
              </a:rPr>
              <a:t>Length</a:t>
            </a:r>
            <a:r>
              <a:rPr lang="en-US" altLang="en-US" sz="2000" dirty="0"/>
              <a:t>) </a:t>
            </a:r>
            <a:r>
              <a:rPr lang="en-US" altLang="en-US" sz="2000" dirty="0">
                <a:solidFill>
                  <a:schemeClr val="bg1"/>
                </a:solidFill>
              </a:rPr>
              <a:t>Print()</a:t>
            </a:r>
            <a:r>
              <a:rPr lang="en-US" altLang="en-US" sz="2000" dirty="0"/>
              <a:t>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else 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  for (int i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/>
              <a:t>=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/>
              <a:t>0; i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/>
              <a:t>&lt;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/>
              <a:t>elements.</a:t>
            </a:r>
            <a:r>
              <a:rPr lang="en-US" altLang="en-US" sz="2000" dirty="0">
                <a:solidFill>
                  <a:schemeClr val="bg1"/>
                </a:solidFill>
              </a:rPr>
              <a:t>Length</a:t>
            </a:r>
            <a:r>
              <a:rPr lang="en-US" altLang="en-US" sz="2000" dirty="0"/>
              <a:t>; i++) 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    if (!used[i]) {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      used[i] = </a:t>
            </a:r>
            <a:r>
              <a:rPr lang="en-US" altLang="en-US" sz="2000" dirty="0">
                <a:solidFill>
                  <a:schemeClr val="bg1"/>
                </a:solidFill>
              </a:rPr>
              <a:t>true</a:t>
            </a:r>
            <a:r>
              <a:rPr lang="en-US" altLang="en-US" sz="2000" dirty="0"/>
              <a:t>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      variations[index] = elements[i];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      </a:t>
            </a:r>
            <a:r>
              <a:rPr lang="en-US" altLang="en-US" sz="2000" dirty="0">
                <a:solidFill>
                  <a:schemeClr val="bg1"/>
                </a:solidFill>
              </a:rPr>
              <a:t>GenerateVariations</a:t>
            </a:r>
            <a:r>
              <a:rPr lang="en-US" altLang="en-US" sz="2000" dirty="0"/>
              <a:t>(index + 1);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      used[i] = </a:t>
            </a:r>
            <a:r>
              <a:rPr lang="en-US" altLang="en-US" sz="2000" dirty="0">
                <a:solidFill>
                  <a:schemeClr val="bg1"/>
                </a:solidFill>
              </a:rPr>
              <a:t>false</a:t>
            </a:r>
            <a:r>
              <a:rPr lang="en-US" altLang="en-US" sz="2000" dirty="0"/>
              <a:t>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    }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  }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}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51480-3AA9-5DBF-FDDA-016ADED23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897" y="4365105"/>
            <a:ext cx="1152999" cy="2340937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311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399" dirty="0"/>
              <a:t>Генерирайте всички възможни начина за генериране на </a:t>
            </a:r>
            <a:r>
              <a:rPr lang="bg-BG" sz="3399" b="1" dirty="0">
                <a:solidFill>
                  <a:schemeClr val="bg1"/>
                </a:solidFill>
              </a:rPr>
              <a:t>вариации</a:t>
            </a:r>
            <a:endParaRPr lang="en-GB" sz="3399" dirty="0"/>
          </a:p>
          <a:p>
            <a:pPr lvl="1">
              <a:lnSpc>
                <a:spcPct val="100000"/>
              </a:lnSpc>
            </a:pPr>
            <a:r>
              <a:rPr lang="bg-BG" sz="3399" dirty="0"/>
              <a:t>Може да </a:t>
            </a:r>
            <a:r>
              <a:rPr lang="bg-BG" sz="3399" b="1" dirty="0">
                <a:solidFill>
                  <a:schemeClr val="bg1"/>
                </a:solidFill>
              </a:rPr>
              <a:t>избирате</a:t>
            </a:r>
            <a:r>
              <a:rPr lang="bg-BG" sz="3399" dirty="0"/>
              <a:t> всеки елемент </a:t>
            </a:r>
            <a:r>
              <a:rPr lang="bg-BG" sz="3399" b="1" dirty="0">
                <a:solidFill>
                  <a:schemeClr val="bg1"/>
                </a:solidFill>
              </a:rPr>
              <a:t>няколко пъти</a:t>
            </a:r>
            <a:endParaRPr lang="en-GB" sz="3399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Генериране на вариации с </a:t>
            </a:r>
            <a:r>
              <a:rPr lang="bg-BG" dirty="0" err="1"/>
              <a:t>повт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397197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1743013" y="4977948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13" y="4659975"/>
            <a:ext cx="1183893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anose="020B0609020204030204" pitchFamily="49" charset="0"/>
              </a:rPr>
              <a:t>A B 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820" y="3226301"/>
            <a:ext cx="889260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AA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AB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AC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BA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BB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CA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CB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CC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47B2AC5-9C0C-0D7C-E0F8-8A25B32E4FF6}"/>
              </a:ext>
            </a:extLst>
          </p:cNvPr>
          <p:cNvSpPr txBox="1">
            <a:spLocks/>
          </p:cNvSpPr>
          <p:nvPr/>
        </p:nvSpPr>
        <p:spPr>
          <a:xfrm>
            <a:off x="3524457" y="3226301"/>
            <a:ext cx="7200800" cy="3530948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kern="1200" noProof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static void </a:t>
            </a:r>
            <a:r>
              <a:rPr lang="en-US" altLang="en-US" sz="2000" dirty="0">
                <a:solidFill>
                  <a:schemeClr val="bg1"/>
                </a:solidFill>
              </a:rPr>
              <a:t>GenerateVariations(</a:t>
            </a:r>
            <a:r>
              <a:rPr lang="en-US" altLang="en-US" sz="2000" dirty="0"/>
              <a:t>int index</a:t>
            </a:r>
            <a:r>
              <a:rPr lang="en-US" altLang="en-US" sz="20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{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if (index &gt;= variations.</a:t>
            </a:r>
            <a:r>
              <a:rPr lang="en-US" altLang="en-US" sz="2000" dirty="0">
                <a:solidFill>
                  <a:schemeClr val="bg1"/>
                </a:solidFill>
              </a:rPr>
              <a:t>Length</a:t>
            </a:r>
            <a:r>
              <a:rPr lang="en-US" altLang="en-US" sz="2000" dirty="0"/>
              <a:t>)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chemeClr val="bg1"/>
                </a:solidFill>
              </a:rPr>
              <a:t>Print()</a:t>
            </a:r>
            <a:r>
              <a:rPr lang="en-US" altLang="en-US" sz="2000" dirty="0"/>
              <a:t>;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else {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  foreach (int n in elements) {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    variations[index] = n;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    </a:t>
            </a:r>
            <a:r>
              <a:rPr lang="en-US" altLang="en-US" sz="2000" dirty="0">
                <a:solidFill>
                  <a:schemeClr val="bg1"/>
                </a:solidFill>
              </a:rPr>
              <a:t>GenerateVariations(</a:t>
            </a:r>
            <a:r>
              <a:rPr lang="en-US" altLang="en-US" sz="2000" dirty="0"/>
              <a:t>index + 1</a:t>
            </a:r>
            <a:r>
              <a:rPr lang="en-US" altLang="en-US" sz="2000" dirty="0">
                <a:solidFill>
                  <a:schemeClr val="bg1"/>
                </a:solidFill>
              </a:rPr>
              <a:t>)</a:t>
            </a:r>
            <a:r>
              <a:rPr lang="en-US" altLang="en-US" sz="2000" dirty="0"/>
              <a:t>; }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  }</a:t>
            </a:r>
          </a:p>
          <a:p>
            <a:pPr>
              <a:lnSpc>
                <a:spcPct val="95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70433-E6FE-3945-B9B0-DA194AE62C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43691"/>
          <a:stretch/>
        </p:blipFill>
        <p:spPr>
          <a:xfrm>
            <a:off x="10797265" y="3226302"/>
            <a:ext cx="889260" cy="411572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429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0E058D-80E0-A658-4C3C-803E4A49BC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Вариации без значение за подредба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2412CF-FA73-844A-21E9-5013C7C7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Комбинации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8CD032-3BDF-113E-9345-A088ADD95243}"/>
                  </a:ext>
                </a:extLst>
              </p:cNvPr>
              <p:cNvSpPr/>
              <p:nvPr/>
            </p:nvSpPr>
            <p:spPr>
              <a:xfrm>
                <a:off x="4794921" y="1813446"/>
                <a:ext cx="2602161" cy="14553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bg-BG" sz="4399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399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bg-BG" sz="4399" i="1">
                              <a:solidFill>
                                <a:schemeClr val="bg2"/>
                              </a:solidFill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n-GB" sz="4399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4399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GB" sz="4399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4399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4399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4399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GB" sz="4399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! </m:t>
                          </m:r>
                        </m:den>
                      </m:f>
                    </m:oMath>
                  </m:oMathPara>
                </a14:m>
                <a:endParaRPr lang="en-US" sz="4399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8CD032-3BDF-113E-9345-A088ADD95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4921" y="1813446"/>
                <a:ext cx="2602161" cy="1455341"/>
              </a:xfrm>
              <a:prstGeom prst="rect">
                <a:avLst/>
              </a:prstGeom>
              <a:blipFill>
                <a:blip r:embed="rId2"/>
                <a:stretch>
                  <a:fillRect r="-539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26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47528" y="1052736"/>
            <a:ext cx="9927138" cy="563110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Комбинация</a:t>
            </a:r>
            <a:r>
              <a:rPr lang="en-US" dirty="0"/>
              <a:t> 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подреждане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елемента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 </a:t>
            </a:r>
            <a:r>
              <a:rPr lang="bg-BG" dirty="0"/>
              <a:t>на брой</a:t>
            </a:r>
            <a:r>
              <a:rPr lang="en-US" dirty="0"/>
              <a:t> </a:t>
            </a:r>
            <a:r>
              <a:rPr lang="bg-BG" dirty="0"/>
              <a:t>свободни</a:t>
            </a:r>
            <a:r>
              <a:rPr lang="en-US" dirty="0"/>
              <a:t> </a:t>
            </a:r>
            <a:r>
              <a:rPr lang="bg-BG" dirty="0"/>
              <a:t>слотове</a:t>
            </a:r>
            <a:r>
              <a:rPr lang="en-US" dirty="0"/>
              <a:t> </a:t>
            </a:r>
            <a:r>
              <a:rPr lang="bg-BG" dirty="0"/>
              <a:t>в линеен ред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В комбинациите не е</a:t>
            </a:r>
            <a:br>
              <a:rPr lang="bg-BG" dirty="0"/>
            </a:br>
            <a:r>
              <a:rPr lang="bg-BG" dirty="0"/>
              <a:t>от значение </a:t>
            </a:r>
            <a:r>
              <a:rPr lang="bg-BG" b="1" dirty="0">
                <a:solidFill>
                  <a:schemeClr val="bg1"/>
                </a:solidFill>
              </a:rPr>
              <a:t>подредбата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en-US" dirty="0"/>
              <a:t>A B 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r>
              <a:rPr lang="en-US" dirty="0"/>
              <a:t> </a:t>
            </a:r>
            <a:r>
              <a:rPr lang="bg-BG" dirty="0"/>
              <a:t>като </a:t>
            </a:r>
            <a:r>
              <a:rPr lang="en-US" dirty="0"/>
              <a:t>B A</a:t>
            </a:r>
          </a:p>
          <a:p>
            <a:pPr>
              <a:buClr>
                <a:schemeClr val="tx1"/>
              </a:buClr>
            </a:pPr>
            <a:r>
              <a:rPr lang="bg-BG" dirty="0"/>
              <a:t>Има </a:t>
            </a:r>
            <a:r>
              <a:rPr lang="bg-BG" sz="3597" b="1" dirty="0">
                <a:solidFill>
                  <a:schemeClr val="bg1"/>
                </a:solidFill>
              </a:rPr>
              <a:t>два</a:t>
            </a:r>
            <a:r>
              <a:rPr lang="en-US" dirty="0"/>
              <a:t> </a:t>
            </a:r>
            <a:r>
              <a:rPr lang="bg-BG" dirty="0"/>
              <a:t>вида</a:t>
            </a:r>
            <a:r>
              <a:rPr lang="en-US" dirty="0"/>
              <a:t> </a:t>
            </a:r>
            <a:br>
              <a:rPr lang="en-US" dirty="0"/>
            </a:br>
            <a:r>
              <a:rPr lang="bg-BG" dirty="0"/>
              <a:t>комбинации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dirty="0"/>
              <a:t>Без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повторение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400" dirty="0"/>
              <a:t>С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повторение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Комбинации</a:t>
            </a:r>
            <a:endParaRPr lang="en-US" dirty="0"/>
          </a:p>
        </p:txBody>
      </p:sp>
      <p:sp>
        <p:nvSpPr>
          <p:cNvPr id="8" name="Контейнер за номер на слайда 1">
            <a:extLst>
              <a:ext uri="{FF2B5EF4-FFF2-40B4-BE49-F238E27FC236}">
                <a16:creationId xmlns:a16="http://schemas.microsoft.com/office/drawing/2014/main" id="{EBC69D49-DB56-BF97-CD8C-B117AC9F6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ABA0BF-5576-4453-8360-B4D5E2513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327566"/>
            <a:ext cx="4885046" cy="28296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476800-319E-42A9-9FC2-7158E6F49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270" y="5449900"/>
            <a:ext cx="2142021" cy="10571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987151-C65F-4E34-ADBC-2FBA60C65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2708" y="5459772"/>
            <a:ext cx="1995974" cy="1057101"/>
          </a:xfrm>
          <a:prstGeom prst="rect">
            <a:avLst/>
          </a:prstGeom>
        </p:spPr>
      </p:pic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4DDFC984-AB34-45A9-8BF7-E8B7E62D4E20}"/>
              </a:ext>
            </a:extLst>
          </p:cNvPr>
          <p:cNvSpPr/>
          <p:nvPr/>
        </p:nvSpPr>
        <p:spPr bwMode="auto">
          <a:xfrm>
            <a:off x="8210506" y="5507899"/>
            <a:ext cx="1927986" cy="768359"/>
          </a:xfrm>
          <a:prstGeom prst="left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еднакво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213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C2A47770-F6D1-4C00-9F1E-B5ACC9960C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Изберете</a:t>
            </a:r>
            <a:r>
              <a:rPr lang="en-GB" sz="3399" b="1" dirty="0">
                <a:solidFill>
                  <a:schemeClr val="bg1"/>
                </a:solidFill>
              </a:rPr>
              <a:t> </a:t>
            </a:r>
            <a:r>
              <a:rPr lang="bg-BG" sz="3399" b="1" dirty="0">
                <a:solidFill>
                  <a:schemeClr val="bg1"/>
                </a:solidFill>
              </a:rPr>
              <a:t>два </a:t>
            </a:r>
            <a:r>
              <a:rPr lang="bg-BG" sz="3399" dirty="0"/>
              <a:t>елемента</a:t>
            </a:r>
            <a:r>
              <a:rPr lang="en-GB" sz="3399" dirty="0">
                <a:solidFill>
                  <a:schemeClr val="bg1"/>
                </a:solidFill>
              </a:rPr>
              <a:t> </a:t>
            </a:r>
            <a:r>
              <a:rPr lang="bg-BG" sz="3399" dirty="0"/>
              <a:t>от</a:t>
            </a:r>
            <a:r>
              <a:rPr lang="en-GB" sz="3399" dirty="0"/>
              <a:t>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 </a:t>
            </a:r>
            <a:r>
              <a:rPr lang="bg-BG" sz="3399" dirty="0"/>
              <a:t>и</a:t>
            </a:r>
            <a:r>
              <a:rPr lang="en-GB" sz="3399" dirty="0"/>
              <a:t> </a:t>
            </a:r>
            <a:r>
              <a:rPr lang="en-GB" sz="3399" b="1" dirty="0">
                <a:solidFill>
                  <a:schemeClr val="bg1"/>
                </a:solidFill>
              </a:rPr>
              <a:t>C</a:t>
            </a:r>
          </a:p>
          <a:p>
            <a:pPr lvl="1"/>
            <a:r>
              <a:rPr lang="bg-BG" sz="3199" dirty="0"/>
              <a:t>Подредбата няма значение</a:t>
            </a:r>
            <a:endParaRPr lang="en-GB" sz="3199" dirty="0"/>
          </a:p>
          <a:p>
            <a:endParaRPr lang="bg-BG" dirty="0"/>
          </a:p>
        </p:txBody>
      </p:sp>
      <p:sp>
        <p:nvSpPr>
          <p:cNvPr id="6" name="Заглавие 5">
            <a:extLst>
              <a:ext uri="{FF2B5EF4-FFF2-40B4-BE49-F238E27FC236}">
                <a16:creationId xmlns:a16="http://schemas.microsoft.com/office/drawing/2014/main" id="{1BCB3979-55D3-4FD5-AE00-EAFA2043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Комбинации</a:t>
            </a:r>
          </a:p>
        </p:txBody>
      </p:sp>
      <p:graphicFrame>
        <p:nvGraphicFramePr>
          <p:cNvPr id="8" name="Table 19">
            <a:extLst>
              <a:ext uri="{FF2B5EF4-FFF2-40B4-BE49-F238E27FC236}">
                <a16:creationId xmlns:a16="http://schemas.microsoft.com/office/drawing/2014/main" id="{ACF390B6-E2AD-4D45-870A-F44DD21D65BE}"/>
              </a:ext>
            </a:extLst>
          </p:cNvPr>
          <p:cNvGraphicFramePr>
            <a:graphicFrameLocks noGrp="1"/>
          </p:cNvGraphicFramePr>
          <p:nvPr/>
        </p:nvGraphicFramePr>
        <p:xfrm>
          <a:off x="2197723" y="3200460"/>
          <a:ext cx="1082746" cy="51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9" name="Table 20">
            <a:extLst>
              <a:ext uri="{FF2B5EF4-FFF2-40B4-BE49-F238E27FC236}">
                <a16:creationId xmlns:a16="http://schemas.microsoft.com/office/drawing/2014/main" id="{8CBA01FD-CFBA-4949-B3E7-326536087DB8}"/>
              </a:ext>
            </a:extLst>
          </p:cNvPr>
          <p:cNvGraphicFramePr>
            <a:graphicFrameLocks noGrp="1"/>
          </p:cNvGraphicFramePr>
          <p:nvPr/>
        </p:nvGraphicFramePr>
        <p:xfrm>
          <a:off x="5486559" y="3200460"/>
          <a:ext cx="1082746" cy="51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0" name="Table 22">
            <a:extLst>
              <a:ext uri="{FF2B5EF4-FFF2-40B4-BE49-F238E27FC236}">
                <a16:creationId xmlns:a16="http://schemas.microsoft.com/office/drawing/2014/main" id="{7FA6C6F7-767C-40F9-8C48-FC50E271978C}"/>
              </a:ext>
            </a:extLst>
          </p:cNvPr>
          <p:cNvGraphicFramePr>
            <a:graphicFrameLocks noGrp="1"/>
          </p:cNvGraphicFramePr>
          <p:nvPr/>
        </p:nvGraphicFramePr>
        <p:xfrm>
          <a:off x="8686125" y="3200460"/>
          <a:ext cx="1082746" cy="51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1" name="Table 23">
            <a:extLst>
              <a:ext uri="{FF2B5EF4-FFF2-40B4-BE49-F238E27FC236}">
                <a16:creationId xmlns:a16="http://schemas.microsoft.com/office/drawing/2014/main" id="{7F9DF70D-C11A-40A4-83C4-9A83CB7C39E7}"/>
              </a:ext>
            </a:extLst>
          </p:cNvPr>
          <p:cNvGraphicFramePr>
            <a:graphicFrameLocks noGrp="1"/>
          </p:cNvGraphicFramePr>
          <p:nvPr/>
        </p:nvGraphicFramePr>
        <p:xfrm>
          <a:off x="1435922" y="4266983"/>
          <a:ext cx="869174" cy="500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2" name="Table 25">
            <a:extLst>
              <a:ext uri="{FF2B5EF4-FFF2-40B4-BE49-F238E27FC236}">
                <a16:creationId xmlns:a16="http://schemas.microsoft.com/office/drawing/2014/main" id="{1FE67C56-59D1-4A37-AA84-2AAEC6CCE8DA}"/>
              </a:ext>
            </a:extLst>
          </p:cNvPr>
          <p:cNvGraphicFramePr>
            <a:graphicFrameLocks noGrp="1"/>
          </p:cNvGraphicFramePr>
          <p:nvPr/>
        </p:nvGraphicFramePr>
        <p:xfrm>
          <a:off x="3169962" y="4266983"/>
          <a:ext cx="869174" cy="500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13" name="Straight Arrow Connector 38">
            <a:extLst>
              <a:ext uri="{FF2B5EF4-FFF2-40B4-BE49-F238E27FC236}">
                <a16:creationId xmlns:a16="http://schemas.microsoft.com/office/drawing/2014/main" id="{DF7BB650-50C6-4032-BA43-AC11B7F4501B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1870510" y="3718597"/>
            <a:ext cx="868587" cy="5483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39">
            <a:extLst>
              <a:ext uri="{FF2B5EF4-FFF2-40B4-BE49-F238E27FC236}">
                <a16:creationId xmlns:a16="http://schemas.microsoft.com/office/drawing/2014/main" id="{31BAAB67-8F0D-4903-B9FC-A95B9013096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739097" y="3718597"/>
            <a:ext cx="865453" cy="5483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46">
            <a:extLst>
              <a:ext uri="{FF2B5EF4-FFF2-40B4-BE49-F238E27FC236}">
                <a16:creationId xmlns:a16="http://schemas.microsoft.com/office/drawing/2014/main" id="{A6CE6205-D62A-429C-BCC8-594392BBB8BA}"/>
              </a:ext>
            </a:extLst>
          </p:cNvPr>
          <p:cNvGraphicFramePr>
            <a:graphicFrameLocks noGrp="1"/>
          </p:cNvGraphicFramePr>
          <p:nvPr/>
        </p:nvGraphicFramePr>
        <p:xfrm>
          <a:off x="5579913" y="5010553"/>
          <a:ext cx="869174" cy="500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16" name="Straight Arrow Connector 47">
            <a:extLst>
              <a:ext uri="{FF2B5EF4-FFF2-40B4-BE49-F238E27FC236}">
                <a16:creationId xmlns:a16="http://schemas.microsoft.com/office/drawing/2014/main" id="{1EFC8CC5-50D5-4D08-96E7-65336928B7C3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6014500" y="3718597"/>
            <a:ext cx="13432" cy="1291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04B38-88AA-4F7A-ABEC-C0FA26DA710F}"/>
              </a:ext>
            </a:extLst>
          </p:cNvPr>
          <p:cNvSpPr/>
          <p:nvPr/>
        </p:nvSpPr>
        <p:spPr bwMode="auto">
          <a:xfrm>
            <a:off x="1154312" y="4114764"/>
            <a:ext cx="5562896" cy="1608168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FD0F1-F7BD-4017-AF52-A7D25751A4B3}"/>
              </a:ext>
            </a:extLst>
          </p:cNvPr>
          <p:cNvSpPr txBox="1"/>
          <p:nvPr/>
        </p:nvSpPr>
        <p:spPr>
          <a:xfrm>
            <a:off x="2603762" y="5861909"/>
            <a:ext cx="2663997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dirty="0"/>
              <a:t>Комбинации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9463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B633667-F306-4BB7-9B67-19E15454B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32AEAE2-06E0-42AB-A3D1-2092FDB2E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Представете си подреждате вашите сертификати от СофтУни на рафта и като чудите </a:t>
            </a:r>
            <a:r>
              <a:rPr lang="ru-RU" sz="3200" dirty="0"/>
              <a:t>по колко начина можете да изберете вашите </a:t>
            </a:r>
            <a:r>
              <a:rPr lang="ru-RU" sz="3200" b="1" dirty="0">
                <a:solidFill>
                  <a:schemeClr val="bg1"/>
                </a:solidFill>
              </a:rPr>
              <a:t>3</a:t>
            </a:r>
            <a:r>
              <a:rPr lang="ru-RU" sz="3200" dirty="0"/>
              <a:t> любими сертификата</a:t>
            </a:r>
            <a:endParaRPr lang="en-GB" sz="3200" dirty="0"/>
          </a:p>
          <a:p>
            <a:pPr lvl="1"/>
            <a:r>
              <a:rPr lang="bg-BG" sz="3000" dirty="0"/>
              <a:t>Когато подредбата не от значение и има само </a:t>
            </a:r>
            <a:r>
              <a:rPr lang="bg-BG" sz="3000" b="1" dirty="0">
                <a:solidFill>
                  <a:schemeClr val="bg1"/>
                </a:solidFill>
              </a:rPr>
              <a:t>две</a:t>
            </a:r>
            <a:r>
              <a:rPr lang="bg-BG" sz="3000" dirty="0"/>
              <a:t> свободни места</a:t>
            </a:r>
            <a:endParaRPr lang="en-GB" sz="30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3C3B058-5C51-4D79-BFED-B9B33D82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Комбинации</a:t>
            </a:r>
            <a:r>
              <a:rPr lang="en-US" dirty="0"/>
              <a:t> – </a:t>
            </a:r>
            <a:r>
              <a:rPr lang="bg-BG" dirty="0"/>
              <a:t>Примери в живота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63420718-93F1-F858-D68E-D3347C084270}"/>
              </a:ext>
            </a:extLst>
          </p:cNvPr>
          <p:cNvSpPr/>
          <p:nvPr/>
        </p:nvSpPr>
        <p:spPr bwMode="auto">
          <a:xfrm>
            <a:off x="1735739" y="4526995"/>
            <a:ext cx="1175487" cy="2365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1E6FB3FA-C8BB-1BAD-07E0-C016EED4B319}"/>
              </a:ext>
            </a:extLst>
          </p:cNvPr>
          <p:cNvSpPr/>
          <p:nvPr/>
        </p:nvSpPr>
        <p:spPr bwMode="auto">
          <a:xfrm>
            <a:off x="674773" y="5838995"/>
            <a:ext cx="1175487" cy="2365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79344886-9CAF-D6E1-5C2C-A64B405BB566}"/>
              </a:ext>
            </a:extLst>
          </p:cNvPr>
          <p:cNvSpPr/>
          <p:nvPr/>
        </p:nvSpPr>
        <p:spPr bwMode="auto">
          <a:xfrm>
            <a:off x="2624916" y="5838995"/>
            <a:ext cx="1175487" cy="2365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03283A6-BEAF-4A1E-DC57-611BDAEB044F}"/>
              </a:ext>
            </a:extLst>
          </p:cNvPr>
          <p:cNvSpPr/>
          <p:nvPr/>
        </p:nvSpPr>
        <p:spPr bwMode="auto">
          <a:xfrm>
            <a:off x="5651259" y="4526995"/>
            <a:ext cx="1175487" cy="2365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D4473390-1E07-A17E-A13A-B1F04744AB06}"/>
              </a:ext>
            </a:extLst>
          </p:cNvPr>
          <p:cNvSpPr/>
          <p:nvPr/>
        </p:nvSpPr>
        <p:spPr bwMode="auto">
          <a:xfrm>
            <a:off x="9986391" y="4526995"/>
            <a:ext cx="1175487" cy="2365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71317220-2100-ED8B-12EB-641AAAEBC04D}"/>
              </a:ext>
            </a:extLst>
          </p:cNvPr>
          <p:cNvSpPr/>
          <p:nvPr/>
        </p:nvSpPr>
        <p:spPr bwMode="auto">
          <a:xfrm>
            <a:off x="1740077" y="3840363"/>
            <a:ext cx="579688" cy="528803"/>
          </a:xfrm>
          <a:prstGeom prst="verticalScroll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C1BC1EF2-0D55-74DA-11DC-C3A49D2E28F7}"/>
              </a:ext>
            </a:extLst>
          </p:cNvPr>
          <p:cNvSpPr/>
          <p:nvPr/>
        </p:nvSpPr>
        <p:spPr bwMode="auto">
          <a:xfrm>
            <a:off x="701407" y="5187644"/>
            <a:ext cx="579688" cy="528803"/>
          </a:xfrm>
          <a:prstGeom prst="verticalScroll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A0B6E009-41C8-9275-3183-1FDD7E29684D}"/>
              </a:ext>
            </a:extLst>
          </p:cNvPr>
          <p:cNvSpPr/>
          <p:nvPr/>
        </p:nvSpPr>
        <p:spPr bwMode="auto">
          <a:xfrm>
            <a:off x="1270572" y="5192567"/>
            <a:ext cx="579688" cy="528803"/>
          </a:xfrm>
          <a:prstGeom prst="verticalScroll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croll: Vertical 19">
            <a:extLst>
              <a:ext uri="{FF2B5EF4-FFF2-40B4-BE49-F238E27FC236}">
                <a16:creationId xmlns:a16="http://schemas.microsoft.com/office/drawing/2014/main" id="{32A9C362-BDD8-7849-0D39-F3DBEE852F77}"/>
              </a:ext>
            </a:extLst>
          </p:cNvPr>
          <p:cNvSpPr/>
          <p:nvPr/>
        </p:nvSpPr>
        <p:spPr bwMode="auto">
          <a:xfrm>
            <a:off x="2672563" y="5182721"/>
            <a:ext cx="579688" cy="528803"/>
          </a:xfrm>
          <a:prstGeom prst="verticalScroll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croll: Vertical 23">
            <a:extLst>
              <a:ext uri="{FF2B5EF4-FFF2-40B4-BE49-F238E27FC236}">
                <a16:creationId xmlns:a16="http://schemas.microsoft.com/office/drawing/2014/main" id="{497ED1D3-7E80-3BE6-AE60-41A9E81EDA7C}"/>
              </a:ext>
            </a:extLst>
          </p:cNvPr>
          <p:cNvSpPr/>
          <p:nvPr/>
        </p:nvSpPr>
        <p:spPr bwMode="auto">
          <a:xfrm>
            <a:off x="3241728" y="5187644"/>
            <a:ext cx="579688" cy="528803"/>
          </a:xfrm>
          <a:prstGeom prst="verticalScroll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Scroll: Vertical 27">
            <a:extLst>
              <a:ext uri="{FF2B5EF4-FFF2-40B4-BE49-F238E27FC236}">
                <a16:creationId xmlns:a16="http://schemas.microsoft.com/office/drawing/2014/main" id="{5ABD9583-F894-5EBF-55BC-3AC8DE209639}"/>
              </a:ext>
            </a:extLst>
          </p:cNvPr>
          <p:cNvSpPr/>
          <p:nvPr/>
        </p:nvSpPr>
        <p:spPr bwMode="auto">
          <a:xfrm>
            <a:off x="5655597" y="3859850"/>
            <a:ext cx="579688" cy="528803"/>
          </a:xfrm>
          <a:prstGeom prst="verticalScroll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03FEA38E-04B3-B98F-AECC-143B434098D7}"/>
              </a:ext>
            </a:extLst>
          </p:cNvPr>
          <p:cNvSpPr/>
          <p:nvPr/>
        </p:nvSpPr>
        <p:spPr bwMode="auto">
          <a:xfrm>
            <a:off x="5613057" y="5834800"/>
            <a:ext cx="1175487" cy="2365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Scroll: Vertical 30">
            <a:extLst>
              <a:ext uri="{FF2B5EF4-FFF2-40B4-BE49-F238E27FC236}">
                <a16:creationId xmlns:a16="http://schemas.microsoft.com/office/drawing/2014/main" id="{B9B4C53B-D0BE-8924-86CC-0E007CE8BF7B}"/>
              </a:ext>
            </a:extLst>
          </p:cNvPr>
          <p:cNvSpPr/>
          <p:nvPr/>
        </p:nvSpPr>
        <p:spPr bwMode="auto">
          <a:xfrm>
            <a:off x="5660704" y="5178526"/>
            <a:ext cx="579688" cy="528803"/>
          </a:xfrm>
          <a:prstGeom prst="verticalScroll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Scroll: Vertical 31">
            <a:extLst>
              <a:ext uri="{FF2B5EF4-FFF2-40B4-BE49-F238E27FC236}">
                <a16:creationId xmlns:a16="http://schemas.microsoft.com/office/drawing/2014/main" id="{2D0C6382-D91E-230F-B6DD-B0E7D731FBFA}"/>
              </a:ext>
            </a:extLst>
          </p:cNvPr>
          <p:cNvSpPr/>
          <p:nvPr/>
        </p:nvSpPr>
        <p:spPr bwMode="auto">
          <a:xfrm>
            <a:off x="6229869" y="5183449"/>
            <a:ext cx="579688" cy="528803"/>
          </a:xfrm>
          <a:prstGeom prst="verticalScroll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croll: Vertical 35">
            <a:extLst>
              <a:ext uri="{FF2B5EF4-FFF2-40B4-BE49-F238E27FC236}">
                <a16:creationId xmlns:a16="http://schemas.microsoft.com/office/drawing/2014/main" id="{F79D0C8F-F52C-B8E6-7E6E-B47C074C70F4}"/>
              </a:ext>
            </a:extLst>
          </p:cNvPr>
          <p:cNvSpPr/>
          <p:nvPr/>
        </p:nvSpPr>
        <p:spPr bwMode="auto">
          <a:xfrm>
            <a:off x="9998726" y="3840362"/>
            <a:ext cx="579688" cy="528803"/>
          </a:xfrm>
          <a:prstGeom prst="verticalScroll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F173A2-9B41-D43D-3E97-DA4B462CF711}"/>
              </a:ext>
            </a:extLst>
          </p:cNvPr>
          <p:cNvSpPr/>
          <p:nvPr/>
        </p:nvSpPr>
        <p:spPr bwMode="auto">
          <a:xfrm>
            <a:off x="322564" y="5093458"/>
            <a:ext cx="11677496" cy="1118387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AE02F-30B0-C16B-F38C-A504ED53E3F1}"/>
              </a:ext>
            </a:extLst>
          </p:cNvPr>
          <p:cNvSpPr txBox="1"/>
          <p:nvPr/>
        </p:nvSpPr>
        <p:spPr>
          <a:xfrm>
            <a:off x="4511824" y="6093297"/>
            <a:ext cx="406189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6 / 2 = 3 </a:t>
            </a:r>
            <a:r>
              <a:rPr lang="bg-BG" sz="3200" b="1" dirty="0"/>
              <a:t>комбинации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5303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5" grpId="0" animBg="1"/>
      <p:bldP spid="51" grpId="0" animBg="1"/>
      <p:bldP spid="66" grpId="0" animBg="1"/>
      <p:bldP spid="17" grpId="0" animBg="1"/>
      <p:bldP spid="35" grpId="0" animBg="1"/>
      <p:bldP spid="4" grpId="0" animBg="1"/>
      <p:bldP spid="12" grpId="0" animBg="1"/>
      <p:bldP spid="16" grpId="0" animBg="1"/>
      <p:bldP spid="20" grpId="0" animBg="1"/>
      <p:bldP spid="24" grpId="0" animBg="1"/>
      <p:bldP spid="28" grpId="0" animBg="1"/>
      <p:bldP spid="30" grpId="0" animBg="1"/>
      <p:bldP spid="31" grpId="0" animBg="1"/>
      <p:bldP spid="32" grpId="0" animBg="1"/>
      <p:bldP spid="36" grpId="0" animBg="1"/>
      <p:bldP spid="3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B633667-F306-4BB7-9B67-19E15454B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218198" y="5773458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32AEAE2-06E0-42AB-A3D1-2092FDB2E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Представете си подреждате вашите сертификати то </a:t>
            </a:r>
            <a:r>
              <a:rPr lang="bg-BG" sz="2800" dirty="0" err="1"/>
              <a:t>СофтУни</a:t>
            </a:r>
            <a:r>
              <a:rPr lang="bg-BG" sz="2800" dirty="0"/>
              <a:t> на рафта </a:t>
            </a:r>
            <a:r>
              <a:rPr lang="bg-BG" sz="2800" dirty="0" err="1"/>
              <a:t>каот</a:t>
            </a:r>
            <a:r>
              <a:rPr lang="bg-BG" sz="2800" dirty="0"/>
              <a:t> се чудите </a:t>
            </a:r>
            <a:r>
              <a:rPr lang="ru-RU" sz="2800" dirty="0"/>
              <a:t>по колко начина можете да изберете </a:t>
            </a:r>
            <a:r>
              <a:rPr lang="ru-RU" sz="2800" dirty="0" err="1"/>
              <a:t>вашите</a:t>
            </a:r>
            <a:r>
              <a:rPr lang="ru-RU" sz="2800" dirty="0"/>
              <a:t> </a:t>
            </a:r>
            <a:r>
              <a:rPr lang="ru-RU" sz="2800" b="1" dirty="0">
                <a:solidFill>
                  <a:schemeClr val="bg1"/>
                </a:solidFill>
              </a:rPr>
              <a:t>3</a:t>
            </a:r>
            <a:r>
              <a:rPr lang="ru-RU" sz="2800" dirty="0"/>
              <a:t> </a:t>
            </a:r>
            <a:r>
              <a:rPr lang="ru-RU" sz="2800" dirty="0" err="1"/>
              <a:t>любими</a:t>
            </a:r>
            <a:r>
              <a:rPr lang="ru-RU" sz="2800" dirty="0"/>
              <a:t> сертификата </a:t>
            </a:r>
            <a:r>
              <a:rPr lang="ru-RU" sz="2800" dirty="0" err="1"/>
              <a:t>като</a:t>
            </a:r>
            <a:r>
              <a:rPr lang="ru-RU" sz="2800" dirty="0"/>
              <a:t> </a:t>
            </a:r>
            <a:r>
              <a:rPr lang="ru-RU" sz="2800" dirty="0" err="1"/>
              <a:t>може</a:t>
            </a:r>
            <a:r>
              <a:rPr lang="ru-RU" sz="2800" dirty="0"/>
              <a:t> да изберете </a:t>
            </a:r>
            <a:r>
              <a:rPr lang="ru-RU" sz="2800" dirty="0" err="1"/>
              <a:t>повече</a:t>
            </a:r>
            <a:r>
              <a:rPr lang="ru-RU" sz="2800" dirty="0"/>
              <a:t> от един сертификат</a:t>
            </a:r>
            <a:endParaRPr lang="en-GB" sz="2800" dirty="0"/>
          </a:p>
          <a:p>
            <a:pPr lvl="1"/>
            <a:r>
              <a:rPr lang="bg-BG" sz="2800" dirty="0"/>
              <a:t>Когато подредбата не от значение и има само </a:t>
            </a:r>
            <a:r>
              <a:rPr lang="bg-BG" sz="2800" b="1" dirty="0">
                <a:solidFill>
                  <a:schemeClr val="bg1"/>
                </a:solidFill>
              </a:rPr>
              <a:t>две</a:t>
            </a:r>
            <a:r>
              <a:rPr lang="bg-BG" sz="2800" dirty="0"/>
              <a:t> свободни места</a:t>
            </a:r>
            <a:endParaRPr lang="en-GB" sz="28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3C3B058-5C51-4D79-BFED-B9B33D82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Комбинации с повторение</a:t>
            </a:r>
            <a:r>
              <a:rPr lang="en-US" dirty="0"/>
              <a:t> – </a:t>
            </a:r>
            <a:r>
              <a:rPr lang="bg-BG" dirty="0"/>
              <a:t>Примери в живота</a:t>
            </a: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63420718-93F1-F858-D68E-D3347C084270}"/>
              </a:ext>
            </a:extLst>
          </p:cNvPr>
          <p:cNvSpPr/>
          <p:nvPr/>
        </p:nvSpPr>
        <p:spPr bwMode="auto">
          <a:xfrm>
            <a:off x="1833713" y="3934713"/>
            <a:ext cx="1043619" cy="173094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1E6FB3FA-C8BB-1BAD-07E0-C016EED4B319}"/>
              </a:ext>
            </a:extLst>
          </p:cNvPr>
          <p:cNvSpPr/>
          <p:nvPr/>
        </p:nvSpPr>
        <p:spPr bwMode="auto">
          <a:xfrm>
            <a:off x="772747" y="5246713"/>
            <a:ext cx="1043619" cy="173094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79344886-9CAF-D6E1-5C2C-A64B405BB566}"/>
              </a:ext>
            </a:extLst>
          </p:cNvPr>
          <p:cNvSpPr/>
          <p:nvPr/>
        </p:nvSpPr>
        <p:spPr bwMode="auto">
          <a:xfrm>
            <a:off x="2722890" y="5416290"/>
            <a:ext cx="1043619" cy="173094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D03283A6-BEAF-4A1E-DC57-611BDAEB044F}"/>
              </a:ext>
            </a:extLst>
          </p:cNvPr>
          <p:cNvSpPr/>
          <p:nvPr/>
        </p:nvSpPr>
        <p:spPr bwMode="auto">
          <a:xfrm>
            <a:off x="5711031" y="3944741"/>
            <a:ext cx="1043619" cy="173094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D4473390-1E07-A17E-A13A-B1F04744AB06}"/>
              </a:ext>
            </a:extLst>
          </p:cNvPr>
          <p:cNvSpPr/>
          <p:nvPr/>
        </p:nvSpPr>
        <p:spPr bwMode="auto">
          <a:xfrm>
            <a:off x="10103519" y="3934714"/>
            <a:ext cx="1043619" cy="173094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croll: Vertical 3">
            <a:extLst>
              <a:ext uri="{FF2B5EF4-FFF2-40B4-BE49-F238E27FC236}">
                <a16:creationId xmlns:a16="http://schemas.microsoft.com/office/drawing/2014/main" id="{71317220-2100-ED8B-12EB-641AAAEBC04D}"/>
              </a:ext>
            </a:extLst>
          </p:cNvPr>
          <p:cNvSpPr/>
          <p:nvPr/>
        </p:nvSpPr>
        <p:spPr bwMode="auto">
          <a:xfrm>
            <a:off x="1833713" y="3184494"/>
            <a:ext cx="514657" cy="386930"/>
          </a:xfrm>
          <a:prstGeom prst="verticalScroll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croll: Vertical 11">
            <a:extLst>
              <a:ext uri="{FF2B5EF4-FFF2-40B4-BE49-F238E27FC236}">
                <a16:creationId xmlns:a16="http://schemas.microsoft.com/office/drawing/2014/main" id="{C1BC1EF2-0D55-74DA-11DC-C3A49D2E28F7}"/>
              </a:ext>
            </a:extLst>
          </p:cNvPr>
          <p:cNvSpPr/>
          <p:nvPr/>
        </p:nvSpPr>
        <p:spPr bwMode="auto">
          <a:xfrm>
            <a:off x="795043" y="4531775"/>
            <a:ext cx="514657" cy="386930"/>
          </a:xfrm>
          <a:prstGeom prst="verticalScroll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croll: Vertical 15">
            <a:extLst>
              <a:ext uri="{FF2B5EF4-FFF2-40B4-BE49-F238E27FC236}">
                <a16:creationId xmlns:a16="http://schemas.microsoft.com/office/drawing/2014/main" id="{A0B6E009-41C8-9275-3183-1FDD7E29684D}"/>
              </a:ext>
            </a:extLst>
          </p:cNvPr>
          <p:cNvSpPr/>
          <p:nvPr/>
        </p:nvSpPr>
        <p:spPr bwMode="auto">
          <a:xfrm>
            <a:off x="1364208" y="4536698"/>
            <a:ext cx="514657" cy="386930"/>
          </a:xfrm>
          <a:prstGeom prst="verticalScroll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croll: Vertical 19">
            <a:extLst>
              <a:ext uri="{FF2B5EF4-FFF2-40B4-BE49-F238E27FC236}">
                <a16:creationId xmlns:a16="http://schemas.microsoft.com/office/drawing/2014/main" id="{32A9C362-BDD8-7849-0D39-F3DBEE852F77}"/>
              </a:ext>
            </a:extLst>
          </p:cNvPr>
          <p:cNvSpPr/>
          <p:nvPr/>
        </p:nvSpPr>
        <p:spPr bwMode="auto">
          <a:xfrm>
            <a:off x="2766199" y="4526852"/>
            <a:ext cx="514657" cy="386930"/>
          </a:xfrm>
          <a:prstGeom prst="verticalScroll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Scroll: Vertical 23">
            <a:extLst>
              <a:ext uri="{FF2B5EF4-FFF2-40B4-BE49-F238E27FC236}">
                <a16:creationId xmlns:a16="http://schemas.microsoft.com/office/drawing/2014/main" id="{497ED1D3-7E80-3BE6-AE60-41A9E81EDA7C}"/>
              </a:ext>
            </a:extLst>
          </p:cNvPr>
          <p:cNvSpPr/>
          <p:nvPr/>
        </p:nvSpPr>
        <p:spPr bwMode="auto">
          <a:xfrm>
            <a:off x="3335364" y="4531775"/>
            <a:ext cx="514657" cy="386930"/>
          </a:xfrm>
          <a:prstGeom prst="verticalScroll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Scroll: Vertical 27">
            <a:extLst>
              <a:ext uri="{FF2B5EF4-FFF2-40B4-BE49-F238E27FC236}">
                <a16:creationId xmlns:a16="http://schemas.microsoft.com/office/drawing/2014/main" id="{5ABD9583-F894-5EBF-55BC-3AC8DE209639}"/>
              </a:ext>
            </a:extLst>
          </p:cNvPr>
          <p:cNvSpPr/>
          <p:nvPr/>
        </p:nvSpPr>
        <p:spPr bwMode="auto">
          <a:xfrm>
            <a:off x="5711031" y="3214009"/>
            <a:ext cx="514657" cy="386930"/>
          </a:xfrm>
          <a:prstGeom prst="verticalScroll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03FEA38E-04B3-B98F-AECC-143B434098D7}"/>
              </a:ext>
            </a:extLst>
          </p:cNvPr>
          <p:cNvSpPr/>
          <p:nvPr/>
        </p:nvSpPr>
        <p:spPr bwMode="auto">
          <a:xfrm>
            <a:off x="5675218" y="5246713"/>
            <a:ext cx="1043619" cy="173094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Scroll: Vertical 30">
            <a:extLst>
              <a:ext uri="{FF2B5EF4-FFF2-40B4-BE49-F238E27FC236}">
                <a16:creationId xmlns:a16="http://schemas.microsoft.com/office/drawing/2014/main" id="{B9B4C53B-D0BE-8924-86CC-0E007CE8BF7B}"/>
              </a:ext>
            </a:extLst>
          </p:cNvPr>
          <p:cNvSpPr/>
          <p:nvPr/>
        </p:nvSpPr>
        <p:spPr bwMode="auto">
          <a:xfrm>
            <a:off x="5718527" y="4526852"/>
            <a:ext cx="514657" cy="386930"/>
          </a:xfrm>
          <a:prstGeom prst="verticalScroll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Scroll: Vertical 31">
            <a:extLst>
              <a:ext uri="{FF2B5EF4-FFF2-40B4-BE49-F238E27FC236}">
                <a16:creationId xmlns:a16="http://schemas.microsoft.com/office/drawing/2014/main" id="{2D0C6382-D91E-230F-B6DD-B0E7D731FBFA}"/>
              </a:ext>
            </a:extLst>
          </p:cNvPr>
          <p:cNvSpPr/>
          <p:nvPr/>
        </p:nvSpPr>
        <p:spPr bwMode="auto">
          <a:xfrm>
            <a:off x="6287692" y="4531775"/>
            <a:ext cx="514657" cy="386930"/>
          </a:xfrm>
          <a:prstGeom prst="verticalScroll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croll: Vertical 35">
            <a:extLst>
              <a:ext uri="{FF2B5EF4-FFF2-40B4-BE49-F238E27FC236}">
                <a16:creationId xmlns:a16="http://schemas.microsoft.com/office/drawing/2014/main" id="{F79D0C8F-F52C-B8E6-7E6E-B47C074C70F4}"/>
              </a:ext>
            </a:extLst>
          </p:cNvPr>
          <p:cNvSpPr/>
          <p:nvPr/>
        </p:nvSpPr>
        <p:spPr bwMode="auto">
          <a:xfrm>
            <a:off x="10111516" y="3184494"/>
            <a:ext cx="514657" cy="386930"/>
          </a:xfrm>
          <a:prstGeom prst="verticalScroll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073FA4DB-7974-B2D8-F457-65FC06681499}"/>
              </a:ext>
            </a:extLst>
          </p:cNvPr>
          <p:cNvSpPr/>
          <p:nvPr/>
        </p:nvSpPr>
        <p:spPr bwMode="auto">
          <a:xfrm>
            <a:off x="1795004" y="6517500"/>
            <a:ext cx="1043619" cy="173094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3361308C-1BA1-72BF-505E-D501D6AF716F}"/>
              </a:ext>
            </a:extLst>
          </p:cNvPr>
          <p:cNvSpPr/>
          <p:nvPr/>
        </p:nvSpPr>
        <p:spPr bwMode="auto">
          <a:xfrm>
            <a:off x="1817300" y="5802562"/>
            <a:ext cx="514657" cy="386930"/>
          </a:xfrm>
          <a:prstGeom prst="verticalScroll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croll: Vertical 7">
            <a:extLst>
              <a:ext uri="{FF2B5EF4-FFF2-40B4-BE49-F238E27FC236}">
                <a16:creationId xmlns:a16="http://schemas.microsoft.com/office/drawing/2014/main" id="{34D1F3BB-E42B-905E-188B-98E9895EBE1D}"/>
              </a:ext>
            </a:extLst>
          </p:cNvPr>
          <p:cNvSpPr/>
          <p:nvPr/>
        </p:nvSpPr>
        <p:spPr bwMode="auto">
          <a:xfrm>
            <a:off x="2386465" y="5807485"/>
            <a:ext cx="514657" cy="386930"/>
          </a:xfrm>
          <a:prstGeom prst="verticalScroll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5DB66069-E8A4-DAD9-A376-54119E10FA27}"/>
              </a:ext>
            </a:extLst>
          </p:cNvPr>
          <p:cNvSpPr/>
          <p:nvPr/>
        </p:nvSpPr>
        <p:spPr bwMode="auto">
          <a:xfrm>
            <a:off x="5675218" y="6522423"/>
            <a:ext cx="1043619" cy="173094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EFE8CF45-6FA2-E82A-49F5-9EBEDCA02DBD}"/>
              </a:ext>
            </a:extLst>
          </p:cNvPr>
          <p:cNvSpPr/>
          <p:nvPr/>
        </p:nvSpPr>
        <p:spPr bwMode="auto">
          <a:xfrm>
            <a:off x="5718527" y="5802562"/>
            <a:ext cx="514657" cy="386930"/>
          </a:xfrm>
          <a:prstGeom prst="verticalScroll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croll: Vertical 10">
            <a:extLst>
              <a:ext uri="{FF2B5EF4-FFF2-40B4-BE49-F238E27FC236}">
                <a16:creationId xmlns:a16="http://schemas.microsoft.com/office/drawing/2014/main" id="{598D30A5-662B-18C7-A44D-9B1FBDDA2890}"/>
              </a:ext>
            </a:extLst>
          </p:cNvPr>
          <p:cNvSpPr/>
          <p:nvPr/>
        </p:nvSpPr>
        <p:spPr bwMode="auto">
          <a:xfrm>
            <a:off x="6287692" y="5807485"/>
            <a:ext cx="514657" cy="386930"/>
          </a:xfrm>
          <a:prstGeom prst="verticalScroll">
            <a:avLst/>
          </a:prstGeom>
          <a:solidFill>
            <a:srgbClr val="C0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B9F2240-1043-ED38-D0A5-4CE7AA1F1108}"/>
              </a:ext>
            </a:extLst>
          </p:cNvPr>
          <p:cNvSpPr/>
          <p:nvPr/>
        </p:nvSpPr>
        <p:spPr bwMode="auto">
          <a:xfrm>
            <a:off x="10067706" y="5243956"/>
            <a:ext cx="1043619" cy="173094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croll: Vertical 13">
            <a:extLst>
              <a:ext uri="{FF2B5EF4-FFF2-40B4-BE49-F238E27FC236}">
                <a16:creationId xmlns:a16="http://schemas.microsoft.com/office/drawing/2014/main" id="{BCA04A04-FBD8-1C1F-D4E9-76FE8E0B22D6}"/>
              </a:ext>
            </a:extLst>
          </p:cNvPr>
          <p:cNvSpPr/>
          <p:nvPr/>
        </p:nvSpPr>
        <p:spPr bwMode="auto">
          <a:xfrm>
            <a:off x="10111015" y="4524095"/>
            <a:ext cx="514657" cy="386930"/>
          </a:xfrm>
          <a:prstGeom prst="verticalScroll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croll: Vertical 14">
            <a:extLst>
              <a:ext uri="{FF2B5EF4-FFF2-40B4-BE49-F238E27FC236}">
                <a16:creationId xmlns:a16="http://schemas.microsoft.com/office/drawing/2014/main" id="{3AD7F84C-387E-6F25-0D1C-FCC5A037FCEE}"/>
              </a:ext>
            </a:extLst>
          </p:cNvPr>
          <p:cNvSpPr/>
          <p:nvPr/>
        </p:nvSpPr>
        <p:spPr bwMode="auto">
          <a:xfrm>
            <a:off x="10680180" y="4529018"/>
            <a:ext cx="514657" cy="386930"/>
          </a:xfrm>
          <a:prstGeom prst="verticalScroll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3DD7D3-EDB0-3B0E-0837-0A68C47FE56C}"/>
              </a:ext>
            </a:extLst>
          </p:cNvPr>
          <p:cNvSpPr/>
          <p:nvPr/>
        </p:nvSpPr>
        <p:spPr bwMode="auto">
          <a:xfrm>
            <a:off x="479377" y="4032811"/>
            <a:ext cx="10667761" cy="1693566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63F14B-45AE-D6CA-D78E-5C611C5FD9EB}"/>
              </a:ext>
            </a:extLst>
          </p:cNvPr>
          <p:cNvSpPr txBox="1"/>
          <p:nvPr/>
        </p:nvSpPr>
        <p:spPr>
          <a:xfrm>
            <a:off x="7397400" y="5690969"/>
            <a:ext cx="4161496" cy="12744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24 / 4 = 6 </a:t>
            </a:r>
            <a:r>
              <a:rPr lang="bg-BG" sz="3200" b="1" dirty="0"/>
              <a:t>комбинации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854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1" grpId="0" animBg="1"/>
      <p:bldP spid="66" grpId="0" animBg="1"/>
      <p:bldP spid="17" grpId="0" animBg="1"/>
      <p:bldP spid="35" grpId="0" animBg="1"/>
      <p:bldP spid="4" grpId="0" animBg="1"/>
      <p:bldP spid="12" grpId="0" animBg="1"/>
      <p:bldP spid="16" grpId="0" animBg="1"/>
      <p:bldP spid="20" grpId="0" animBg="1"/>
      <p:bldP spid="24" grpId="0" animBg="1"/>
      <p:bldP spid="28" grpId="0" animBg="1"/>
      <p:bldP spid="30" grpId="0" animBg="1"/>
      <p:bldP spid="31" grpId="0" animBg="1"/>
      <p:bldP spid="32" grpId="0" animBg="1"/>
      <p:bldP spid="36" grpId="0" animBg="1"/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8" grpId="0" animBg="1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487CD781-B732-D70F-5628-6546EAF4F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515627-79B9-5DF4-4954-DCEA8D34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Брой комбинации</a:t>
            </a:r>
          </a:p>
        </p:txBody>
      </p:sp>
      <p:sp>
        <p:nvSpPr>
          <p:cNvPr id="9" name="Текстов контейнер 1">
            <a:extLst>
              <a:ext uri="{FF2B5EF4-FFF2-40B4-BE49-F238E27FC236}">
                <a16:creationId xmlns:a16="http://schemas.microsoft.com/office/drawing/2014/main" id="{2C9438E0-E7A2-EEDF-96BA-9E0D92AD65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611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dirty="0"/>
              <a:t>Вземете два елемента от </a:t>
            </a:r>
            <a:r>
              <a:rPr lang="en-GB" sz="3000" dirty="0"/>
              <a:t>{</a:t>
            </a:r>
            <a:r>
              <a:rPr lang="en-GB" sz="3000" b="1" dirty="0">
                <a:solidFill>
                  <a:schemeClr val="bg1"/>
                </a:solidFill>
              </a:rPr>
              <a:t>A</a:t>
            </a:r>
            <a:r>
              <a:rPr lang="en-GB" sz="3000" dirty="0"/>
              <a:t>, </a:t>
            </a:r>
            <a:r>
              <a:rPr lang="en-GB" sz="3000" b="1" dirty="0">
                <a:solidFill>
                  <a:schemeClr val="bg1"/>
                </a:solidFill>
              </a:rPr>
              <a:t>B</a:t>
            </a:r>
            <a:r>
              <a:rPr lang="en-GB" sz="3000" dirty="0"/>
              <a:t>, </a:t>
            </a:r>
            <a:r>
              <a:rPr lang="en-GB" sz="3000" b="1" dirty="0">
                <a:solidFill>
                  <a:schemeClr val="bg1"/>
                </a:solidFill>
              </a:rPr>
              <a:t>C</a:t>
            </a:r>
            <a:r>
              <a:rPr lang="en-GB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GB" sz="3000" b="1" dirty="0">
                <a:solidFill>
                  <a:schemeClr val="bg1"/>
                </a:solidFill>
              </a:rPr>
              <a:t>D</a:t>
            </a:r>
            <a:r>
              <a:rPr lang="en-GB" sz="3000" dirty="0">
                <a:solidFill>
                  <a:schemeClr val="tx2">
                    <a:lumMod val="75000"/>
                  </a:schemeClr>
                </a:solidFill>
              </a:rPr>
              <a:t>}</a:t>
            </a:r>
            <a:r>
              <a:rPr lang="en-GB" sz="3000" dirty="0"/>
              <a:t> </a:t>
            </a:r>
            <a:r>
              <a:rPr lang="bg-BG" sz="3000" dirty="0"/>
              <a:t>по всички възможни начина</a:t>
            </a:r>
            <a:r>
              <a:rPr lang="en-GB" sz="3000" dirty="0"/>
              <a:t> </a:t>
            </a:r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Подредбата </a:t>
            </a:r>
            <a:r>
              <a:rPr lang="bg-BG" sz="3000" dirty="0"/>
              <a:t>не е от </a:t>
            </a:r>
            <a:r>
              <a:rPr lang="bg-BG" sz="3000" b="1" dirty="0">
                <a:solidFill>
                  <a:schemeClr val="bg1"/>
                </a:solidFill>
              </a:rPr>
              <a:t>значение</a:t>
            </a:r>
            <a:endParaRPr lang="en-GB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Колко начина има</a:t>
            </a:r>
            <a:r>
              <a:rPr lang="en-GB" sz="30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BD1C57EE-BDA1-C0FE-51D5-F465A3B4BEE7}"/>
                  </a:ext>
                </a:extLst>
              </p:cNvPr>
              <p:cNvSpPr/>
              <p:nvPr/>
            </p:nvSpPr>
            <p:spPr>
              <a:xfrm>
                <a:off x="386344" y="5199975"/>
                <a:ext cx="3447978" cy="11370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GB" sz="43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399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4399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4399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! </m:t>
                        </m:r>
                      </m:den>
                    </m:f>
                  </m:oMath>
                </a14:m>
                <a:r>
                  <a:rPr lang="en-GB" sz="4399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</m:oMath>
                </a14:m>
                <a:endParaRPr lang="bg-BG" sz="4399" dirty="0"/>
              </a:p>
            </p:txBody>
          </p:sp>
        </mc:Choice>
        <mc:Fallback xmlns=""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BD1C57EE-BDA1-C0FE-51D5-F465A3B4BE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44" y="5199975"/>
                <a:ext cx="3447978" cy="1137043"/>
              </a:xfrm>
              <a:prstGeom prst="rect">
                <a:avLst/>
              </a:prstGeom>
              <a:blipFill>
                <a:blip r:embed="rId2"/>
                <a:stretch>
                  <a:fillRect b="-641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3FCE8FFD-2C47-3BC5-05DD-A9A9B6E720BB}"/>
              </a:ext>
            </a:extLst>
          </p:cNvPr>
          <p:cNvGraphicFramePr>
            <a:graphicFrameLocks noGrp="1"/>
          </p:cNvGraphicFramePr>
          <p:nvPr/>
        </p:nvGraphicFramePr>
        <p:xfrm>
          <a:off x="979561" y="3462002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endParaRPr lang="en-GB" sz="2400" b="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12" name="TextBox 4">
            <a:extLst>
              <a:ext uri="{FF2B5EF4-FFF2-40B4-BE49-F238E27FC236}">
                <a16:creationId xmlns:a16="http://schemas.microsoft.com/office/drawing/2014/main" id="{16BCD235-423F-0926-7FE6-A0312C46D823}"/>
              </a:ext>
            </a:extLst>
          </p:cNvPr>
          <p:cNvSpPr txBox="1"/>
          <p:nvPr/>
        </p:nvSpPr>
        <p:spPr>
          <a:xfrm>
            <a:off x="1068123" y="3429000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/>
              <a:t>4</a:t>
            </a: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8886675F-CB3A-265F-5408-B38414D33DA6}"/>
              </a:ext>
            </a:extLst>
          </p:cNvPr>
          <p:cNvSpPr txBox="1"/>
          <p:nvPr/>
        </p:nvSpPr>
        <p:spPr>
          <a:xfrm>
            <a:off x="1599931" y="3429000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/>
              <a:t>3</a:t>
            </a:r>
          </a:p>
        </p:txBody>
      </p:sp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5C109660-E0A7-6DA1-BC48-ACCCA910D545}"/>
              </a:ext>
            </a:extLst>
          </p:cNvPr>
          <p:cNvGraphicFramePr>
            <a:graphicFrameLocks noGrp="1"/>
          </p:cNvGraphicFramePr>
          <p:nvPr/>
        </p:nvGraphicFramePr>
        <p:xfrm>
          <a:off x="979561" y="4210591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15" name="TextBox 13">
            <a:extLst>
              <a:ext uri="{FF2B5EF4-FFF2-40B4-BE49-F238E27FC236}">
                <a16:creationId xmlns:a16="http://schemas.microsoft.com/office/drawing/2014/main" id="{FA80C4B8-AED7-1355-82C8-29C66C7C99BE}"/>
              </a:ext>
            </a:extLst>
          </p:cNvPr>
          <p:cNvSpPr txBox="1"/>
          <p:nvPr/>
        </p:nvSpPr>
        <p:spPr>
          <a:xfrm>
            <a:off x="1068123" y="4177589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/>
              <a:t>2</a:t>
            </a: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62A3F380-8132-C580-9AA3-2AC555AF01EA}"/>
              </a:ext>
            </a:extLst>
          </p:cNvPr>
          <p:cNvSpPr txBox="1"/>
          <p:nvPr/>
        </p:nvSpPr>
        <p:spPr>
          <a:xfrm>
            <a:off x="1599931" y="4177589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/>
              <a:t>1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B4B61D9D-363C-1E57-4116-B0A4A7A61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880" y="3462003"/>
            <a:ext cx="3184793" cy="510645"/>
          </a:xfrm>
          <a:prstGeom prst="wedgeRoundRectCallout">
            <a:avLst>
              <a:gd name="adj1" fmla="val -66682"/>
              <a:gd name="adj2" fmla="val 194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Вариации</a:t>
            </a:r>
            <a:r>
              <a:rPr lang="en-US" sz="2399" b="1" dirty="0">
                <a:solidFill>
                  <a:srgbClr val="FFFFFF"/>
                </a:solidFill>
              </a:rPr>
              <a:t> n = 4, k = 2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0F31ACB8-EC5B-8570-4F9D-5E524CAB2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879" y="4210592"/>
            <a:ext cx="3117923" cy="510645"/>
          </a:xfrm>
          <a:prstGeom prst="wedgeRoundRectCallout">
            <a:avLst>
              <a:gd name="adj1" fmla="val -64847"/>
              <a:gd name="adj2" fmla="val -11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Пермутации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от</a:t>
            </a:r>
            <a:r>
              <a:rPr lang="en-US" sz="2399" b="1" dirty="0">
                <a:solidFill>
                  <a:srgbClr val="FFFFFF"/>
                </a:solidFill>
              </a:rPr>
              <a:t> n = 2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C7CD44ED-2362-5951-E503-38465254F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899" y="4976011"/>
            <a:ext cx="2157550" cy="1327571"/>
          </a:xfrm>
          <a:prstGeom prst="wedgeRoundRectCallout">
            <a:avLst>
              <a:gd name="adj1" fmla="val -63779"/>
              <a:gd name="adj2" fmla="val -10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6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различни начина без повторение</a:t>
            </a:r>
            <a:endParaRPr lang="en-US" sz="2399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0">
                <a:extLst>
                  <a:ext uri="{FF2B5EF4-FFF2-40B4-BE49-F238E27FC236}">
                    <a16:creationId xmlns:a16="http://schemas.microsoft.com/office/drawing/2014/main" id="{046085A6-B42A-8CCF-A24F-5FCC27971BB9}"/>
                  </a:ext>
                </a:extLst>
              </p:cNvPr>
              <p:cNvSpPr/>
              <p:nvPr/>
            </p:nvSpPr>
            <p:spPr>
              <a:xfrm>
                <a:off x="6291000" y="5199974"/>
                <a:ext cx="3447978" cy="1153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399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399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399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399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399" i="1">
                            <a:latin typeface="Cambria Math" panose="02040503050406030204" pitchFamily="18" charset="0"/>
                          </a:rPr>
                          <m:t>−1)!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GB" sz="4399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4399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4399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! </m:t>
                        </m:r>
                      </m:den>
                    </m:f>
                  </m:oMath>
                </a14:m>
                <a:r>
                  <a:rPr lang="en-GB" sz="4399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399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399" i="1">
                            <a:latin typeface="Cambria Math"/>
                          </a:rPr>
                          <m:t>!</m:t>
                        </m:r>
                        <m:r>
                          <a:rPr lang="en-US" sz="4399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bg-BG" sz="4399" dirty="0"/>
              </a:p>
            </p:txBody>
          </p:sp>
        </mc:Choice>
        <mc:Fallback xmlns="">
          <p:sp>
            <p:nvSpPr>
              <p:cNvPr id="20" name="Rectangle 10">
                <a:extLst>
                  <a:ext uri="{FF2B5EF4-FFF2-40B4-BE49-F238E27FC236}">
                    <a16:creationId xmlns:a16="http://schemas.microsoft.com/office/drawing/2014/main" id="{046085A6-B42A-8CCF-A24F-5FCC27971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000" y="5199974"/>
                <a:ext cx="3447978" cy="1153136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7">
            <a:extLst>
              <a:ext uri="{FF2B5EF4-FFF2-40B4-BE49-F238E27FC236}">
                <a16:creationId xmlns:a16="http://schemas.microsoft.com/office/drawing/2014/main" id="{2575576E-2608-AC01-6172-54E7011B6A74}"/>
              </a:ext>
            </a:extLst>
          </p:cNvPr>
          <p:cNvGraphicFramePr>
            <a:graphicFrameLocks noGrp="1"/>
          </p:cNvGraphicFramePr>
          <p:nvPr/>
        </p:nvGraphicFramePr>
        <p:xfrm>
          <a:off x="7193273" y="3462002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endParaRPr lang="en-GB" sz="2400" b="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22" name="TextBox 4">
            <a:extLst>
              <a:ext uri="{FF2B5EF4-FFF2-40B4-BE49-F238E27FC236}">
                <a16:creationId xmlns:a16="http://schemas.microsoft.com/office/drawing/2014/main" id="{53B6B3AD-05B6-34C7-40D7-358E0B385B8B}"/>
              </a:ext>
            </a:extLst>
          </p:cNvPr>
          <p:cNvSpPr txBox="1"/>
          <p:nvPr/>
        </p:nvSpPr>
        <p:spPr>
          <a:xfrm>
            <a:off x="7281835" y="3429000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/>
              <a:t>4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E61936E3-A094-2B32-DCAA-C7CFEABC98B9}"/>
              </a:ext>
            </a:extLst>
          </p:cNvPr>
          <p:cNvSpPr txBox="1"/>
          <p:nvPr/>
        </p:nvSpPr>
        <p:spPr>
          <a:xfrm>
            <a:off x="7813643" y="3429000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/>
              <a:t>3</a:t>
            </a:r>
          </a:p>
        </p:txBody>
      </p:sp>
      <p:graphicFrame>
        <p:nvGraphicFramePr>
          <p:cNvPr id="24" name="Table 12">
            <a:extLst>
              <a:ext uri="{FF2B5EF4-FFF2-40B4-BE49-F238E27FC236}">
                <a16:creationId xmlns:a16="http://schemas.microsoft.com/office/drawing/2014/main" id="{3345222D-5925-4D2F-2A92-8C1C6E372F84}"/>
              </a:ext>
            </a:extLst>
          </p:cNvPr>
          <p:cNvGraphicFramePr>
            <a:graphicFrameLocks noGrp="1"/>
          </p:cNvGraphicFramePr>
          <p:nvPr/>
        </p:nvGraphicFramePr>
        <p:xfrm>
          <a:off x="7193273" y="4210591"/>
          <a:ext cx="1082746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25" name="TextBox 13">
            <a:extLst>
              <a:ext uri="{FF2B5EF4-FFF2-40B4-BE49-F238E27FC236}">
                <a16:creationId xmlns:a16="http://schemas.microsoft.com/office/drawing/2014/main" id="{87A41089-4241-92FC-6374-85A8430944F7}"/>
              </a:ext>
            </a:extLst>
          </p:cNvPr>
          <p:cNvSpPr txBox="1"/>
          <p:nvPr/>
        </p:nvSpPr>
        <p:spPr>
          <a:xfrm>
            <a:off x="7281835" y="4177589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/>
              <a:t>2</a:t>
            </a: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17EAF2F1-96D1-2E17-869A-19C8A183B7A6}"/>
              </a:ext>
            </a:extLst>
          </p:cNvPr>
          <p:cNvSpPr txBox="1"/>
          <p:nvPr/>
        </p:nvSpPr>
        <p:spPr>
          <a:xfrm>
            <a:off x="7813643" y="4177589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/>
              <a:t>1</a:t>
            </a:r>
          </a:p>
        </p:txBody>
      </p:sp>
      <p:sp>
        <p:nvSpPr>
          <p:cNvPr id="27" name="AutoShape 7">
            <a:extLst>
              <a:ext uri="{FF2B5EF4-FFF2-40B4-BE49-F238E27FC236}">
                <a16:creationId xmlns:a16="http://schemas.microsoft.com/office/drawing/2014/main" id="{862BAE88-FA60-AB00-9F38-0410C87E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592" y="3462003"/>
            <a:ext cx="3184793" cy="510645"/>
          </a:xfrm>
          <a:prstGeom prst="wedgeRoundRectCallout">
            <a:avLst>
              <a:gd name="adj1" fmla="val -66682"/>
              <a:gd name="adj2" fmla="val 194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Вариации</a:t>
            </a:r>
            <a:r>
              <a:rPr lang="en-US" sz="2399" b="1" dirty="0">
                <a:solidFill>
                  <a:srgbClr val="FFFFFF"/>
                </a:solidFill>
              </a:rPr>
              <a:t> n = 4, k = 2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28" name="AutoShape 7">
            <a:extLst>
              <a:ext uri="{FF2B5EF4-FFF2-40B4-BE49-F238E27FC236}">
                <a16:creationId xmlns:a16="http://schemas.microsoft.com/office/drawing/2014/main" id="{42A46265-7CE2-15CA-4A0F-B533FD601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591" y="4210592"/>
            <a:ext cx="3117923" cy="510645"/>
          </a:xfrm>
          <a:prstGeom prst="wedgeRoundRectCallout">
            <a:avLst>
              <a:gd name="adj1" fmla="val -64847"/>
              <a:gd name="adj2" fmla="val -118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Пермутации</a:t>
            </a:r>
            <a:r>
              <a:rPr lang="en-US" sz="2399" b="1" dirty="0">
                <a:solidFill>
                  <a:srgbClr val="FFFFFF"/>
                </a:solidFill>
              </a:rPr>
              <a:t> of n = 2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29" name="AutoShape 7">
            <a:extLst>
              <a:ext uri="{FF2B5EF4-FFF2-40B4-BE49-F238E27FC236}">
                <a16:creationId xmlns:a16="http://schemas.microsoft.com/office/drawing/2014/main" id="{5AB40B8A-42EF-1B71-55DF-D26E09EA8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2060" y="4802481"/>
            <a:ext cx="2543325" cy="1327571"/>
          </a:xfrm>
          <a:prstGeom prst="wedgeRoundRectCallout">
            <a:avLst>
              <a:gd name="adj1" fmla="val -56375"/>
              <a:gd name="adj2" fmla="val -87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10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различни начина с повторение</a:t>
            </a:r>
            <a:endParaRPr lang="en-US" sz="2399" b="1" dirty="0">
              <a:solidFill>
                <a:schemeClr val="bg1"/>
              </a:solidFill>
            </a:endParaRPr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DEC4DEE1-5673-BA80-1860-725974A35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947" y="2325355"/>
            <a:ext cx="68805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AB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AC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AD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BD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CD</a:t>
            </a:r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6003CCB7-03B1-5F32-2A73-EF81651AE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9147" y="2325356"/>
            <a:ext cx="428917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400" b="1" spc="600" noProof="1">
                <a:latin typeface="Consolas" panose="020B0609020204030204" pitchFamily="49" charset="0"/>
              </a:rPr>
              <a:t>AA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AB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AC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AD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BB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BC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BD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CC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CD</a:t>
            </a:r>
            <a:r>
              <a:rPr lang="it-IT" sz="2400" b="1" noProof="1">
                <a:latin typeface="Consolas" panose="020B0609020204030204" pitchFamily="49" charset="0"/>
              </a:rPr>
              <a:t>, </a:t>
            </a:r>
            <a:r>
              <a:rPr lang="it-IT" sz="2400" b="1" spc="600" noProof="1">
                <a:latin typeface="Consolas" panose="020B0609020204030204" pitchFamily="49" charset="0"/>
              </a:rPr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1261910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5" grpId="0"/>
      <p:bldP spid="16" grpId="0"/>
      <p:bldP spid="17" grpId="0" animBg="1"/>
      <p:bldP spid="18" grpId="0" animBg="1"/>
      <p:bldP spid="19" grpId="0" animBg="1"/>
      <p:bldP spid="20" grpId="0"/>
      <p:bldP spid="22" grpId="0"/>
      <p:bldP spid="23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Генерирайте</a:t>
            </a:r>
            <a:r>
              <a:rPr lang="en-GB" sz="3399" dirty="0"/>
              <a:t> </a:t>
            </a:r>
            <a:r>
              <a:rPr lang="bg-BG" sz="3399" b="1" dirty="0">
                <a:solidFill>
                  <a:schemeClr val="bg1"/>
                </a:solidFill>
              </a:rPr>
              <a:t>всички</a:t>
            </a:r>
            <a:br>
              <a:rPr lang="bg-BG" sz="3399" b="1" dirty="0">
                <a:solidFill>
                  <a:schemeClr val="bg1"/>
                </a:solidFill>
              </a:rPr>
            </a:br>
            <a:r>
              <a:rPr lang="bg-BG" sz="3399" dirty="0"/>
              <a:t>възможни</a:t>
            </a:r>
            <a:r>
              <a:rPr lang="bg-BG" sz="3399" b="1" dirty="0">
                <a:solidFill>
                  <a:schemeClr val="bg1"/>
                </a:solidFill>
              </a:rPr>
              <a:t> комбинации</a:t>
            </a:r>
            <a:br>
              <a:rPr lang="bg-BG" sz="3399" b="1" dirty="0">
                <a:solidFill>
                  <a:schemeClr val="bg1"/>
                </a:solidFill>
              </a:rPr>
            </a:br>
            <a:r>
              <a:rPr lang="bg-BG" sz="3399" dirty="0"/>
              <a:t>от дадените елементи</a:t>
            </a:r>
            <a:r>
              <a:rPr lang="en-GB" sz="3399" dirty="0"/>
              <a:t> </a:t>
            </a:r>
            <a:endParaRPr lang="bg-BG" sz="33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Можете да изберете </a:t>
            </a:r>
            <a:br>
              <a:rPr lang="bg-BG" sz="3199" dirty="0"/>
            </a:br>
            <a:r>
              <a:rPr lang="bg-BG" sz="3199" b="1" dirty="0">
                <a:solidFill>
                  <a:schemeClr val="bg1"/>
                </a:solidFill>
              </a:rPr>
              <a:t>само един елемент</a:t>
            </a:r>
            <a:endParaRPr lang="en-GB" sz="3199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Генериране</a:t>
            </a:r>
            <a:r>
              <a:rPr lang="en-US" dirty="0"/>
              <a:t> </a:t>
            </a:r>
            <a:r>
              <a:rPr lang="bg-BG" dirty="0"/>
              <a:t>на комбинации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397197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1993604" y="4972278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85" y="4708025"/>
            <a:ext cx="1183893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 C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430" y="4492638"/>
            <a:ext cx="909290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AB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AC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BC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8D7D45D-D85A-2080-AA56-C33C1392C2B5}"/>
              </a:ext>
            </a:extLst>
          </p:cNvPr>
          <p:cNvSpPr txBox="1">
            <a:spLocks/>
          </p:cNvSpPr>
          <p:nvPr/>
        </p:nvSpPr>
        <p:spPr>
          <a:xfrm>
            <a:off x="5087889" y="1161845"/>
            <a:ext cx="7102525" cy="485496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kern="1200" noProof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static void </a:t>
            </a:r>
            <a:r>
              <a:rPr lang="en-US" altLang="en-US" sz="2000" dirty="0">
                <a:solidFill>
                  <a:schemeClr val="bg1"/>
                </a:solidFill>
              </a:rPr>
              <a:t>GenerateCombs(</a:t>
            </a:r>
            <a:r>
              <a:rPr lang="en-US" altLang="en-US" sz="2000" dirty="0"/>
              <a:t>int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/>
              <a:t>index, int</a:t>
            </a:r>
            <a:r>
              <a:rPr lang="en-US" altLang="en-US" sz="2000" dirty="0">
                <a:latin typeface="+mj-lt"/>
              </a:rPr>
              <a:t> </a:t>
            </a:r>
            <a:r>
              <a:rPr lang="en-US" altLang="en-US" sz="2000" dirty="0"/>
              <a:t>start</a:t>
            </a:r>
            <a:r>
              <a:rPr lang="en-US" altLang="en-US" sz="2000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  if (index &gt;= </a:t>
            </a:r>
            <a:r>
              <a:rPr lang="en-US" altLang="en-US" sz="2000" dirty="0" err="1"/>
              <a:t>slots.</a:t>
            </a:r>
            <a:r>
              <a:rPr lang="en-US" altLang="en-US" sz="2000" dirty="0" err="1">
                <a:solidFill>
                  <a:schemeClr val="bg1"/>
                </a:solidFill>
              </a:rPr>
              <a:t>Length</a:t>
            </a:r>
            <a:r>
              <a:rPr lang="en-US" altLang="en-US" sz="2000" dirty="0"/>
              <a:t>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    </a:t>
            </a:r>
            <a:r>
              <a:rPr lang="en-US" altLang="en-US" sz="2000" dirty="0">
                <a:solidFill>
                  <a:schemeClr val="bg1"/>
                </a:solidFill>
              </a:rPr>
              <a:t>Print()</a:t>
            </a:r>
            <a:r>
              <a:rPr lang="en-US" altLang="en-US" sz="2000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    return;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  for (int i = start; i &lt;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       </a:t>
            </a:r>
            <a:r>
              <a:rPr lang="en-US" altLang="en-US" sz="2000" dirty="0" err="1"/>
              <a:t>elements.</a:t>
            </a:r>
            <a:r>
              <a:rPr lang="en-US" altLang="en-US" sz="2000" dirty="0" err="1">
                <a:solidFill>
                  <a:schemeClr val="bg1"/>
                </a:solidFill>
              </a:rPr>
              <a:t>Length</a:t>
            </a:r>
            <a:r>
              <a:rPr lang="en-US" altLang="en-US" sz="2000" dirty="0"/>
              <a:t>;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    slots[index] = elements[i];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>
                <a:solidFill>
                  <a:schemeClr val="bg1"/>
                </a:solidFill>
              </a:rPr>
              <a:t>    GenerateCombs(</a:t>
            </a:r>
            <a:r>
              <a:rPr lang="en-US" altLang="en-US" sz="2000" dirty="0"/>
              <a:t>index + 1, i + 1</a:t>
            </a:r>
            <a:r>
              <a:rPr lang="en-US" altLang="en-US" sz="2000" dirty="0">
                <a:solidFill>
                  <a:schemeClr val="bg1"/>
                </a:solidFill>
              </a:rPr>
              <a:t>)</a:t>
            </a:r>
            <a:r>
              <a:rPr lang="en-US" altLang="en-US" sz="2000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000" dirty="0"/>
              <a:t>}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D2A7F2-9BAD-CEC1-09E1-7D4C0179C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531" y="3546429"/>
            <a:ext cx="1635882" cy="2495985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368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Генерирайте комбинациите за</a:t>
            </a:r>
            <a:r>
              <a:rPr lang="en-US" dirty="0"/>
              <a:t> </a:t>
            </a:r>
            <a:r>
              <a:rPr lang="en-US" b="1" i="1" dirty="0">
                <a:solidFill>
                  <a:schemeClr val="bg1"/>
                </a:solidFill>
              </a:rPr>
              <a:t>n</a:t>
            </a:r>
            <a:r>
              <a:rPr lang="en-US" dirty="0"/>
              <a:t> = </a:t>
            </a:r>
            <a:r>
              <a:rPr lang="en-US" b="1" i="1" dirty="0">
                <a:solidFill>
                  <a:schemeClr val="bg1"/>
                </a:solidFill>
              </a:rPr>
              <a:t>3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i="1" dirty="0">
                <a:solidFill>
                  <a:schemeClr val="bg1"/>
                </a:solidFill>
              </a:rPr>
              <a:t>k</a:t>
            </a:r>
            <a:r>
              <a:rPr lang="en-US" dirty="0"/>
              <a:t> = </a:t>
            </a:r>
            <a:r>
              <a:rPr lang="en-US" b="1" i="1" dirty="0">
                <a:solidFill>
                  <a:schemeClr val="bg1"/>
                </a:solidFill>
              </a:rPr>
              <a:t>2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Генериране</a:t>
            </a:r>
            <a:r>
              <a:rPr lang="en-US" dirty="0"/>
              <a:t> </a:t>
            </a:r>
            <a:r>
              <a:rPr lang="bg-BG" dirty="0"/>
              <a:t>на комбинации с </a:t>
            </a:r>
            <a:r>
              <a:rPr lang="bg-BG" dirty="0" err="1"/>
              <a:t>повт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643842" y="6576540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71" name="Straight Arrow Connector 70"/>
          <p:cNvCxnSpPr>
            <a:cxnSpLocks/>
          </p:cNvCxnSpPr>
          <p:nvPr/>
        </p:nvCxnSpPr>
        <p:spPr>
          <a:xfrm>
            <a:off x="962886" y="2817335"/>
            <a:ext cx="0" cy="345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DCE06F-9233-4A27-ABFF-B4B1BA5F1DB8}"/>
              </a:ext>
            </a:extLst>
          </p:cNvPr>
          <p:cNvCxnSpPr>
            <a:cxnSpLocks/>
          </p:cNvCxnSpPr>
          <p:nvPr/>
        </p:nvCxnSpPr>
        <p:spPr>
          <a:xfrm>
            <a:off x="962886" y="3941758"/>
            <a:ext cx="0" cy="345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5F9ED27-11F4-45CB-9BDA-12C4494BD83F}"/>
              </a:ext>
            </a:extLst>
          </p:cNvPr>
          <p:cNvCxnSpPr>
            <a:cxnSpLocks/>
          </p:cNvCxnSpPr>
          <p:nvPr/>
        </p:nvCxnSpPr>
        <p:spPr>
          <a:xfrm>
            <a:off x="2285939" y="2842501"/>
            <a:ext cx="0" cy="34533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35360" y="2204864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35360" y="3309390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35360" y="4388708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658412" y="2208279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658412" y="3293298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2855640" y="2204864"/>
          <a:ext cx="8371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8567">
                  <a:extLst>
                    <a:ext uri="{9D8B030D-6E8A-4147-A177-3AD203B41FA5}">
                      <a16:colId xmlns:a16="http://schemas.microsoft.com/office/drawing/2014/main" val="1477812111"/>
                    </a:ext>
                  </a:extLst>
                </a:gridCol>
                <a:gridCol w="418621">
                  <a:extLst>
                    <a:ext uri="{9D8B030D-6E8A-4147-A177-3AD203B41FA5}">
                      <a16:colId xmlns:a16="http://schemas.microsoft.com/office/drawing/2014/main" val="58132671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 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21956620"/>
                  </a:ext>
                </a:extLst>
              </a:tr>
            </a:tbl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58C6E1-A1FA-6B88-E9FE-FCC01FA8B939}"/>
              </a:ext>
            </a:extLst>
          </p:cNvPr>
          <p:cNvSpPr txBox="1">
            <a:spLocks/>
          </p:cNvSpPr>
          <p:nvPr/>
        </p:nvSpPr>
        <p:spPr>
          <a:xfrm>
            <a:off x="4198954" y="1860562"/>
            <a:ext cx="7815942" cy="480879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kern="1200" noProof="1">
                <a:solidFill>
                  <a:schemeClr val="tx1"/>
                </a:solidFill>
                <a:latin typeface="Consolas" pitchFamily="49" charset="0"/>
                <a:ea typeface="+mn-ea"/>
                <a:cs typeface="Consolas" pitchFamily="49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static void </a:t>
            </a:r>
            <a:r>
              <a:rPr lang="en-US" altLang="en-US" sz="2200" dirty="0">
                <a:solidFill>
                  <a:schemeClr val="bg1"/>
                </a:solidFill>
              </a:rPr>
              <a:t>GenerateCombs(</a:t>
            </a:r>
            <a:r>
              <a:rPr lang="en-US" altLang="en-US" sz="2200" dirty="0"/>
              <a:t>int index, int start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if (index &gt;= slots.</a:t>
            </a:r>
            <a:r>
              <a:rPr lang="en-US" altLang="en-US" sz="2200" dirty="0">
                <a:solidFill>
                  <a:schemeClr val="bg1"/>
                </a:solidFill>
              </a:rPr>
              <a:t>Length</a:t>
            </a:r>
            <a:r>
              <a:rPr lang="en-US" altLang="en-US" sz="2200" dirty="0"/>
              <a:t>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</a:t>
            </a:r>
            <a:r>
              <a:rPr lang="en-US" altLang="en-US" sz="2200" dirty="0">
                <a:solidFill>
                  <a:schemeClr val="bg1"/>
                </a:solidFill>
              </a:rPr>
              <a:t>Print()</a:t>
            </a:r>
            <a:r>
              <a:rPr lang="en-US" altLang="en-US" sz="2200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else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for (int i</a:t>
            </a: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/>
              <a:t>=</a:t>
            </a: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/>
              <a:t>start; i</a:t>
            </a: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/>
              <a:t>&lt;</a:t>
            </a: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/>
              <a:t>elements.</a:t>
            </a:r>
            <a:r>
              <a:rPr lang="en-US" altLang="en-US" sz="2200" dirty="0">
                <a:solidFill>
                  <a:schemeClr val="bg1"/>
                </a:solidFill>
              </a:rPr>
              <a:t>Length</a:t>
            </a:r>
            <a:r>
              <a:rPr lang="en-US" altLang="en-US" sz="2200" dirty="0"/>
              <a:t>; i++)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  slots[index] = elements[i];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  </a:t>
            </a:r>
            <a:r>
              <a:rPr lang="en-US" altLang="en-US" sz="2200" dirty="0">
                <a:solidFill>
                  <a:schemeClr val="bg1"/>
                </a:solidFill>
              </a:rPr>
              <a:t>GenerateCombs(</a:t>
            </a:r>
            <a:r>
              <a:rPr lang="en-US" altLang="en-US" sz="2200" dirty="0"/>
              <a:t>index + 1, i</a:t>
            </a:r>
            <a:r>
              <a:rPr lang="en-US" altLang="en-US" sz="2200" dirty="0">
                <a:solidFill>
                  <a:schemeClr val="bg1"/>
                </a:solidFill>
              </a:rPr>
              <a:t>)</a:t>
            </a:r>
            <a:r>
              <a:rPr lang="en-US" altLang="en-US" sz="2200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en-US" sz="2200" dirty="0"/>
              <a:t>}</a:t>
            </a:r>
            <a:endParaRPr lang="en-US" sz="2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F83858-09A8-4593-B537-BC91AF3ACDB6}"/>
              </a:ext>
            </a:extLst>
          </p:cNvPr>
          <p:cNvSpPr/>
          <p:nvPr/>
        </p:nvSpPr>
        <p:spPr bwMode="auto">
          <a:xfrm>
            <a:off x="1384975" y="2996952"/>
            <a:ext cx="1466469" cy="101412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79CA11-95AB-4E2C-B90F-1C92B511092B}"/>
              </a:ext>
            </a:extLst>
          </p:cNvPr>
          <p:cNvSpPr/>
          <p:nvPr/>
        </p:nvSpPr>
        <p:spPr bwMode="auto">
          <a:xfrm>
            <a:off x="91549" y="4151049"/>
            <a:ext cx="1466469" cy="101412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927088-889B-47AA-8DFD-2259A80E23CE}"/>
              </a:ext>
            </a:extLst>
          </p:cNvPr>
          <p:cNvSpPr/>
          <p:nvPr/>
        </p:nvSpPr>
        <p:spPr bwMode="auto">
          <a:xfrm>
            <a:off x="2541000" y="1968765"/>
            <a:ext cx="1466469" cy="1014120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FE5499-501C-98BE-B3F7-01E503A3B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742" y="4457110"/>
            <a:ext cx="1062318" cy="221225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273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68A0-E3FC-A4B6-894F-40B622603A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sz="3200" dirty="0">
                <a:solidFill>
                  <a:schemeClr val="tx1"/>
                </a:solidFill>
              </a:rPr>
              <a:t>Пренареждане на набор от елементи в линейна подредба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148DB1-AAC2-FEAC-3240-1A99D3E6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Пермутации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2" descr="https://raw.github.com/eoincampbell/combinatorics/master/combinatorics.png">
            <a:extLst>
              <a:ext uri="{FF2B5EF4-FFF2-40B4-BE49-F238E27FC236}">
                <a16:creationId xmlns:a16="http://schemas.microsoft.com/office/drawing/2014/main" id="{B4AA96D3-F169-8F41-FD76-1EF7183B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388" y="1368876"/>
            <a:ext cx="2575227" cy="257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13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190C17-B197-D48F-BF10-09F5E0175F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 err="1">
                <a:solidFill>
                  <a:schemeClr val="tx1"/>
                </a:solidFill>
              </a:rPr>
              <a:t>биномен</a:t>
            </a:r>
            <a:r>
              <a:rPr lang="bg-BG" dirty="0">
                <a:solidFill>
                  <a:schemeClr val="tx1"/>
                </a:solidFill>
              </a:rPr>
              <a:t> коефициент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6389E0-DC52-92EF-25D6-337DFD2F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 </a:t>
            </a:r>
            <a:r>
              <a:rPr lang="bg-BG" dirty="0">
                <a:solidFill>
                  <a:schemeClr val="tx1"/>
                </a:solidFill>
              </a:rPr>
              <a:t>избора от</a:t>
            </a:r>
            <a:r>
              <a:rPr lang="en-US" dirty="0">
                <a:solidFill>
                  <a:schemeClr val="tx1"/>
                </a:solidFill>
              </a:rPr>
              <a:t> K </a:t>
            </a:r>
            <a:r>
              <a:rPr lang="bg-BG" dirty="0">
                <a:solidFill>
                  <a:schemeClr val="tx1"/>
                </a:solidFill>
              </a:rPr>
              <a:t>брой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F43072-CB0F-254A-B634-6BACEF5F1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363" y="2591223"/>
            <a:ext cx="3242508" cy="1060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58EC0A-A19F-DAC4-3D69-3C46A4482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509" y="1581139"/>
            <a:ext cx="3352218" cy="101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7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6946B-C9E1-4FCE-B5A4-BE70C6B4C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9792489" cy="5561125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Биномен</a:t>
            </a:r>
            <a:r>
              <a:rPr lang="en-US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коефициент</a:t>
            </a:r>
            <a:r>
              <a:rPr lang="en-US" sz="3200" dirty="0"/>
              <a:t> == </a:t>
            </a:r>
            <a:r>
              <a:rPr lang="bg-BG" sz="3200" b="1" dirty="0">
                <a:solidFill>
                  <a:schemeClr val="bg1"/>
                </a:solidFill>
              </a:rPr>
              <a:t>комбинация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Биномен коефициент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число</a:t>
            </a:r>
            <a:r>
              <a:rPr lang="bg-BG" sz="3200" dirty="0"/>
              <a:t>, което се среща в </a:t>
            </a:r>
            <a:r>
              <a:rPr lang="bg-BG" sz="3200" b="1" dirty="0">
                <a:solidFill>
                  <a:schemeClr val="bg1"/>
                </a:solidFill>
              </a:rPr>
              <a:t>биномната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теория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ru-RU" sz="2800" dirty="0"/>
              <a:t>Използва се за обозначаване на броя на</a:t>
            </a:r>
            <a:r>
              <a:rPr lang="ru-RU" sz="2800" b="1" dirty="0">
                <a:solidFill>
                  <a:schemeClr val="bg1"/>
                </a:solidFill>
              </a:rPr>
              <a:t> възможните начини </a:t>
            </a:r>
            <a:r>
              <a:rPr lang="ru-RU" sz="2800" dirty="0"/>
              <a:t>за избор на подмножество от </a:t>
            </a:r>
            <a:r>
              <a:rPr lang="ru-RU" sz="2800" b="1" dirty="0">
                <a:solidFill>
                  <a:schemeClr val="bg1"/>
                </a:solidFill>
              </a:rPr>
              <a:t>елементи </a:t>
            </a:r>
            <a:r>
              <a:rPr lang="ru-RU" sz="2800" dirty="0"/>
              <a:t>от по-голям набор - известен като </a:t>
            </a:r>
            <a:r>
              <a:rPr lang="ru-RU" sz="2800" b="1" dirty="0">
                <a:solidFill>
                  <a:schemeClr val="bg1"/>
                </a:solidFill>
              </a:rPr>
              <a:t>комбинация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200" dirty="0"/>
              <a:t>Може да използваме </a:t>
            </a:r>
            <a:r>
              <a:rPr lang="bg-BG" sz="3200" b="1" dirty="0">
                <a:solidFill>
                  <a:schemeClr val="bg1"/>
                </a:solidFill>
              </a:rPr>
              <a:t>триъгълника на паскал</a:t>
            </a:r>
            <a:r>
              <a:rPr lang="bg-BG" sz="3200" dirty="0"/>
              <a:t>, за да намерим </a:t>
            </a:r>
            <a:r>
              <a:rPr lang="bg-BG" sz="3200" b="1" dirty="0">
                <a:solidFill>
                  <a:schemeClr val="bg1"/>
                </a:solidFill>
              </a:rPr>
              <a:t>биномния коефициент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ru-RU" sz="2800" dirty="0"/>
              <a:t>Това ни позволява по-ефективно да </a:t>
            </a:r>
            <a:r>
              <a:rPr lang="ru-RU" sz="2800" b="1" dirty="0">
                <a:solidFill>
                  <a:schemeClr val="bg1"/>
                </a:solidFill>
              </a:rPr>
              <a:t>намираме комбинации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65216D-728F-4EE6-A4B9-23FBA5A1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биномен коефициент</a:t>
            </a:r>
            <a:endParaRPr lang="en-US" dirty="0"/>
          </a:p>
        </p:txBody>
      </p:sp>
      <p:pic>
        <p:nvPicPr>
          <p:cNvPr id="1028" name="Picture 4" descr="Generalized Binomial Theorem - YouTube">
            <a:extLst>
              <a:ext uri="{FF2B5EF4-FFF2-40B4-BE49-F238E27FC236}">
                <a16:creationId xmlns:a16="http://schemas.microsoft.com/office/drawing/2014/main" id="{8EADBF64-1217-4268-A62C-9AF55E3D78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10461" y="1124744"/>
            <a:ext cx="2479952" cy="132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98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8"/>
            <a:ext cx="11815018" cy="5523911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sz="3800" dirty="0"/>
              <a:t>Колко </a:t>
            </a:r>
            <a:r>
              <a:rPr lang="bg-BG" sz="3800" b="1" dirty="0">
                <a:solidFill>
                  <a:schemeClr val="bg1"/>
                </a:solidFill>
              </a:rPr>
              <a:t>комбинации</a:t>
            </a:r>
            <a:r>
              <a:rPr lang="en-GB" sz="3800" dirty="0"/>
              <a:t> </a:t>
            </a:r>
            <a:r>
              <a:rPr lang="bg-BG" sz="3800" dirty="0"/>
              <a:t>имаме, когато</a:t>
            </a:r>
            <a:r>
              <a:rPr lang="en-GB" sz="3800" dirty="0"/>
              <a:t> </a:t>
            </a:r>
            <a:r>
              <a:rPr lang="en-GB" sz="3800" b="1" dirty="0">
                <a:solidFill>
                  <a:schemeClr val="bg1"/>
                </a:solidFill>
              </a:rPr>
              <a:t>n</a:t>
            </a:r>
            <a:r>
              <a:rPr lang="en-GB" sz="3800" b="1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GB" sz="3800" b="1" dirty="0">
                <a:solidFill>
                  <a:schemeClr val="bg1"/>
                </a:solidFill>
              </a:rPr>
              <a:t>16</a:t>
            </a:r>
            <a:r>
              <a:rPr lang="en-GB" sz="3800" dirty="0"/>
              <a:t>, </a:t>
            </a:r>
            <a:r>
              <a:rPr lang="en-GB" sz="3800" b="1" dirty="0">
                <a:solidFill>
                  <a:schemeClr val="bg1"/>
                </a:solidFill>
              </a:rPr>
              <a:t>k</a:t>
            </a:r>
            <a:r>
              <a:rPr lang="en-GB" sz="3800" b="1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GB" sz="3800" b="1" dirty="0">
                <a:solidFill>
                  <a:schemeClr val="bg1"/>
                </a:solidFill>
              </a:rPr>
              <a:t>15</a:t>
            </a:r>
            <a:r>
              <a:rPr lang="en-GB" sz="3800" dirty="0"/>
              <a:t>?</a:t>
            </a:r>
          </a:p>
          <a:p>
            <a:pPr>
              <a:buClr>
                <a:schemeClr val="tx1"/>
              </a:buClr>
            </a:pPr>
            <a:r>
              <a:rPr lang="bg-BG" sz="3800" b="1" dirty="0">
                <a:solidFill>
                  <a:schemeClr val="bg1"/>
                </a:solidFill>
              </a:rPr>
              <a:t>Решение</a:t>
            </a:r>
            <a:r>
              <a:rPr lang="en-GB" sz="3800" b="1" dirty="0">
                <a:solidFill>
                  <a:schemeClr val="bg1"/>
                </a:solidFill>
              </a:rPr>
              <a:t>:</a:t>
            </a:r>
          </a:p>
          <a:p>
            <a:pPr marL="0" indent="0">
              <a:buClr>
                <a:schemeClr val="tx1"/>
              </a:buClr>
              <a:buNone/>
            </a:pPr>
            <a:endParaRPr lang="en-GB" sz="3699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spcBef>
                <a:spcPts val="1800"/>
              </a:spcBef>
              <a:buClr>
                <a:schemeClr val="tx1"/>
              </a:buClr>
            </a:pPr>
            <a:r>
              <a:rPr lang="bg-BG" sz="3600" dirty="0"/>
              <a:t>Намираме по колко различни начина може да</a:t>
            </a:r>
            <a:br>
              <a:rPr lang="en-US" sz="3600" dirty="0"/>
            </a:br>
            <a:r>
              <a:rPr lang="bg-BG" sz="3600" dirty="0"/>
              <a:t>изберем 16 елемента (</a:t>
            </a:r>
            <a:r>
              <a:rPr lang="en-US" sz="3600" dirty="0"/>
              <a:t>n!</a:t>
            </a:r>
            <a:r>
              <a:rPr lang="bg-BG" sz="3600" dirty="0"/>
              <a:t>)</a:t>
            </a:r>
            <a:endParaRPr lang="en-GB" sz="3600" dirty="0"/>
          </a:p>
          <a:p>
            <a:pPr lvl="1">
              <a:buClr>
                <a:schemeClr val="tx1"/>
              </a:buClr>
            </a:pPr>
            <a:r>
              <a:rPr lang="bg-BG" sz="3600" dirty="0"/>
              <a:t>Намираме по колко различни начина може да</a:t>
            </a:r>
            <a:br>
              <a:rPr lang="en-US" sz="3600" dirty="0"/>
            </a:br>
            <a:r>
              <a:rPr lang="bg-BG" sz="3600" dirty="0"/>
              <a:t>изберем 15 елемента</a:t>
            </a:r>
            <a:r>
              <a:rPr lang="en-US" sz="3600" dirty="0"/>
              <a:t> </a:t>
            </a:r>
            <a:r>
              <a:rPr lang="en-GB" sz="3600" dirty="0"/>
              <a:t>(n</a:t>
            </a:r>
            <a:r>
              <a:rPr lang="en-GB" sz="3600" baseline="-25000" dirty="0"/>
              <a:t>1</a:t>
            </a:r>
            <a:r>
              <a:rPr lang="en-GB" sz="3600" dirty="0"/>
              <a:t>!)</a:t>
            </a:r>
          </a:p>
          <a:p>
            <a:pPr lvl="1">
              <a:buClr>
                <a:schemeClr val="tx1"/>
              </a:buClr>
            </a:pPr>
            <a:r>
              <a:rPr lang="bg-BG" sz="3600" dirty="0"/>
              <a:t>Разделяме</a:t>
            </a:r>
            <a:r>
              <a:rPr lang="en-GB" sz="3600" dirty="0"/>
              <a:t> n! </a:t>
            </a:r>
            <a:r>
              <a:rPr lang="bg-BG" sz="3600" dirty="0"/>
              <a:t>на</a:t>
            </a:r>
            <a:r>
              <a:rPr lang="en-GB" sz="3600" dirty="0"/>
              <a:t> n</a:t>
            </a:r>
            <a:r>
              <a:rPr lang="en-GB" sz="3600" baseline="-25000" dirty="0"/>
              <a:t>1</a:t>
            </a:r>
            <a:r>
              <a:rPr lang="en-GB" sz="3600" dirty="0"/>
              <a:t>!</a:t>
            </a:r>
          </a:p>
          <a:p>
            <a:pPr lvl="2">
              <a:buClr>
                <a:schemeClr val="tx1"/>
              </a:buClr>
            </a:pPr>
            <a:r>
              <a:rPr lang="bg-BG" sz="3400" dirty="0"/>
              <a:t>Възможни комбинации</a:t>
            </a:r>
            <a:r>
              <a:rPr lang="en-GB" sz="3400" dirty="0">
                <a:sym typeface="Wingdings" panose="05000000000000000000" pitchFamily="2" charset="2"/>
              </a:rPr>
              <a:t> </a:t>
            </a:r>
            <a:r>
              <a:rPr lang="en-GB" sz="3400" b="1" dirty="0">
                <a:solidFill>
                  <a:schemeClr val="bg1"/>
                </a:solidFill>
                <a:sym typeface="Wingdings" panose="05000000000000000000" pitchFamily="2" charset="2"/>
              </a:rPr>
              <a:t>16</a:t>
            </a:r>
            <a:endParaRPr lang="en-GB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брой комбинации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397197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058307-E411-415F-8DB6-344E360DA670}"/>
                  </a:ext>
                </a:extLst>
              </p:cNvPr>
              <p:cNvSpPr/>
              <p:nvPr/>
            </p:nvSpPr>
            <p:spPr>
              <a:xfrm>
                <a:off x="911424" y="2576780"/>
                <a:ext cx="8858056" cy="852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bg-BG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bg-BG" sz="3200" i="1"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bg-BG" sz="3200" i="1">
                                <a:latin typeface="Cambria Math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bg-BG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sz="3200" i="1">
                            <a:latin typeface="Cambria Math"/>
                          </a:rPr>
                          <m:t>𝑛</m:t>
                        </m:r>
                        <m:r>
                          <a:rPr lang="bg-BG" sz="3200" i="1">
                            <a:latin typeface="Cambria Math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bg-BG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bg-BG" sz="3200" i="1">
                                <a:latin typeface="Cambria Math"/>
                              </a:rPr>
                              <m:t>𝑛</m:t>
                            </m:r>
                            <m:r>
                              <a:rPr lang="bg-BG" sz="3200" i="1">
                                <a:latin typeface="Cambria Math"/>
                              </a:rPr>
                              <m:t>−</m:t>
                            </m:r>
                            <m:r>
                              <a:rPr lang="bg-BG" sz="32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bg-BG" sz="3200" i="1">
                            <a:latin typeface="Cambria Math"/>
                          </a:rPr>
                          <m:t>!</m:t>
                        </m:r>
                        <m:r>
                          <a:rPr lang="bg-BG" sz="3200" i="1">
                            <a:latin typeface="Cambria Math"/>
                          </a:rPr>
                          <m:t>𝑘</m:t>
                        </m:r>
                        <m:r>
                          <a:rPr lang="bg-BG" sz="32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sz="3200" dirty="0"/>
                  <a:t>=</a:t>
                </a:r>
                <a:r>
                  <a:rPr lang="bg-BG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bg-BG" sz="3200" i="1">
                            <a:latin typeface="Cambria Math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bg-BG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bg-BG" sz="32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  <m:r>
                          <a:rPr lang="bg-BG" sz="3200" i="1">
                            <a:latin typeface="Cambria Math"/>
                          </a:rPr>
                          <m:t>!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bg-BG" sz="32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bg-BG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bg-BG" sz="32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bg-BG" sz="32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bg-BG" sz="2999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D058307-E411-415F-8DB6-344E360DA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2576780"/>
                <a:ext cx="8858056" cy="852221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31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Триъгълен масив от </a:t>
            </a:r>
            <a:r>
              <a:rPr lang="bg-BG" b="1" dirty="0">
                <a:solidFill>
                  <a:schemeClr val="bg1"/>
                </a:solidFill>
              </a:rPr>
              <a:t>биномни коефициенти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dirty="0"/>
              <a:t>Комбинации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n k</a:t>
            </a:r>
            <a:endParaRPr lang="en-US" dirty="0"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bg-BG" dirty="0">
                <a:sym typeface="Wingdings" panose="05000000000000000000" pitchFamily="2" charset="2"/>
              </a:rPr>
              <a:t>По колко начина може да се стигне до всеки </a:t>
            </a: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?</a:t>
            </a:r>
          </a:p>
          <a:p>
            <a:pPr>
              <a:lnSpc>
                <a:spcPct val="110000"/>
              </a:lnSpc>
            </a:pPr>
            <a:r>
              <a:rPr lang="bg-BG" dirty="0"/>
              <a:t>Бързо</a:t>
            </a:r>
            <a:r>
              <a:rPr lang="en-US" dirty="0"/>
              <a:t> </a:t>
            </a:r>
            <a:r>
              <a:rPr lang="bg-BG" dirty="0"/>
              <a:t>намиране 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  <a:r>
              <a:rPr lang="bg-BG" b="1" dirty="0">
                <a:solidFill>
                  <a:schemeClr val="bg1"/>
                </a:solidFill>
              </a:rPr>
              <a:t>избора</a:t>
            </a:r>
            <a:r>
              <a:rPr lang="en-US" b="1" dirty="0">
                <a:solidFill>
                  <a:schemeClr val="bg1"/>
                </a:solidFill>
              </a:rPr>
              <a:t> K </a:t>
            </a:r>
            <a:r>
              <a:rPr lang="bg-BG" dirty="0"/>
              <a:t>брой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bg-BG" dirty="0"/>
              <a:t>Започнете от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</a:t>
            </a:r>
            <a:r>
              <a:rPr lang="bg-BG" dirty="0"/>
              <a:t>ред (върхът е ред 0)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Движете се </a:t>
            </a:r>
            <a:r>
              <a:rPr lang="en-US" b="1" dirty="0">
                <a:solidFill>
                  <a:schemeClr val="bg1"/>
                </a:solidFill>
              </a:rPr>
              <a:t>k</a:t>
            </a:r>
            <a:r>
              <a:rPr lang="en-US" dirty="0"/>
              <a:t> </a:t>
            </a:r>
            <a:r>
              <a:rPr lang="bg-BG" dirty="0"/>
              <a:t>места надясно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Триъгълника на паскал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397197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240091ED-49BE-4782-8CF2-DB73F276D8AD}"/>
              </a:ext>
            </a:extLst>
          </p:cNvPr>
          <p:cNvSpPr txBox="1">
            <a:spLocks/>
          </p:cNvSpPr>
          <p:nvPr/>
        </p:nvSpPr>
        <p:spPr>
          <a:xfrm>
            <a:off x="9134486" y="1465560"/>
            <a:ext cx="1276434" cy="9942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7972" tIns="35991" rIns="107972" bIns="35991" rtlCol="0">
            <a:spAutoFit/>
          </a:bodyPr>
          <a:lstStyle>
            <a:lvl1pPr indent="0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2000" b="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799" b="1" noProof="1">
                <a:solidFill>
                  <a:schemeClr val="tx1"/>
                </a:solidFill>
              </a:rPr>
              <a:t>n = 4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sz="2799" b="1" noProof="1">
                <a:solidFill>
                  <a:schemeClr val="tx1"/>
                </a:solidFill>
              </a:rPr>
              <a:t>k = 1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0AD5FDA3-63F9-447B-944A-BA2BEB128C8C}"/>
              </a:ext>
            </a:extLst>
          </p:cNvPr>
          <p:cNvSpPr/>
          <p:nvPr/>
        </p:nvSpPr>
        <p:spPr bwMode="auto">
          <a:xfrm>
            <a:off x="9484671" y="2694365"/>
            <a:ext cx="576064" cy="68842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649ACC-26EC-4855-AE27-66012B15AD6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265" y="3787916"/>
            <a:ext cx="2826721" cy="260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71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F46A3A4-D875-2308-3C52-FE0F09E1E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63C1C8C-C520-B6A5-9293-3ADB144A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Биномен</a:t>
            </a:r>
            <a:r>
              <a:rPr lang="bg-BG" dirty="0"/>
              <a:t> коефициент </a:t>
            </a:r>
            <a:r>
              <a:rPr lang="en-US" dirty="0"/>
              <a:t>: </a:t>
            </a:r>
            <a:r>
              <a:rPr lang="bg-BG" dirty="0"/>
              <a:t>изчисления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E8CDEC8-B5AD-286C-E141-EDD8316E27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406" y="1426776"/>
            <a:ext cx="8215872" cy="310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static long </a:t>
            </a:r>
            <a:r>
              <a:rPr lang="en-US" sz="2400" dirty="0">
                <a:solidFill>
                  <a:schemeClr val="bg1"/>
                </a:solidFill>
              </a:rPr>
              <a:t>Binom(</a:t>
            </a:r>
            <a:r>
              <a:rPr lang="en-US" sz="2400" dirty="0"/>
              <a:t>int n, int k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  if (n &lt;= 1)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    return 1;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  if (k == 0 || k == n)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    return 1;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  return </a:t>
            </a:r>
            <a:r>
              <a:rPr lang="en-US" sz="2400" dirty="0">
                <a:solidFill>
                  <a:schemeClr val="bg1"/>
                </a:solidFill>
              </a:rPr>
              <a:t>Binom(</a:t>
            </a:r>
            <a:r>
              <a:rPr lang="en-US" sz="2400" dirty="0"/>
              <a:t>n - 1, k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/>
              <a:t> + </a:t>
            </a:r>
            <a:r>
              <a:rPr lang="en-US" sz="2400" dirty="0">
                <a:solidFill>
                  <a:schemeClr val="bg1"/>
                </a:solidFill>
              </a:rPr>
              <a:t>Binom(</a:t>
            </a:r>
            <a:r>
              <a:rPr lang="en-US" sz="2400" dirty="0"/>
              <a:t>n - 1, k - 1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/>
              <a:t>;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}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E0FF1B0-F9A5-84E7-6244-334411942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000" y="5083881"/>
            <a:ext cx="2160240" cy="1721696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8A37F960-AB9F-BCD7-4D5E-F3E8EB477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000" y="1480349"/>
            <a:ext cx="2266248" cy="1691230"/>
          </a:xfrm>
          <a:prstGeom prst="rect">
            <a:avLst/>
          </a:prstGeom>
        </p:spPr>
      </p:pic>
      <p:pic>
        <p:nvPicPr>
          <p:cNvPr id="9" name="Picture 11">
            <a:extLst>
              <a:ext uri="{FF2B5EF4-FFF2-40B4-BE49-F238E27FC236}">
                <a16:creationId xmlns:a16="http://schemas.microsoft.com/office/drawing/2014/main" id="{E5F947DD-6AA2-510B-72F3-3FEC412294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78"/>
          <a:stretch/>
        </p:blipFill>
        <p:spPr>
          <a:xfrm>
            <a:off x="8624004" y="3247329"/>
            <a:ext cx="2160240" cy="17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7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Какво</a:t>
            </a:r>
            <a:r>
              <a:rPr lang="en-US" dirty="0"/>
              <a:t> </a:t>
            </a:r>
            <a:r>
              <a:rPr lang="en-US" dirty="0" err="1"/>
              <a:t>научихме</a:t>
            </a:r>
            <a:r>
              <a:rPr lang="en-US" dirty="0"/>
              <a:t> </a:t>
            </a:r>
            <a:r>
              <a:rPr lang="en-US" dirty="0" err="1"/>
              <a:t>днес</a:t>
            </a:r>
            <a:r>
              <a:rPr lang="en-US" dirty="0"/>
              <a:t>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5190" y="1357922"/>
            <a:ext cx="11661621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74108" y="1601556"/>
            <a:ext cx="10938517" cy="4741292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Пермутации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ru-RU" sz="3200" dirty="0">
                <a:solidFill>
                  <a:schemeClr val="bg2"/>
                </a:solidFill>
              </a:rPr>
              <a:t>Начини за </a:t>
            </a:r>
            <a:r>
              <a:rPr lang="ru-RU" sz="3200" dirty="0" err="1">
                <a:solidFill>
                  <a:schemeClr val="bg2"/>
                </a:solidFill>
              </a:rPr>
              <a:t>подреждане</a:t>
            </a:r>
            <a:r>
              <a:rPr lang="ru-RU" sz="3200" dirty="0">
                <a:solidFill>
                  <a:schemeClr val="bg2"/>
                </a:solidFill>
              </a:rPr>
              <a:t> на </a:t>
            </a:r>
            <a:r>
              <a:rPr lang="ru-RU" sz="3200" b="1" dirty="0">
                <a:solidFill>
                  <a:schemeClr val="bg1"/>
                </a:solidFill>
              </a:rPr>
              <a:t>n </a:t>
            </a:r>
            <a:r>
              <a:rPr lang="ru-RU" sz="3200" dirty="0" err="1">
                <a:solidFill>
                  <a:schemeClr val="bg2"/>
                </a:solidFill>
              </a:rPr>
              <a:t>елемента</a:t>
            </a:r>
            <a:r>
              <a:rPr lang="ru-RU" sz="3200" dirty="0">
                <a:solidFill>
                  <a:schemeClr val="bg2"/>
                </a:solidFill>
              </a:rPr>
              <a:t> в линеен </a:t>
            </a:r>
            <a:r>
              <a:rPr lang="ru-RU" sz="3200" dirty="0" err="1">
                <a:solidFill>
                  <a:schemeClr val="bg2"/>
                </a:solidFill>
              </a:rPr>
              <a:t>ред</a:t>
            </a:r>
            <a:endParaRPr lang="en-US" sz="3200" b="1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Вариации</a:t>
            </a:r>
            <a:r>
              <a:rPr lang="en-US" sz="3400" dirty="0">
                <a:solidFill>
                  <a:schemeClr val="bg2"/>
                </a:solidFill>
              </a:rPr>
              <a:t>  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ru-RU" sz="3200" dirty="0">
                <a:solidFill>
                  <a:schemeClr val="bg2"/>
                </a:solidFill>
              </a:rPr>
              <a:t>Начини за </a:t>
            </a:r>
            <a:r>
              <a:rPr lang="ru-RU" sz="3200" dirty="0" err="1">
                <a:solidFill>
                  <a:schemeClr val="bg2"/>
                </a:solidFill>
              </a:rPr>
              <a:t>подреждане</a:t>
            </a:r>
            <a:r>
              <a:rPr lang="ru-RU" sz="3200" dirty="0">
                <a:solidFill>
                  <a:schemeClr val="bg2"/>
                </a:solidFill>
              </a:rPr>
              <a:t> на</a:t>
            </a:r>
            <a:r>
              <a:rPr lang="ru-RU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k </a:t>
            </a:r>
            <a:r>
              <a:rPr lang="ru-RU" sz="3200" dirty="0">
                <a:solidFill>
                  <a:schemeClr val="bg2"/>
                </a:solidFill>
              </a:rPr>
              <a:t>от </a:t>
            </a:r>
            <a:r>
              <a:rPr lang="ru-RU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ru-RU" sz="3200" dirty="0">
                <a:solidFill>
                  <a:schemeClr val="bg2"/>
                </a:solidFill>
              </a:rPr>
              <a:t> </a:t>
            </a:r>
            <a:r>
              <a:rPr lang="ru-RU" sz="3200" dirty="0" err="1">
                <a:solidFill>
                  <a:schemeClr val="bg2"/>
                </a:solidFill>
              </a:rPr>
              <a:t>елемента</a:t>
            </a:r>
            <a:r>
              <a:rPr lang="ru-RU" sz="3200" dirty="0">
                <a:solidFill>
                  <a:schemeClr val="bg2"/>
                </a:solidFill>
              </a:rPr>
              <a:t> в линеен </a:t>
            </a:r>
            <a:r>
              <a:rPr lang="ru-RU" sz="3200" dirty="0" err="1">
                <a:solidFill>
                  <a:schemeClr val="bg2"/>
                </a:solidFill>
              </a:rPr>
              <a:t>ред</a:t>
            </a:r>
            <a:r>
              <a:rPr lang="ru-RU" sz="3200" dirty="0">
                <a:solidFill>
                  <a:schemeClr val="bg2"/>
                </a:solidFill>
              </a:rPr>
              <a:t> </a:t>
            </a:r>
            <a:endParaRPr lang="en-US" sz="3200" b="1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Комбинации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ru-RU" sz="3200" dirty="0">
                <a:solidFill>
                  <a:schemeClr val="bg2"/>
                </a:solidFill>
              </a:rPr>
              <a:t>Начини за </a:t>
            </a:r>
            <a:r>
              <a:rPr lang="ru-RU" sz="3200" dirty="0" err="1">
                <a:solidFill>
                  <a:schemeClr val="bg2"/>
                </a:solidFill>
              </a:rPr>
              <a:t>избиране</a:t>
            </a:r>
            <a:r>
              <a:rPr lang="ru-RU" sz="3200" dirty="0">
                <a:solidFill>
                  <a:schemeClr val="bg2"/>
                </a:solidFill>
              </a:rPr>
              <a:t> на</a:t>
            </a:r>
            <a:r>
              <a:rPr lang="ru-RU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k </a:t>
            </a:r>
            <a:r>
              <a:rPr lang="ru-RU" sz="3200" dirty="0">
                <a:solidFill>
                  <a:schemeClr val="bg2"/>
                </a:solidFill>
              </a:rPr>
              <a:t>от </a:t>
            </a:r>
            <a:r>
              <a:rPr lang="ru-RU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ru-RU" sz="3200" dirty="0">
                <a:solidFill>
                  <a:schemeClr val="bg2"/>
                </a:solidFill>
              </a:rPr>
              <a:t> </a:t>
            </a:r>
            <a:r>
              <a:rPr lang="ru-RU" sz="3200" dirty="0" err="1">
                <a:solidFill>
                  <a:schemeClr val="bg2"/>
                </a:solidFill>
              </a:rPr>
              <a:t>елемента</a:t>
            </a:r>
            <a:r>
              <a:rPr lang="ru-RU" sz="3200" dirty="0">
                <a:solidFill>
                  <a:schemeClr val="bg2"/>
                </a:solidFill>
              </a:rPr>
              <a:t> в линеен </a:t>
            </a:r>
            <a:r>
              <a:rPr lang="ru-RU" sz="3200" dirty="0" err="1">
                <a:solidFill>
                  <a:schemeClr val="bg2"/>
                </a:solidFill>
              </a:rPr>
              <a:t>ред</a:t>
            </a:r>
            <a:r>
              <a:rPr lang="ru-RU" sz="3200" dirty="0">
                <a:solidFill>
                  <a:schemeClr val="bg2"/>
                </a:solidFill>
              </a:rPr>
              <a:t> </a:t>
            </a:r>
            <a:endParaRPr lang="en-US" sz="3200" b="1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Триъгълника на паскал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Биномен</a:t>
            </a: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коефициент </a:t>
            </a:r>
            <a:r>
              <a:rPr lang="en-US" sz="3200" dirty="0">
                <a:solidFill>
                  <a:schemeClr val="bg2"/>
                </a:solidFill>
              </a:rPr>
              <a:t>–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b="1" dirty="0">
                <a:solidFill>
                  <a:schemeClr val="bg2"/>
                </a:solidFill>
              </a:rPr>
              <a:t>избора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b="1" dirty="0">
                <a:solidFill>
                  <a:schemeClr val="bg2"/>
                </a:solidFill>
              </a:rPr>
              <a:t>брой</a:t>
            </a:r>
            <a:endParaRPr lang="en-US" sz="3200" b="1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B95A55F-5F1B-4058-AD34-498EA4861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234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0594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90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Пермутацията</a:t>
            </a:r>
            <a:r>
              <a:rPr lang="ru-RU" dirty="0"/>
              <a:t> на множество</a:t>
            </a:r>
            <a:r>
              <a:rPr lang="bg-BG" dirty="0"/>
              <a:t>то</a:t>
            </a:r>
            <a:r>
              <a:rPr lang="ru-RU" dirty="0"/>
              <a:t> е </a:t>
            </a:r>
            <a:r>
              <a:rPr lang="ru-RU" b="1" dirty="0">
                <a:solidFill>
                  <a:schemeClr val="bg1"/>
                </a:solidFill>
              </a:rPr>
              <a:t>подреждане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членовете</a:t>
            </a:r>
            <a:r>
              <a:rPr lang="ru-RU" dirty="0"/>
              <a:t> му в последователен или линеен ред.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ru-RU" dirty="0"/>
              <a:t>Ако множеството вече е подредено, това е </a:t>
            </a:r>
            <a:r>
              <a:rPr lang="ru-RU" b="1" dirty="0">
                <a:solidFill>
                  <a:schemeClr val="bg1"/>
                </a:solidFill>
              </a:rPr>
              <a:t>пренареждане</a:t>
            </a:r>
            <a:r>
              <a:rPr lang="ru-RU" dirty="0"/>
              <a:t> на елементите в множеството.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Има </a:t>
            </a:r>
            <a:r>
              <a:rPr lang="bg-BG" sz="3597" b="1" dirty="0">
                <a:solidFill>
                  <a:schemeClr val="bg1"/>
                </a:solidFill>
              </a:rPr>
              <a:t>два</a:t>
            </a:r>
            <a:r>
              <a:rPr lang="en-US" dirty="0"/>
              <a:t> </a:t>
            </a:r>
            <a:r>
              <a:rPr lang="bg-BG" dirty="0"/>
              <a:t>вида</a:t>
            </a:r>
            <a:r>
              <a:rPr lang="en-US" dirty="0"/>
              <a:t> </a:t>
            </a:r>
            <a:r>
              <a:rPr lang="bg-BG" dirty="0"/>
              <a:t>пермутации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dirty="0"/>
              <a:t>Без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повторения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400" dirty="0"/>
              <a:t>С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повторения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Пермутации</a:t>
            </a:r>
            <a:endParaRPr lang="en-US" dirty="0"/>
          </a:p>
        </p:txBody>
      </p:sp>
      <p:pic>
        <p:nvPicPr>
          <p:cNvPr id="6" name="Picture 5" descr="Chart, bubble chart&#10;&#10;Description automatically generated with medium confidence">
            <a:extLst>
              <a:ext uri="{FF2B5EF4-FFF2-40B4-BE49-F238E27FC236}">
                <a16:creationId xmlns:a16="http://schemas.microsoft.com/office/drawing/2014/main" id="{3F501541-7B5C-B1AF-29A9-92978C9746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25" y="4221088"/>
            <a:ext cx="5012732" cy="2506366"/>
          </a:xfrm>
          <a:prstGeom prst="rect">
            <a:avLst/>
          </a:prstGeom>
        </p:spPr>
      </p:pic>
      <p:sp>
        <p:nvSpPr>
          <p:cNvPr id="8" name="Контейнер за номер на слайда 1">
            <a:extLst>
              <a:ext uri="{FF2B5EF4-FFF2-40B4-BE49-F238E27FC236}">
                <a16:creationId xmlns:a16="http://schemas.microsoft.com/office/drawing/2014/main" id="{EBC69D49-DB56-BF97-CD8C-B117AC9F6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406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B633667-F306-4BB7-9B67-19E15454B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32AEAE2-06E0-42AB-A3D1-2092FDB2E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399" dirty="0"/>
              <a:t>Подрежда</a:t>
            </a:r>
            <a:r>
              <a:rPr lang="en-GB" sz="3399" dirty="0"/>
              <a:t>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 </a:t>
            </a:r>
            <a:r>
              <a:rPr lang="bg-BG" sz="3399" dirty="0"/>
              <a:t>и</a:t>
            </a:r>
            <a:r>
              <a:rPr lang="en-GB" sz="3399" dirty="0"/>
              <a:t> </a:t>
            </a:r>
            <a:r>
              <a:rPr lang="en-GB" sz="3399" b="1" dirty="0">
                <a:solidFill>
                  <a:schemeClr val="bg1"/>
                </a:solidFill>
              </a:rPr>
              <a:t>C</a:t>
            </a:r>
            <a:r>
              <a:rPr lang="en-GB" sz="3399" dirty="0"/>
              <a:t> </a:t>
            </a:r>
            <a:r>
              <a:rPr lang="bg-BG" sz="3399" dirty="0"/>
              <a:t>по всички възможни начини</a:t>
            </a:r>
            <a:endParaRPr lang="en-GB" sz="3399" dirty="0"/>
          </a:p>
          <a:p>
            <a:endParaRPr lang="bg-BG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3C3B058-5C51-4D79-BFED-B9B33D82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Пермутации</a:t>
            </a:r>
            <a:r>
              <a:rPr lang="en-US" dirty="0"/>
              <a:t> – </a:t>
            </a:r>
            <a:r>
              <a:rPr lang="bg-BG" dirty="0"/>
              <a:t>примери</a:t>
            </a: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B239F41F-4CC7-42A6-9DD0-0324C0DCE33B}"/>
              </a:ext>
            </a:extLst>
          </p:cNvPr>
          <p:cNvGraphicFramePr>
            <a:graphicFrameLocks noGrp="1"/>
          </p:cNvGraphicFramePr>
          <p:nvPr/>
        </p:nvGraphicFramePr>
        <p:xfrm>
          <a:off x="1525192" y="2438658"/>
          <a:ext cx="1624119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0" name="Table 30">
            <a:extLst>
              <a:ext uri="{FF2B5EF4-FFF2-40B4-BE49-F238E27FC236}">
                <a16:creationId xmlns:a16="http://schemas.microsoft.com/office/drawing/2014/main" id="{DA0D5C75-713C-430F-8899-A86E6DA27FE2}"/>
              </a:ext>
            </a:extLst>
          </p:cNvPr>
          <p:cNvGraphicFramePr>
            <a:graphicFrameLocks noGrp="1"/>
          </p:cNvGraphicFramePr>
          <p:nvPr/>
        </p:nvGraphicFramePr>
        <p:xfrm>
          <a:off x="5334199" y="2438658"/>
          <a:ext cx="1624119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1" name="Table 31">
            <a:extLst>
              <a:ext uri="{FF2B5EF4-FFF2-40B4-BE49-F238E27FC236}">
                <a16:creationId xmlns:a16="http://schemas.microsoft.com/office/drawing/2014/main" id="{8E80FCD3-3C1C-4688-94EF-F4B7554A382C}"/>
              </a:ext>
            </a:extLst>
          </p:cNvPr>
          <p:cNvGraphicFramePr>
            <a:graphicFrameLocks noGrp="1"/>
          </p:cNvGraphicFramePr>
          <p:nvPr/>
        </p:nvGraphicFramePr>
        <p:xfrm>
          <a:off x="9124877" y="2438658"/>
          <a:ext cx="1624119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2" name="Table 32">
            <a:extLst>
              <a:ext uri="{FF2B5EF4-FFF2-40B4-BE49-F238E27FC236}">
                <a16:creationId xmlns:a16="http://schemas.microsoft.com/office/drawing/2014/main" id="{E02290B1-EFBE-417D-8238-FC1072D3F61F}"/>
              </a:ext>
            </a:extLst>
          </p:cNvPr>
          <p:cNvGraphicFramePr>
            <a:graphicFrameLocks noGrp="1"/>
          </p:cNvGraphicFramePr>
          <p:nvPr/>
        </p:nvGraphicFramePr>
        <p:xfrm>
          <a:off x="763390" y="3505183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3" name="Table 33">
            <a:extLst>
              <a:ext uri="{FF2B5EF4-FFF2-40B4-BE49-F238E27FC236}">
                <a16:creationId xmlns:a16="http://schemas.microsoft.com/office/drawing/2014/main" id="{537D8FAA-800F-4927-AC19-D479ABB61116}"/>
              </a:ext>
            </a:extLst>
          </p:cNvPr>
          <p:cNvGraphicFramePr>
            <a:graphicFrameLocks noGrp="1"/>
          </p:cNvGraphicFramePr>
          <p:nvPr/>
        </p:nvGraphicFramePr>
        <p:xfrm>
          <a:off x="2497431" y="3505183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ED570FA6-2A8D-49F9-9DFA-5B87BECFA6CE}"/>
              </a:ext>
            </a:extLst>
          </p:cNvPr>
          <p:cNvGraphicFramePr>
            <a:graphicFrameLocks noGrp="1"/>
          </p:cNvGraphicFramePr>
          <p:nvPr/>
        </p:nvGraphicFramePr>
        <p:xfrm>
          <a:off x="4666682" y="3505183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5" name="Table 10">
            <a:extLst>
              <a:ext uri="{FF2B5EF4-FFF2-40B4-BE49-F238E27FC236}">
                <a16:creationId xmlns:a16="http://schemas.microsoft.com/office/drawing/2014/main" id="{5B31C1F9-9F5D-481C-8A36-BD58BF8D52F2}"/>
              </a:ext>
            </a:extLst>
          </p:cNvPr>
          <p:cNvGraphicFramePr>
            <a:graphicFrameLocks noGrp="1"/>
          </p:cNvGraphicFramePr>
          <p:nvPr/>
        </p:nvGraphicFramePr>
        <p:xfrm>
          <a:off x="6400722" y="3505183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6" name="Table 11">
            <a:extLst>
              <a:ext uri="{FF2B5EF4-FFF2-40B4-BE49-F238E27FC236}">
                <a16:creationId xmlns:a16="http://schemas.microsoft.com/office/drawing/2014/main" id="{16A41A3C-A009-48A7-BC37-7C2C2D70B070}"/>
              </a:ext>
            </a:extLst>
          </p:cNvPr>
          <p:cNvGraphicFramePr>
            <a:graphicFrameLocks noGrp="1"/>
          </p:cNvGraphicFramePr>
          <p:nvPr/>
        </p:nvGraphicFramePr>
        <p:xfrm>
          <a:off x="8363076" y="3505183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CD975F37-A514-4C65-9505-3C04122ED52E}"/>
              </a:ext>
            </a:extLst>
          </p:cNvPr>
          <p:cNvGraphicFramePr>
            <a:graphicFrameLocks noGrp="1"/>
          </p:cNvGraphicFramePr>
          <p:nvPr/>
        </p:nvGraphicFramePr>
        <p:xfrm>
          <a:off x="10097116" y="3505183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900" dirty="0"/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18" name="Straight Arrow Connector 5">
            <a:extLst>
              <a:ext uri="{FF2B5EF4-FFF2-40B4-BE49-F238E27FC236}">
                <a16:creationId xmlns:a16="http://schemas.microsoft.com/office/drawing/2014/main" id="{D58B9A1B-6FB3-4309-9AD4-B7286A79E308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415270" y="2895834"/>
            <a:ext cx="921981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FD07B-57AC-4AC2-8484-A8323BB7DD9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37250" y="2895834"/>
            <a:ext cx="812060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1">
            <a:extLst>
              <a:ext uri="{FF2B5EF4-FFF2-40B4-BE49-F238E27FC236}">
                <a16:creationId xmlns:a16="http://schemas.microsoft.com/office/drawing/2014/main" id="{AA5B1B96-5E7B-4846-9FAB-8525154A8F0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318561" y="2895834"/>
            <a:ext cx="827696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4">
            <a:extLst>
              <a:ext uri="{FF2B5EF4-FFF2-40B4-BE49-F238E27FC236}">
                <a16:creationId xmlns:a16="http://schemas.microsoft.com/office/drawing/2014/main" id="{F56529D5-343F-4358-8184-B915398A652C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6146257" y="2895834"/>
            <a:ext cx="906344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203558BB-F3D4-47B8-85D5-AFAF721BDD2F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9014955" y="2895834"/>
            <a:ext cx="921980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34">
            <a:extLst>
              <a:ext uri="{FF2B5EF4-FFF2-40B4-BE49-F238E27FC236}">
                <a16:creationId xmlns:a16="http://schemas.microsoft.com/office/drawing/2014/main" id="{81037EFD-9825-4252-A10D-B26B7776704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9936935" y="2895834"/>
            <a:ext cx="812060" cy="6093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13">
            <a:extLst>
              <a:ext uri="{FF2B5EF4-FFF2-40B4-BE49-F238E27FC236}">
                <a16:creationId xmlns:a16="http://schemas.microsoft.com/office/drawing/2014/main" id="{CE42B513-7B1A-4D10-8656-7388B858B4A7}"/>
              </a:ext>
            </a:extLst>
          </p:cNvPr>
          <p:cNvGraphicFramePr>
            <a:graphicFrameLocks noGrp="1"/>
          </p:cNvGraphicFramePr>
          <p:nvPr/>
        </p:nvGraphicFramePr>
        <p:xfrm>
          <a:off x="763390" y="4571705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5" name="Table 14">
            <a:extLst>
              <a:ext uri="{FF2B5EF4-FFF2-40B4-BE49-F238E27FC236}">
                <a16:creationId xmlns:a16="http://schemas.microsoft.com/office/drawing/2014/main" id="{12FDD5C5-6F43-40CB-A049-AE8F1C7E190C}"/>
              </a:ext>
            </a:extLst>
          </p:cNvPr>
          <p:cNvGraphicFramePr>
            <a:graphicFrameLocks noGrp="1"/>
          </p:cNvGraphicFramePr>
          <p:nvPr/>
        </p:nvGraphicFramePr>
        <p:xfrm>
          <a:off x="2497431" y="4571705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6" name="Table 15">
            <a:extLst>
              <a:ext uri="{FF2B5EF4-FFF2-40B4-BE49-F238E27FC236}">
                <a16:creationId xmlns:a16="http://schemas.microsoft.com/office/drawing/2014/main" id="{EEBD1245-6809-4B29-90CC-A0A61D92AACD}"/>
              </a:ext>
            </a:extLst>
          </p:cNvPr>
          <p:cNvGraphicFramePr>
            <a:graphicFrameLocks noGrp="1"/>
          </p:cNvGraphicFramePr>
          <p:nvPr/>
        </p:nvGraphicFramePr>
        <p:xfrm>
          <a:off x="4666682" y="4571705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7" name="Table 16">
            <a:extLst>
              <a:ext uri="{FF2B5EF4-FFF2-40B4-BE49-F238E27FC236}">
                <a16:creationId xmlns:a16="http://schemas.microsoft.com/office/drawing/2014/main" id="{BC09294A-4415-4366-86B9-052ACAC6B4F6}"/>
              </a:ext>
            </a:extLst>
          </p:cNvPr>
          <p:cNvGraphicFramePr>
            <a:graphicFrameLocks noGrp="1"/>
          </p:cNvGraphicFramePr>
          <p:nvPr/>
        </p:nvGraphicFramePr>
        <p:xfrm>
          <a:off x="6400722" y="4571705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8" name="Table 17">
            <a:extLst>
              <a:ext uri="{FF2B5EF4-FFF2-40B4-BE49-F238E27FC236}">
                <a16:creationId xmlns:a16="http://schemas.microsoft.com/office/drawing/2014/main" id="{9191A484-1C57-4E4E-AA50-CF601FCA38FB}"/>
              </a:ext>
            </a:extLst>
          </p:cNvPr>
          <p:cNvGraphicFramePr>
            <a:graphicFrameLocks noGrp="1"/>
          </p:cNvGraphicFramePr>
          <p:nvPr/>
        </p:nvGraphicFramePr>
        <p:xfrm>
          <a:off x="8363076" y="4571705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29" name="Table 18">
            <a:extLst>
              <a:ext uri="{FF2B5EF4-FFF2-40B4-BE49-F238E27FC236}">
                <a16:creationId xmlns:a16="http://schemas.microsoft.com/office/drawing/2014/main" id="{FD6346D0-C92D-4794-9AAF-8EB2D9FDFC70}"/>
              </a:ext>
            </a:extLst>
          </p:cNvPr>
          <p:cNvGraphicFramePr>
            <a:graphicFrameLocks noGrp="1"/>
          </p:cNvGraphicFramePr>
          <p:nvPr/>
        </p:nvGraphicFramePr>
        <p:xfrm>
          <a:off x="10097116" y="4571705"/>
          <a:ext cx="1303761" cy="36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87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434587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366921"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C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B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900" dirty="0"/>
                        <a:t>A</a:t>
                      </a:r>
                    </a:p>
                  </a:txBody>
                  <a:tcPr marL="73384" marR="73384" marT="36692" marB="36692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cxnSp>
        <p:nvCxnSpPr>
          <p:cNvPr id="30" name="Straight Arrow Connector 37">
            <a:extLst>
              <a:ext uri="{FF2B5EF4-FFF2-40B4-BE49-F238E27FC236}">
                <a16:creationId xmlns:a16="http://schemas.microsoft.com/office/drawing/2014/main" id="{75466B9F-600D-4352-A698-FB5297267650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415269" y="3872104"/>
            <a:ext cx="0" cy="699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0">
            <a:extLst>
              <a:ext uri="{FF2B5EF4-FFF2-40B4-BE49-F238E27FC236}">
                <a16:creationId xmlns:a16="http://schemas.microsoft.com/office/drawing/2014/main" id="{F055BCF8-775E-4F6E-BC1F-A614745462B0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149310" y="3872104"/>
            <a:ext cx="0" cy="699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43">
            <a:extLst>
              <a:ext uri="{FF2B5EF4-FFF2-40B4-BE49-F238E27FC236}">
                <a16:creationId xmlns:a16="http://schemas.microsoft.com/office/drawing/2014/main" id="{2559B954-E82C-4E2C-A5C5-C6670557A8B4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318561" y="3872104"/>
            <a:ext cx="0" cy="699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6">
            <a:extLst>
              <a:ext uri="{FF2B5EF4-FFF2-40B4-BE49-F238E27FC236}">
                <a16:creationId xmlns:a16="http://schemas.microsoft.com/office/drawing/2014/main" id="{61893CC6-0834-4D02-8071-90BFAD62F768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7052601" y="3872104"/>
            <a:ext cx="0" cy="699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49">
            <a:extLst>
              <a:ext uri="{FF2B5EF4-FFF2-40B4-BE49-F238E27FC236}">
                <a16:creationId xmlns:a16="http://schemas.microsoft.com/office/drawing/2014/main" id="{9766962D-1779-4DEF-A117-A2F4FC2D2A49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9014955" y="3872104"/>
            <a:ext cx="0" cy="699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2">
            <a:extLst>
              <a:ext uri="{FF2B5EF4-FFF2-40B4-BE49-F238E27FC236}">
                <a16:creationId xmlns:a16="http://schemas.microsoft.com/office/drawing/2014/main" id="{28CD051B-2B1B-4175-8375-AA89B52991D3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0748995" y="3872104"/>
            <a:ext cx="0" cy="699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F3C96D-8004-499C-ADBA-5230D81D78D0}"/>
              </a:ext>
            </a:extLst>
          </p:cNvPr>
          <p:cNvSpPr/>
          <p:nvPr/>
        </p:nvSpPr>
        <p:spPr bwMode="auto">
          <a:xfrm>
            <a:off x="407368" y="4365104"/>
            <a:ext cx="11449272" cy="839788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FA905-40FC-4E17-9044-54446F67859D}"/>
              </a:ext>
            </a:extLst>
          </p:cNvPr>
          <p:cNvSpPr txBox="1"/>
          <p:nvPr/>
        </p:nvSpPr>
        <p:spPr>
          <a:xfrm>
            <a:off x="4871864" y="5297985"/>
            <a:ext cx="381642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dirty="0"/>
              <a:t>Пермутации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975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B633667-F306-4BB7-9B67-19E15454B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77258" y="6397879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32AEAE2-06E0-42AB-A3D1-2092FDB2E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Представете си, че трябва да </a:t>
            </a:r>
            <a:r>
              <a:rPr lang="bg-BG" sz="3200" b="1" dirty="0">
                <a:solidFill>
                  <a:schemeClr val="bg1"/>
                </a:solidFill>
              </a:rPr>
              <a:t>подредите</a:t>
            </a:r>
            <a:r>
              <a:rPr lang="bg-BG" sz="3200" dirty="0"/>
              <a:t> вашите книги в  библиотека и се чудете по </a:t>
            </a:r>
            <a:r>
              <a:rPr lang="bg-BG" sz="3200" b="1" dirty="0">
                <a:solidFill>
                  <a:schemeClr val="bg1"/>
                </a:solidFill>
              </a:rPr>
              <a:t>колко</a:t>
            </a:r>
            <a:r>
              <a:rPr lang="bg-BG" sz="3200" dirty="0"/>
              <a:t> начина може да го направите</a:t>
            </a:r>
            <a:endParaRPr lang="en-GB" sz="32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3C3B058-5C51-4D79-BFED-B9B33D82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Пермутации</a:t>
            </a:r>
            <a:r>
              <a:rPr lang="en-US" dirty="0"/>
              <a:t> – </a:t>
            </a:r>
            <a:r>
              <a:rPr lang="bg-BG" dirty="0"/>
              <a:t>примери в живота</a:t>
            </a:r>
          </a:p>
        </p:txBody>
      </p:sp>
      <p:sp>
        <p:nvSpPr>
          <p:cNvPr id="39" name="Flowchart: Internal Storage 38">
            <a:extLst>
              <a:ext uri="{FF2B5EF4-FFF2-40B4-BE49-F238E27FC236}">
                <a16:creationId xmlns:a16="http://schemas.microsoft.com/office/drawing/2014/main" id="{28B9F421-5636-AC0F-8CF2-9EE1C40E0F70}"/>
              </a:ext>
            </a:extLst>
          </p:cNvPr>
          <p:cNvSpPr/>
          <p:nvPr/>
        </p:nvSpPr>
        <p:spPr bwMode="auto">
          <a:xfrm>
            <a:off x="1374777" y="2455783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63420718-93F1-F858-D68E-D3347C084270}"/>
              </a:ext>
            </a:extLst>
          </p:cNvPr>
          <p:cNvSpPr/>
          <p:nvPr/>
        </p:nvSpPr>
        <p:spPr bwMode="auto">
          <a:xfrm>
            <a:off x="1374777" y="3270893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Flowchart: Internal Storage 46">
            <a:extLst>
              <a:ext uri="{FF2B5EF4-FFF2-40B4-BE49-F238E27FC236}">
                <a16:creationId xmlns:a16="http://schemas.microsoft.com/office/drawing/2014/main" id="{EE2566A9-9238-B37E-B652-5E7E46A3A4AA}"/>
              </a:ext>
            </a:extLst>
          </p:cNvPr>
          <p:cNvSpPr/>
          <p:nvPr/>
        </p:nvSpPr>
        <p:spPr bwMode="auto">
          <a:xfrm>
            <a:off x="313811" y="3670686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Flowchart: Internal Storage 48">
            <a:extLst>
              <a:ext uri="{FF2B5EF4-FFF2-40B4-BE49-F238E27FC236}">
                <a16:creationId xmlns:a16="http://schemas.microsoft.com/office/drawing/2014/main" id="{BBE08F01-C13E-C73A-77A5-50753779ADBC}"/>
              </a:ext>
            </a:extLst>
          </p:cNvPr>
          <p:cNvSpPr/>
          <p:nvPr/>
        </p:nvSpPr>
        <p:spPr bwMode="auto">
          <a:xfrm>
            <a:off x="877489" y="3670686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1E6FB3FA-C8BB-1BAD-07E0-C016EED4B319}"/>
              </a:ext>
            </a:extLst>
          </p:cNvPr>
          <p:cNvSpPr/>
          <p:nvPr/>
        </p:nvSpPr>
        <p:spPr bwMode="auto">
          <a:xfrm>
            <a:off x="313811" y="4485796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Flowchart: Internal Storage 53">
            <a:extLst>
              <a:ext uri="{FF2B5EF4-FFF2-40B4-BE49-F238E27FC236}">
                <a16:creationId xmlns:a16="http://schemas.microsoft.com/office/drawing/2014/main" id="{9A5D7E5B-3DA4-2A33-FDF1-CA9CED3F235C}"/>
              </a:ext>
            </a:extLst>
          </p:cNvPr>
          <p:cNvSpPr/>
          <p:nvPr/>
        </p:nvSpPr>
        <p:spPr bwMode="auto">
          <a:xfrm>
            <a:off x="315802" y="4986548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Flowchart: Internal Storage 55">
            <a:extLst>
              <a:ext uri="{FF2B5EF4-FFF2-40B4-BE49-F238E27FC236}">
                <a16:creationId xmlns:a16="http://schemas.microsoft.com/office/drawing/2014/main" id="{534EC433-8DCF-D1BD-2C64-76195FE89665}"/>
              </a:ext>
            </a:extLst>
          </p:cNvPr>
          <p:cNvSpPr/>
          <p:nvPr/>
        </p:nvSpPr>
        <p:spPr bwMode="auto">
          <a:xfrm>
            <a:off x="879480" y="4986548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Flowchart: Internal Storage 57">
            <a:extLst>
              <a:ext uri="{FF2B5EF4-FFF2-40B4-BE49-F238E27FC236}">
                <a16:creationId xmlns:a16="http://schemas.microsoft.com/office/drawing/2014/main" id="{33FF6C8F-0640-75E1-FFFC-A687DC8E07F1}"/>
              </a:ext>
            </a:extLst>
          </p:cNvPr>
          <p:cNvSpPr/>
          <p:nvPr/>
        </p:nvSpPr>
        <p:spPr bwMode="auto">
          <a:xfrm>
            <a:off x="1443158" y="4986548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AA726322-917B-900B-7C19-BB5547C21C43}"/>
              </a:ext>
            </a:extLst>
          </p:cNvPr>
          <p:cNvSpPr/>
          <p:nvPr/>
        </p:nvSpPr>
        <p:spPr bwMode="auto">
          <a:xfrm>
            <a:off x="315802" y="5801658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Flowchart: Internal Storage 61">
            <a:extLst>
              <a:ext uri="{FF2B5EF4-FFF2-40B4-BE49-F238E27FC236}">
                <a16:creationId xmlns:a16="http://schemas.microsoft.com/office/drawing/2014/main" id="{1FE15594-8492-FA80-1935-8D7D70E860FB}"/>
              </a:ext>
            </a:extLst>
          </p:cNvPr>
          <p:cNvSpPr/>
          <p:nvPr/>
        </p:nvSpPr>
        <p:spPr bwMode="auto">
          <a:xfrm>
            <a:off x="2263954" y="3670686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Flowchart: Internal Storage 63">
            <a:extLst>
              <a:ext uri="{FF2B5EF4-FFF2-40B4-BE49-F238E27FC236}">
                <a16:creationId xmlns:a16="http://schemas.microsoft.com/office/drawing/2014/main" id="{7918253E-F75F-F819-2ABE-8416A24376CE}"/>
              </a:ext>
            </a:extLst>
          </p:cNvPr>
          <p:cNvSpPr/>
          <p:nvPr/>
        </p:nvSpPr>
        <p:spPr bwMode="auto">
          <a:xfrm>
            <a:off x="2840726" y="3670686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79344886-9CAF-D6E1-5C2C-A64B405BB566}"/>
              </a:ext>
            </a:extLst>
          </p:cNvPr>
          <p:cNvSpPr/>
          <p:nvPr/>
        </p:nvSpPr>
        <p:spPr bwMode="auto">
          <a:xfrm>
            <a:off x="2263954" y="4485796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Flowchart: Internal Storage 67">
            <a:extLst>
              <a:ext uri="{FF2B5EF4-FFF2-40B4-BE49-F238E27FC236}">
                <a16:creationId xmlns:a16="http://schemas.microsoft.com/office/drawing/2014/main" id="{0B3D52BD-F8FA-60EE-5D70-69FF28AB5700}"/>
              </a:ext>
            </a:extLst>
          </p:cNvPr>
          <p:cNvSpPr/>
          <p:nvPr/>
        </p:nvSpPr>
        <p:spPr bwMode="auto">
          <a:xfrm>
            <a:off x="2271029" y="4979445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Flowchart: Internal Storage 69">
            <a:extLst>
              <a:ext uri="{FF2B5EF4-FFF2-40B4-BE49-F238E27FC236}">
                <a16:creationId xmlns:a16="http://schemas.microsoft.com/office/drawing/2014/main" id="{7BC605BB-BDEC-F8D9-CA62-05C40B33DCAC}"/>
              </a:ext>
            </a:extLst>
          </p:cNvPr>
          <p:cNvSpPr/>
          <p:nvPr/>
        </p:nvSpPr>
        <p:spPr bwMode="auto">
          <a:xfrm>
            <a:off x="3395408" y="4986548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Flowchart: Internal Storage 71">
            <a:extLst>
              <a:ext uri="{FF2B5EF4-FFF2-40B4-BE49-F238E27FC236}">
                <a16:creationId xmlns:a16="http://schemas.microsoft.com/office/drawing/2014/main" id="{18E661EA-BA9A-3558-95EA-81946E12C284}"/>
              </a:ext>
            </a:extLst>
          </p:cNvPr>
          <p:cNvSpPr/>
          <p:nvPr/>
        </p:nvSpPr>
        <p:spPr bwMode="auto">
          <a:xfrm>
            <a:off x="2843295" y="4979445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8895E610-D3D6-69F6-2323-6952CB211A16}"/>
              </a:ext>
            </a:extLst>
          </p:cNvPr>
          <p:cNvSpPr/>
          <p:nvPr/>
        </p:nvSpPr>
        <p:spPr bwMode="auto">
          <a:xfrm>
            <a:off x="2271029" y="5794555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Flowchart: Internal Storage 77">
            <a:extLst>
              <a:ext uri="{FF2B5EF4-FFF2-40B4-BE49-F238E27FC236}">
                <a16:creationId xmlns:a16="http://schemas.microsoft.com/office/drawing/2014/main" id="{C8D9624B-42DB-3626-E8D0-9161D31733DB}"/>
              </a:ext>
            </a:extLst>
          </p:cNvPr>
          <p:cNvSpPr/>
          <p:nvPr/>
        </p:nvSpPr>
        <p:spPr bwMode="auto">
          <a:xfrm>
            <a:off x="5299358" y="2455783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id="{B3D8B93C-93CC-21AC-A6B8-89E4D40D8B13}"/>
              </a:ext>
            </a:extLst>
          </p:cNvPr>
          <p:cNvSpPr/>
          <p:nvPr/>
        </p:nvSpPr>
        <p:spPr bwMode="auto">
          <a:xfrm>
            <a:off x="5299358" y="3275373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Flowchart: Internal Storage 81">
            <a:extLst>
              <a:ext uri="{FF2B5EF4-FFF2-40B4-BE49-F238E27FC236}">
                <a16:creationId xmlns:a16="http://schemas.microsoft.com/office/drawing/2014/main" id="{9626E591-01C0-0362-C2AC-E5E4C7035A8C}"/>
              </a:ext>
            </a:extLst>
          </p:cNvPr>
          <p:cNvSpPr/>
          <p:nvPr/>
        </p:nvSpPr>
        <p:spPr bwMode="auto">
          <a:xfrm>
            <a:off x="5025565" y="3659356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Flowchart: Internal Storage 83">
            <a:extLst>
              <a:ext uri="{FF2B5EF4-FFF2-40B4-BE49-F238E27FC236}">
                <a16:creationId xmlns:a16="http://schemas.microsoft.com/office/drawing/2014/main" id="{CCE6800E-43D8-1CA6-4F80-406F0176C6DB}"/>
              </a:ext>
            </a:extLst>
          </p:cNvPr>
          <p:cNvSpPr/>
          <p:nvPr/>
        </p:nvSpPr>
        <p:spPr bwMode="auto">
          <a:xfrm>
            <a:off x="4454161" y="3659356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Flowchart: Process 85">
            <a:extLst>
              <a:ext uri="{FF2B5EF4-FFF2-40B4-BE49-F238E27FC236}">
                <a16:creationId xmlns:a16="http://schemas.microsoft.com/office/drawing/2014/main" id="{422E2A58-EEBE-B9CF-2633-66C328B7838C}"/>
              </a:ext>
            </a:extLst>
          </p:cNvPr>
          <p:cNvSpPr/>
          <p:nvPr/>
        </p:nvSpPr>
        <p:spPr bwMode="auto">
          <a:xfrm>
            <a:off x="4454161" y="4485796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Flowchart: Internal Storage 87">
            <a:extLst>
              <a:ext uri="{FF2B5EF4-FFF2-40B4-BE49-F238E27FC236}">
                <a16:creationId xmlns:a16="http://schemas.microsoft.com/office/drawing/2014/main" id="{A3D5E4F4-1CCB-43B7-41C2-78AF35B741D2}"/>
              </a:ext>
            </a:extLst>
          </p:cNvPr>
          <p:cNvSpPr/>
          <p:nvPr/>
        </p:nvSpPr>
        <p:spPr bwMode="auto">
          <a:xfrm>
            <a:off x="6921518" y="3659356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Flowchart: Internal Storage 89">
            <a:extLst>
              <a:ext uri="{FF2B5EF4-FFF2-40B4-BE49-F238E27FC236}">
                <a16:creationId xmlns:a16="http://schemas.microsoft.com/office/drawing/2014/main" id="{87D3D2FD-8A5A-F2A0-189C-3F819714B3D1}"/>
              </a:ext>
            </a:extLst>
          </p:cNvPr>
          <p:cNvSpPr/>
          <p:nvPr/>
        </p:nvSpPr>
        <p:spPr bwMode="auto">
          <a:xfrm>
            <a:off x="6365475" y="3659356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Flowchart: Process 91">
            <a:extLst>
              <a:ext uri="{FF2B5EF4-FFF2-40B4-BE49-F238E27FC236}">
                <a16:creationId xmlns:a16="http://schemas.microsoft.com/office/drawing/2014/main" id="{EF2DFF6F-571F-C0E8-3C77-01AEE3D51CD9}"/>
              </a:ext>
            </a:extLst>
          </p:cNvPr>
          <p:cNvSpPr/>
          <p:nvPr/>
        </p:nvSpPr>
        <p:spPr bwMode="auto">
          <a:xfrm>
            <a:off x="6365475" y="4485796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Internal Storage 93">
            <a:extLst>
              <a:ext uri="{FF2B5EF4-FFF2-40B4-BE49-F238E27FC236}">
                <a16:creationId xmlns:a16="http://schemas.microsoft.com/office/drawing/2014/main" id="{C00BF2F1-3687-41FE-5EB4-3AFFEF126C26}"/>
              </a:ext>
            </a:extLst>
          </p:cNvPr>
          <p:cNvSpPr/>
          <p:nvPr/>
        </p:nvSpPr>
        <p:spPr bwMode="auto">
          <a:xfrm>
            <a:off x="5025565" y="4968115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Flowchart: Internal Storage 95">
            <a:extLst>
              <a:ext uri="{FF2B5EF4-FFF2-40B4-BE49-F238E27FC236}">
                <a16:creationId xmlns:a16="http://schemas.microsoft.com/office/drawing/2014/main" id="{C54E13E7-FA66-2F30-A62B-15CDC6C287DC}"/>
              </a:ext>
            </a:extLst>
          </p:cNvPr>
          <p:cNvSpPr/>
          <p:nvPr/>
        </p:nvSpPr>
        <p:spPr bwMode="auto">
          <a:xfrm>
            <a:off x="4452289" y="4968115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Flowchart: Process 97">
            <a:extLst>
              <a:ext uri="{FF2B5EF4-FFF2-40B4-BE49-F238E27FC236}">
                <a16:creationId xmlns:a16="http://schemas.microsoft.com/office/drawing/2014/main" id="{6047E69D-0C15-2EE1-E81E-2B7FC80FD839}"/>
              </a:ext>
            </a:extLst>
          </p:cNvPr>
          <p:cNvSpPr/>
          <p:nvPr/>
        </p:nvSpPr>
        <p:spPr bwMode="auto">
          <a:xfrm>
            <a:off x="4452289" y="5794555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Internal Storage 99">
            <a:extLst>
              <a:ext uri="{FF2B5EF4-FFF2-40B4-BE49-F238E27FC236}">
                <a16:creationId xmlns:a16="http://schemas.microsoft.com/office/drawing/2014/main" id="{2B5EA8EA-1DAF-D658-E179-76C45C5B6014}"/>
              </a:ext>
            </a:extLst>
          </p:cNvPr>
          <p:cNvSpPr/>
          <p:nvPr/>
        </p:nvSpPr>
        <p:spPr bwMode="auto">
          <a:xfrm>
            <a:off x="5579645" y="4968115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Flowchart: Internal Storage 101">
            <a:extLst>
              <a:ext uri="{FF2B5EF4-FFF2-40B4-BE49-F238E27FC236}">
                <a16:creationId xmlns:a16="http://schemas.microsoft.com/office/drawing/2014/main" id="{8D513CB0-6114-3293-2F19-BEC3D76EC155}"/>
              </a:ext>
            </a:extLst>
          </p:cNvPr>
          <p:cNvSpPr/>
          <p:nvPr/>
        </p:nvSpPr>
        <p:spPr bwMode="auto">
          <a:xfrm>
            <a:off x="6921518" y="4968115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Flowchart: Internal Storage 103">
            <a:extLst>
              <a:ext uri="{FF2B5EF4-FFF2-40B4-BE49-F238E27FC236}">
                <a16:creationId xmlns:a16="http://schemas.microsoft.com/office/drawing/2014/main" id="{604C2F3A-895A-80C5-2714-7EFCD29A4440}"/>
              </a:ext>
            </a:extLst>
          </p:cNvPr>
          <p:cNvSpPr/>
          <p:nvPr/>
        </p:nvSpPr>
        <p:spPr bwMode="auto">
          <a:xfrm>
            <a:off x="6365475" y="4968115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6316706A-1A4A-5C67-3229-2414266DCAC0}"/>
              </a:ext>
            </a:extLst>
          </p:cNvPr>
          <p:cNvSpPr/>
          <p:nvPr/>
        </p:nvSpPr>
        <p:spPr bwMode="auto">
          <a:xfrm>
            <a:off x="6365475" y="5794555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Flowchart: Internal Storage 107">
            <a:extLst>
              <a:ext uri="{FF2B5EF4-FFF2-40B4-BE49-F238E27FC236}">
                <a16:creationId xmlns:a16="http://schemas.microsoft.com/office/drawing/2014/main" id="{4BFAC37A-9269-CDC6-8E86-B7A6CC9D1874}"/>
              </a:ext>
            </a:extLst>
          </p:cNvPr>
          <p:cNvSpPr/>
          <p:nvPr/>
        </p:nvSpPr>
        <p:spPr bwMode="auto">
          <a:xfrm>
            <a:off x="7485212" y="4968115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" name="Flowchart: Internal Storage 109">
            <a:extLst>
              <a:ext uri="{FF2B5EF4-FFF2-40B4-BE49-F238E27FC236}">
                <a16:creationId xmlns:a16="http://schemas.microsoft.com/office/drawing/2014/main" id="{68EA4C07-1C71-EF75-2BBF-B82A563B83EE}"/>
              </a:ext>
            </a:extLst>
          </p:cNvPr>
          <p:cNvSpPr/>
          <p:nvPr/>
        </p:nvSpPr>
        <p:spPr bwMode="auto">
          <a:xfrm>
            <a:off x="8957763" y="2455783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Flowchart: Process 111">
            <a:extLst>
              <a:ext uri="{FF2B5EF4-FFF2-40B4-BE49-F238E27FC236}">
                <a16:creationId xmlns:a16="http://schemas.microsoft.com/office/drawing/2014/main" id="{DCB8F6B5-3522-9909-9512-03BBC40D1BF1}"/>
              </a:ext>
            </a:extLst>
          </p:cNvPr>
          <p:cNvSpPr/>
          <p:nvPr/>
        </p:nvSpPr>
        <p:spPr bwMode="auto">
          <a:xfrm>
            <a:off x="8957763" y="3275373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4" name="Flowchart: Internal Storage 113">
            <a:extLst>
              <a:ext uri="{FF2B5EF4-FFF2-40B4-BE49-F238E27FC236}">
                <a16:creationId xmlns:a16="http://schemas.microsoft.com/office/drawing/2014/main" id="{893264BB-1F18-5E41-F275-31C10CF9D8DB}"/>
              </a:ext>
            </a:extLst>
          </p:cNvPr>
          <p:cNvSpPr/>
          <p:nvPr/>
        </p:nvSpPr>
        <p:spPr bwMode="auto">
          <a:xfrm>
            <a:off x="8396163" y="3666206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Flowchart: Process 115">
            <a:extLst>
              <a:ext uri="{FF2B5EF4-FFF2-40B4-BE49-F238E27FC236}">
                <a16:creationId xmlns:a16="http://schemas.microsoft.com/office/drawing/2014/main" id="{1BBA3438-DC2C-4115-B037-7AE0770A8D75}"/>
              </a:ext>
            </a:extLst>
          </p:cNvPr>
          <p:cNvSpPr/>
          <p:nvPr/>
        </p:nvSpPr>
        <p:spPr bwMode="auto">
          <a:xfrm>
            <a:off x="8396163" y="4485796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8" name="Flowchart: Internal Storage 117">
            <a:extLst>
              <a:ext uri="{FF2B5EF4-FFF2-40B4-BE49-F238E27FC236}">
                <a16:creationId xmlns:a16="http://schemas.microsoft.com/office/drawing/2014/main" id="{48F6AF06-2292-9CA1-54E1-766F5AD415AC}"/>
              </a:ext>
            </a:extLst>
          </p:cNvPr>
          <p:cNvSpPr/>
          <p:nvPr/>
        </p:nvSpPr>
        <p:spPr bwMode="auto">
          <a:xfrm>
            <a:off x="8996166" y="3659238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" name="Flowchart: Internal Storage 119">
            <a:extLst>
              <a:ext uri="{FF2B5EF4-FFF2-40B4-BE49-F238E27FC236}">
                <a16:creationId xmlns:a16="http://schemas.microsoft.com/office/drawing/2014/main" id="{56806A38-8C85-82AA-4395-1BB02E09EECA}"/>
              </a:ext>
            </a:extLst>
          </p:cNvPr>
          <p:cNvSpPr/>
          <p:nvPr/>
        </p:nvSpPr>
        <p:spPr bwMode="auto">
          <a:xfrm>
            <a:off x="10253907" y="3666206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4953A04E-3120-F9F2-2766-EB9F450FC86E}"/>
              </a:ext>
            </a:extLst>
          </p:cNvPr>
          <p:cNvSpPr/>
          <p:nvPr/>
        </p:nvSpPr>
        <p:spPr bwMode="auto">
          <a:xfrm>
            <a:off x="10253907" y="4485796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4" name="Flowchart: Internal Storage 123">
            <a:extLst>
              <a:ext uri="{FF2B5EF4-FFF2-40B4-BE49-F238E27FC236}">
                <a16:creationId xmlns:a16="http://schemas.microsoft.com/office/drawing/2014/main" id="{40358589-E31B-2139-C8BF-3E62CD062A47}"/>
              </a:ext>
            </a:extLst>
          </p:cNvPr>
          <p:cNvSpPr/>
          <p:nvPr/>
        </p:nvSpPr>
        <p:spPr bwMode="auto">
          <a:xfrm>
            <a:off x="10853910" y="3659238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6" name="Flowchart: Internal Storage 125">
            <a:extLst>
              <a:ext uri="{FF2B5EF4-FFF2-40B4-BE49-F238E27FC236}">
                <a16:creationId xmlns:a16="http://schemas.microsoft.com/office/drawing/2014/main" id="{D848DD3B-79D8-A34A-E188-63ED1DD47EE1}"/>
              </a:ext>
            </a:extLst>
          </p:cNvPr>
          <p:cNvSpPr/>
          <p:nvPr/>
        </p:nvSpPr>
        <p:spPr bwMode="auto">
          <a:xfrm>
            <a:off x="8399282" y="4986413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ocess 127">
            <a:extLst>
              <a:ext uri="{FF2B5EF4-FFF2-40B4-BE49-F238E27FC236}">
                <a16:creationId xmlns:a16="http://schemas.microsoft.com/office/drawing/2014/main" id="{A5E792EA-10AA-1F61-7F77-7245824C5BF6}"/>
              </a:ext>
            </a:extLst>
          </p:cNvPr>
          <p:cNvSpPr/>
          <p:nvPr/>
        </p:nvSpPr>
        <p:spPr bwMode="auto">
          <a:xfrm>
            <a:off x="8399282" y="5806003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Internal Storage 129">
            <a:extLst>
              <a:ext uri="{FF2B5EF4-FFF2-40B4-BE49-F238E27FC236}">
                <a16:creationId xmlns:a16="http://schemas.microsoft.com/office/drawing/2014/main" id="{814B75A2-FBA4-DFE4-773D-E8CA2A11FF1A}"/>
              </a:ext>
            </a:extLst>
          </p:cNvPr>
          <p:cNvSpPr/>
          <p:nvPr/>
        </p:nvSpPr>
        <p:spPr bwMode="auto">
          <a:xfrm>
            <a:off x="8972558" y="4968115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Internal Storage 131">
            <a:extLst>
              <a:ext uri="{FF2B5EF4-FFF2-40B4-BE49-F238E27FC236}">
                <a16:creationId xmlns:a16="http://schemas.microsoft.com/office/drawing/2014/main" id="{5491E802-32CF-C350-C3D1-1A41364567B2}"/>
              </a:ext>
            </a:extLst>
          </p:cNvPr>
          <p:cNvSpPr/>
          <p:nvPr/>
        </p:nvSpPr>
        <p:spPr bwMode="auto">
          <a:xfrm>
            <a:off x="9526638" y="4972380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4" name="Flowchart: Internal Storage 133">
            <a:extLst>
              <a:ext uri="{FF2B5EF4-FFF2-40B4-BE49-F238E27FC236}">
                <a16:creationId xmlns:a16="http://schemas.microsoft.com/office/drawing/2014/main" id="{B83070A3-4ACA-C187-C24F-8811F79B85CC}"/>
              </a:ext>
            </a:extLst>
          </p:cNvPr>
          <p:cNvSpPr/>
          <p:nvPr/>
        </p:nvSpPr>
        <p:spPr bwMode="auto">
          <a:xfrm>
            <a:off x="10262202" y="4982068"/>
            <a:ext cx="489722" cy="720080"/>
          </a:xfrm>
          <a:prstGeom prst="flowChartInternalStorage">
            <a:avLst/>
          </a:prstGeom>
          <a:solidFill>
            <a:schemeClr val="tx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6" name="Flowchart: Process 135">
            <a:extLst>
              <a:ext uri="{FF2B5EF4-FFF2-40B4-BE49-F238E27FC236}">
                <a16:creationId xmlns:a16="http://schemas.microsoft.com/office/drawing/2014/main" id="{71CE60B6-1DFA-03A7-CFAC-02052819A976}"/>
              </a:ext>
            </a:extLst>
          </p:cNvPr>
          <p:cNvSpPr/>
          <p:nvPr/>
        </p:nvSpPr>
        <p:spPr bwMode="auto">
          <a:xfrm>
            <a:off x="10262202" y="5801658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Internal Storage 137">
            <a:extLst>
              <a:ext uri="{FF2B5EF4-FFF2-40B4-BE49-F238E27FC236}">
                <a16:creationId xmlns:a16="http://schemas.microsoft.com/office/drawing/2014/main" id="{955893C3-25CE-1798-BAAE-A04379723307}"/>
              </a:ext>
            </a:extLst>
          </p:cNvPr>
          <p:cNvSpPr/>
          <p:nvPr/>
        </p:nvSpPr>
        <p:spPr bwMode="auto">
          <a:xfrm>
            <a:off x="11371996" y="4968115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Internal Storage 141">
            <a:extLst>
              <a:ext uri="{FF2B5EF4-FFF2-40B4-BE49-F238E27FC236}">
                <a16:creationId xmlns:a16="http://schemas.microsoft.com/office/drawing/2014/main" id="{4A5E414A-32B0-2E2D-CA1A-5A82B4BFD6F7}"/>
              </a:ext>
            </a:extLst>
          </p:cNvPr>
          <p:cNvSpPr/>
          <p:nvPr/>
        </p:nvSpPr>
        <p:spPr bwMode="auto">
          <a:xfrm>
            <a:off x="10825220" y="4972380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283919-5776-43C5-ACF6-CE51A664C490}"/>
              </a:ext>
            </a:extLst>
          </p:cNvPr>
          <p:cNvSpPr/>
          <p:nvPr/>
        </p:nvSpPr>
        <p:spPr bwMode="auto">
          <a:xfrm>
            <a:off x="137986" y="4869160"/>
            <a:ext cx="11868973" cy="1322348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BCBAB8-EC45-4853-BBF6-4988556EE153}"/>
              </a:ext>
            </a:extLst>
          </p:cNvPr>
          <p:cNvSpPr txBox="1"/>
          <p:nvPr/>
        </p:nvSpPr>
        <p:spPr>
          <a:xfrm>
            <a:off x="4697150" y="6182098"/>
            <a:ext cx="381642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3! = 6 </a:t>
            </a:r>
            <a:r>
              <a:rPr lang="bg-BG" sz="3200" b="1" dirty="0"/>
              <a:t>начина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002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 animBg="1"/>
      <p:bldP spid="47" grpId="0" animBg="1"/>
      <p:bldP spid="49" grpId="0" animBg="1"/>
      <p:bldP spid="51" grpId="0" animBg="1"/>
      <p:bldP spid="54" grpId="0" animBg="1"/>
      <p:bldP spid="56" grpId="0" animBg="1"/>
      <p:bldP spid="58" grpId="0" animBg="1"/>
      <p:bldP spid="60" grpId="0" animBg="1"/>
      <p:bldP spid="62" grpId="0" animBg="1"/>
      <p:bldP spid="64" grpId="0" animBg="1"/>
      <p:bldP spid="66" grpId="0" animBg="1"/>
      <p:bldP spid="68" grpId="0" animBg="1"/>
      <p:bldP spid="70" grpId="0" animBg="1"/>
      <p:bldP spid="72" grpId="0" animBg="1"/>
      <p:bldP spid="74" grpId="0" animBg="1"/>
      <p:bldP spid="78" grpId="0" animBg="1"/>
      <p:bldP spid="80" grpId="0" animBg="1"/>
      <p:bldP spid="82" grpId="0" animBg="1"/>
      <p:bldP spid="84" grpId="0" animBg="1"/>
      <p:bldP spid="86" grpId="0" animBg="1"/>
      <p:bldP spid="88" grpId="0" animBg="1"/>
      <p:bldP spid="90" grpId="0" animBg="1"/>
      <p:bldP spid="92" grpId="0" animBg="1"/>
      <p:bldP spid="94" grpId="0" animBg="1"/>
      <p:bldP spid="96" grpId="0" animBg="1"/>
      <p:bldP spid="98" grpId="0" animBg="1"/>
      <p:bldP spid="100" grpId="0" animBg="1"/>
      <p:bldP spid="102" grpId="0" animBg="1"/>
      <p:bldP spid="104" grpId="0" animBg="1"/>
      <p:bldP spid="106" grpId="0" animBg="1"/>
      <p:bldP spid="108" grpId="0" animBg="1"/>
      <p:bldP spid="110" grpId="0" animBg="1"/>
      <p:bldP spid="112" grpId="0" animBg="1"/>
      <p:bldP spid="114" grpId="0" animBg="1"/>
      <p:bldP spid="116" grpId="0" animBg="1"/>
      <p:bldP spid="118" grpId="0" animBg="1"/>
      <p:bldP spid="120" grpId="0" animBg="1"/>
      <p:bldP spid="122" grpId="0" animBg="1"/>
      <p:bldP spid="124" grpId="0" animBg="1"/>
      <p:bldP spid="126" grpId="0" animBg="1"/>
      <p:bldP spid="128" grpId="0" animBg="1"/>
      <p:bldP spid="130" grpId="0" animBg="1"/>
      <p:bldP spid="132" grpId="0" animBg="1"/>
      <p:bldP spid="134" grpId="0" animBg="1"/>
      <p:bldP spid="136" grpId="0" animBg="1"/>
      <p:bldP spid="138" grpId="0" animBg="1"/>
      <p:bldP spid="142" grpId="0" animBg="1"/>
      <p:bldP spid="53" grpId="0" animBg="1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B633667-F306-4BB7-9B67-19E15454B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77258" y="6397879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132AEAE2-06E0-42AB-A3D1-2092FDB2EA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Представете си, че трябва да </a:t>
            </a:r>
            <a:r>
              <a:rPr lang="bg-BG" sz="2800" b="1" dirty="0">
                <a:solidFill>
                  <a:schemeClr val="bg1"/>
                </a:solidFill>
              </a:rPr>
              <a:t>подредите</a:t>
            </a:r>
            <a:r>
              <a:rPr lang="bg-BG" sz="2800" dirty="0"/>
              <a:t> книги в библиотека и се чудите по колко начина може да </a:t>
            </a:r>
            <a:r>
              <a:rPr lang="bg-BG" sz="2800" b="1" dirty="0">
                <a:solidFill>
                  <a:schemeClr val="bg1"/>
                </a:solidFill>
              </a:rPr>
              <a:t>подредете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двете</a:t>
            </a:r>
            <a:r>
              <a:rPr lang="bg-BG" sz="2800" dirty="0"/>
              <a:t> си любими книги</a:t>
            </a:r>
            <a:endParaRPr lang="en-GB" sz="2800" dirty="0"/>
          </a:p>
          <a:p>
            <a:pPr lvl="1"/>
            <a:r>
              <a:rPr lang="bg-BG" sz="2800" dirty="0"/>
              <a:t>Една от книгите се </a:t>
            </a:r>
            <a:r>
              <a:rPr lang="bg-BG" sz="2800" b="1" dirty="0">
                <a:solidFill>
                  <a:schemeClr val="bg1"/>
                </a:solidFill>
              </a:rPr>
              <a:t>дублира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C3C3B058-5C51-4D79-BFED-B9B33D82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Пермутации</a:t>
            </a:r>
            <a:r>
              <a:rPr lang="en-US" dirty="0"/>
              <a:t> </a:t>
            </a:r>
            <a:r>
              <a:rPr lang="bg-BG" dirty="0"/>
              <a:t>с повторения</a:t>
            </a:r>
            <a:r>
              <a:rPr lang="en-US" dirty="0"/>
              <a:t> – </a:t>
            </a:r>
            <a:r>
              <a:rPr lang="bg-BG" dirty="0"/>
              <a:t>примери в живота</a:t>
            </a:r>
          </a:p>
        </p:txBody>
      </p:sp>
      <p:sp>
        <p:nvSpPr>
          <p:cNvPr id="39" name="Flowchart: Internal Storage 38">
            <a:extLst>
              <a:ext uri="{FF2B5EF4-FFF2-40B4-BE49-F238E27FC236}">
                <a16:creationId xmlns:a16="http://schemas.microsoft.com/office/drawing/2014/main" id="{28B9F421-5636-AC0F-8CF2-9EE1C40E0F70}"/>
              </a:ext>
            </a:extLst>
          </p:cNvPr>
          <p:cNvSpPr/>
          <p:nvPr/>
        </p:nvSpPr>
        <p:spPr bwMode="auto">
          <a:xfrm>
            <a:off x="1374777" y="2997525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63420718-93F1-F858-D68E-D3347C084270}"/>
              </a:ext>
            </a:extLst>
          </p:cNvPr>
          <p:cNvSpPr/>
          <p:nvPr/>
        </p:nvSpPr>
        <p:spPr bwMode="auto">
          <a:xfrm>
            <a:off x="1374777" y="3774949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Flowchart: Internal Storage 53">
            <a:extLst>
              <a:ext uri="{FF2B5EF4-FFF2-40B4-BE49-F238E27FC236}">
                <a16:creationId xmlns:a16="http://schemas.microsoft.com/office/drawing/2014/main" id="{9A5D7E5B-3DA4-2A33-FDF1-CA9CED3F235C}"/>
              </a:ext>
            </a:extLst>
          </p:cNvPr>
          <p:cNvSpPr/>
          <p:nvPr/>
        </p:nvSpPr>
        <p:spPr bwMode="auto">
          <a:xfrm>
            <a:off x="1415480" y="5490604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Flowchart: Internal Storage 55">
            <a:extLst>
              <a:ext uri="{FF2B5EF4-FFF2-40B4-BE49-F238E27FC236}">
                <a16:creationId xmlns:a16="http://schemas.microsoft.com/office/drawing/2014/main" id="{534EC433-8DCF-D1BD-2C64-76195FE89665}"/>
              </a:ext>
            </a:extLst>
          </p:cNvPr>
          <p:cNvSpPr/>
          <p:nvPr/>
        </p:nvSpPr>
        <p:spPr bwMode="auto">
          <a:xfrm>
            <a:off x="1979158" y="5490604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Flowchart: Internal Storage 57">
            <a:extLst>
              <a:ext uri="{FF2B5EF4-FFF2-40B4-BE49-F238E27FC236}">
                <a16:creationId xmlns:a16="http://schemas.microsoft.com/office/drawing/2014/main" id="{33FF6C8F-0640-75E1-FFFC-A687DC8E07F1}"/>
              </a:ext>
            </a:extLst>
          </p:cNvPr>
          <p:cNvSpPr/>
          <p:nvPr/>
        </p:nvSpPr>
        <p:spPr bwMode="auto">
          <a:xfrm>
            <a:off x="2542836" y="5490604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AA726322-917B-900B-7C19-BB5547C21C43}"/>
              </a:ext>
            </a:extLst>
          </p:cNvPr>
          <p:cNvSpPr/>
          <p:nvPr/>
        </p:nvSpPr>
        <p:spPr bwMode="auto">
          <a:xfrm>
            <a:off x="1415480" y="6305714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Flowchart: Internal Storage 61">
            <a:extLst>
              <a:ext uri="{FF2B5EF4-FFF2-40B4-BE49-F238E27FC236}">
                <a16:creationId xmlns:a16="http://schemas.microsoft.com/office/drawing/2014/main" id="{1FE15594-8492-FA80-1935-8D7D70E860FB}"/>
              </a:ext>
            </a:extLst>
          </p:cNvPr>
          <p:cNvSpPr/>
          <p:nvPr/>
        </p:nvSpPr>
        <p:spPr bwMode="auto">
          <a:xfrm>
            <a:off x="1415480" y="4174742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Flowchart: Internal Storage 63">
            <a:extLst>
              <a:ext uri="{FF2B5EF4-FFF2-40B4-BE49-F238E27FC236}">
                <a16:creationId xmlns:a16="http://schemas.microsoft.com/office/drawing/2014/main" id="{7918253E-F75F-F819-2ABE-8416A24376CE}"/>
              </a:ext>
            </a:extLst>
          </p:cNvPr>
          <p:cNvSpPr/>
          <p:nvPr/>
        </p:nvSpPr>
        <p:spPr bwMode="auto">
          <a:xfrm>
            <a:off x="1992252" y="4174742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Flowchart: Process 65">
            <a:extLst>
              <a:ext uri="{FF2B5EF4-FFF2-40B4-BE49-F238E27FC236}">
                <a16:creationId xmlns:a16="http://schemas.microsoft.com/office/drawing/2014/main" id="{79344886-9CAF-D6E1-5C2C-A64B405BB566}"/>
              </a:ext>
            </a:extLst>
          </p:cNvPr>
          <p:cNvSpPr/>
          <p:nvPr/>
        </p:nvSpPr>
        <p:spPr bwMode="auto">
          <a:xfrm>
            <a:off x="1415480" y="4989852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" name="Flowchart: Internal Storage 77">
            <a:extLst>
              <a:ext uri="{FF2B5EF4-FFF2-40B4-BE49-F238E27FC236}">
                <a16:creationId xmlns:a16="http://schemas.microsoft.com/office/drawing/2014/main" id="{C8D9624B-42DB-3626-E8D0-9161D31733DB}"/>
              </a:ext>
            </a:extLst>
          </p:cNvPr>
          <p:cNvSpPr/>
          <p:nvPr/>
        </p:nvSpPr>
        <p:spPr bwMode="auto">
          <a:xfrm>
            <a:off x="8239213" y="2959839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Flowchart: Process 79">
            <a:extLst>
              <a:ext uri="{FF2B5EF4-FFF2-40B4-BE49-F238E27FC236}">
                <a16:creationId xmlns:a16="http://schemas.microsoft.com/office/drawing/2014/main" id="{B3D8B93C-93CC-21AC-A6B8-89E4D40D8B13}"/>
              </a:ext>
            </a:extLst>
          </p:cNvPr>
          <p:cNvSpPr/>
          <p:nvPr/>
        </p:nvSpPr>
        <p:spPr bwMode="auto">
          <a:xfrm>
            <a:off x="8239213" y="3779429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" name="Flowchart: Internal Storage 81">
            <a:extLst>
              <a:ext uri="{FF2B5EF4-FFF2-40B4-BE49-F238E27FC236}">
                <a16:creationId xmlns:a16="http://schemas.microsoft.com/office/drawing/2014/main" id="{9626E591-01C0-0362-C2AC-E5E4C7035A8C}"/>
              </a:ext>
            </a:extLst>
          </p:cNvPr>
          <p:cNvSpPr/>
          <p:nvPr/>
        </p:nvSpPr>
        <p:spPr bwMode="auto">
          <a:xfrm>
            <a:off x="7965420" y="4163412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Flowchart: Internal Storage 83">
            <a:extLst>
              <a:ext uri="{FF2B5EF4-FFF2-40B4-BE49-F238E27FC236}">
                <a16:creationId xmlns:a16="http://schemas.microsoft.com/office/drawing/2014/main" id="{CCE6800E-43D8-1CA6-4F80-406F0176C6DB}"/>
              </a:ext>
            </a:extLst>
          </p:cNvPr>
          <p:cNvSpPr/>
          <p:nvPr/>
        </p:nvSpPr>
        <p:spPr bwMode="auto">
          <a:xfrm>
            <a:off x="7394016" y="4163412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Flowchart: Process 85">
            <a:extLst>
              <a:ext uri="{FF2B5EF4-FFF2-40B4-BE49-F238E27FC236}">
                <a16:creationId xmlns:a16="http://schemas.microsoft.com/office/drawing/2014/main" id="{422E2A58-EEBE-B9CF-2633-66C328B7838C}"/>
              </a:ext>
            </a:extLst>
          </p:cNvPr>
          <p:cNvSpPr/>
          <p:nvPr/>
        </p:nvSpPr>
        <p:spPr bwMode="auto">
          <a:xfrm>
            <a:off x="7394016" y="4989852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" name="Flowchart: Internal Storage 87">
            <a:extLst>
              <a:ext uri="{FF2B5EF4-FFF2-40B4-BE49-F238E27FC236}">
                <a16:creationId xmlns:a16="http://schemas.microsoft.com/office/drawing/2014/main" id="{A3D5E4F4-1CCB-43B7-41C2-78AF35B741D2}"/>
              </a:ext>
            </a:extLst>
          </p:cNvPr>
          <p:cNvSpPr/>
          <p:nvPr/>
        </p:nvSpPr>
        <p:spPr bwMode="auto">
          <a:xfrm>
            <a:off x="9861373" y="4163412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" name="Flowchart: Internal Storage 89">
            <a:extLst>
              <a:ext uri="{FF2B5EF4-FFF2-40B4-BE49-F238E27FC236}">
                <a16:creationId xmlns:a16="http://schemas.microsoft.com/office/drawing/2014/main" id="{87D3D2FD-8A5A-F2A0-189C-3F819714B3D1}"/>
              </a:ext>
            </a:extLst>
          </p:cNvPr>
          <p:cNvSpPr/>
          <p:nvPr/>
        </p:nvSpPr>
        <p:spPr bwMode="auto">
          <a:xfrm>
            <a:off x="9305330" y="4163412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2" name="Flowchart: Process 91">
            <a:extLst>
              <a:ext uri="{FF2B5EF4-FFF2-40B4-BE49-F238E27FC236}">
                <a16:creationId xmlns:a16="http://schemas.microsoft.com/office/drawing/2014/main" id="{EF2DFF6F-571F-C0E8-3C77-01AEE3D51CD9}"/>
              </a:ext>
            </a:extLst>
          </p:cNvPr>
          <p:cNvSpPr/>
          <p:nvPr/>
        </p:nvSpPr>
        <p:spPr bwMode="auto">
          <a:xfrm>
            <a:off x="9305330" y="4989852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Internal Storage 93">
            <a:extLst>
              <a:ext uri="{FF2B5EF4-FFF2-40B4-BE49-F238E27FC236}">
                <a16:creationId xmlns:a16="http://schemas.microsoft.com/office/drawing/2014/main" id="{C00BF2F1-3687-41FE-5EB4-3AFFEF126C26}"/>
              </a:ext>
            </a:extLst>
          </p:cNvPr>
          <p:cNvSpPr/>
          <p:nvPr/>
        </p:nvSpPr>
        <p:spPr bwMode="auto">
          <a:xfrm>
            <a:off x="7965420" y="5472171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Flowchart: Internal Storage 95">
            <a:extLst>
              <a:ext uri="{FF2B5EF4-FFF2-40B4-BE49-F238E27FC236}">
                <a16:creationId xmlns:a16="http://schemas.microsoft.com/office/drawing/2014/main" id="{C54E13E7-FA66-2F30-A62B-15CDC6C287DC}"/>
              </a:ext>
            </a:extLst>
          </p:cNvPr>
          <p:cNvSpPr/>
          <p:nvPr/>
        </p:nvSpPr>
        <p:spPr bwMode="auto">
          <a:xfrm>
            <a:off x="7392144" y="5472171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Flowchart: Process 97">
            <a:extLst>
              <a:ext uri="{FF2B5EF4-FFF2-40B4-BE49-F238E27FC236}">
                <a16:creationId xmlns:a16="http://schemas.microsoft.com/office/drawing/2014/main" id="{6047E69D-0C15-2EE1-E81E-2B7FC80FD839}"/>
              </a:ext>
            </a:extLst>
          </p:cNvPr>
          <p:cNvSpPr/>
          <p:nvPr/>
        </p:nvSpPr>
        <p:spPr bwMode="auto">
          <a:xfrm>
            <a:off x="7392144" y="6298611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Internal Storage 99">
            <a:extLst>
              <a:ext uri="{FF2B5EF4-FFF2-40B4-BE49-F238E27FC236}">
                <a16:creationId xmlns:a16="http://schemas.microsoft.com/office/drawing/2014/main" id="{2B5EA8EA-1DAF-D658-E179-76C45C5B6014}"/>
              </a:ext>
            </a:extLst>
          </p:cNvPr>
          <p:cNvSpPr/>
          <p:nvPr/>
        </p:nvSpPr>
        <p:spPr bwMode="auto">
          <a:xfrm>
            <a:off x="8519500" y="5472171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" name="Flowchart: Internal Storage 101">
            <a:extLst>
              <a:ext uri="{FF2B5EF4-FFF2-40B4-BE49-F238E27FC236}">
                <a16:creationId xmlns:a16="http://schemas.microsoft.com/office/drawing/2014/main" id="{8D513CB0-6114-3293-2F19-BEC3D76EC155}"/>
              </a:ext>
            </a:extLst>
          </p:cNvPr>
          <p:cNvSpPr/>
          <p:nvPr/>
        </p:nvSpPr>
        <p:spPr bwMode="auto">
          <a:xfrm>
            <a:off x="9861373" y="5472171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" name="Flowchart: Internal Storage 103">
            <a:extLst>
              <a:ext uri="{FF2B5EF4-FFF2-40B4-BE49-F238E27FC236}">
                <a16:creationId xmlns:a16="http://schemas.microsoft.com/office/drawing/2014/main" id="{604C2F3A-895A-80C5-2714-7EFCD29A4440}"/>
              </a:ext>
            </a:extLst>
          </p:cNvPr>
          <p:cNvSpPr/>
          <p:nvPr/>
        </p:nvSpPr>
        <p:spPr bwMode="auto">
          <a:xfrm>
            <a:off x="9305330" y="5472171"/>
            <a:ext cx="489722" cy="720080"/>
          </a:xfrm>
          <a:prstGeom prst="flowChartInternalStorage">
            <a:avLst/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6316706A-1A4A-5C67-3229-2414266DCAC0}"/>
              </a:ext>
            </a:extLst>
          </p:cNvPr>
          <p:cNvSpPr/>
          <p:nvPr/>
        </p:nvSpPr>
        <p:spPr bwMode="auto">
          <a:xfrm>
            <a:off x="9305330" y="6298611"/>
            <a:ext cx="1617078" cy="28803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Flowchart: Internal Storage 107">
            <a:extLst>
              <a:ext uri="{FF2B5EF4-FFF2-40B4-BE49-F238E27FC236}">
                <a16:creationId xmlns:a16="http://schemas.microsoft.com/office/drawing/2014/main" id="{4BFAC37A-9269-CDC6-8E86-B7A6CC9D1874}"/>
              </a:ext>
            </a:extLst>
          </p:cNvPr>
          <p:cNvSpPr/>
          <p:nvPr/>
        </p:nvSpPr>
        <p:spPr bwMode="auto">
          <a:xfrm>
            <a:off x="10425067" y="5472171"/>
            <a:ext cx="489722" cy="720080"/>
          </a:xfrm>
          <a:prstGeom prst="flowChartInternalStorage">
            <a:avLst/>
          </a:prstGeom>
          <a:solidFill>
            <a:schemeClr val="bg1">
              <a:lumMod val="75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283919-5776-43C5-ACF6-CE51A664C490}"/>
              </a:ext>
            </a:extLst>
          </p:cNvPr>
          <p:cNvSpPr/>
          <p:nvPr/>
        </p:nvSpPr>
        <p:spPr bwMode="auto">
          <a:xfrm>
            <a:off x="191941" y="5373216"/>
            <a:ext cx="11761063" cy="1322348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BCBAB8-EC45-4853-BBF6-4988556EE153}"/>
              </a:ext>
            </a:extLst>
          </p:cNvPr>
          <p:cNvSpPr txBox="1"/>
          <p:nvPr/>
        </p:nvSpPr>
        <p:spPr>
          <a:xfrm>
            <a:off x="4065442" y="4612456"/>
            <a:ext cx="3816424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3 </a:t>
            </a:r>
            <a:r>
              <a:rPr lang="bg-BG" sz="3200" b="1" dirty="0"/>
              <a:t>начина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5630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 animBg="1"/>
      <p:bldP spid="54" grpId="0" animBg="1"/>
      <p:bldP spid="56" grpId="0" animBg="1"/>
      <p:bldP spid="58" grpId="0" animBg="1"/>
      <p:bldP spid="60" grpId="0" animBg="1"/>
      <p:bldP spid="62" grpId="0" animBg="1"/>
      <p:bldP spid="64" grpId="0" animBg="1"/>
      <p:bldP spid="66" grpId="0" animBg="1"/>
      <p:bldP spid="78" grpId="0" animBg="1"/>
      <p:bldP spid="80" grpId="0" animBg="1"/>
      <p:bldP spid="82" grpId="0" animBg="1"/>
      <p:bldP spid="84" grpId="0" animBg="1"/>
      <p:bldP spid="86" grpId="0" animBg="1"/>
      <p:bldP spid="88" grpId="0" animBg="1"/>
      <p:bldP spid="90" grpId="0" animBg="1"/>
      <p:bldP spid="92" grpId="0" animBg="1"/>
      <p:bldP spid="94" grpId="0" animBg="1"/>
      <p:bldP spid="96" grpId="0" animBg="1"/>
      <p:bldP spid="98" grpId="0" animBg="1"/>
      <p:bldP spid="100" grpId="0" animBg="1"/>
      <p:bldP spid="102" grpId="0" animBg="1"/>
      <p:bldP spid="104" grpId="0" animBg="1"/>
      <p:bldP spid="106" grpId="0" animBg="1"/>
      <p:bldP spid="108" grpId="0" animBg="1"/>
      <p:bldP spid="53" grpId="0" animBg="1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номер на слайда 2">
            <a:extLst>
              <a:ext uri="{FF2B5EF4-FFF2-40B4-BE49-F238E27FC236}">
                <a16:creationId xmlns:a16="http://schemas.microsoft.com/office/drawing/2014/main" id="{16A20178-505C-41DC-99FE-09303DD28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64B06-CA6F-4FC1-B7B7-9087DBEF38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sz="3399" dirty="0"/>
              <a:t>Подредете</a:t>
            </a:r>
            <a:r>
              <a:rPr lang="en-GB" sz="3399" dirty="0"/>
              <a:t>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 </a:t>
            </a:r>
            <a:r>
              <a:rPr lang="bg-BG" sz="3399" dirty="0"/>
              <a:t>и</a:t>
            </a:r>
            <a:r>
              <a:rPr lang="en-GB" sz="3399" dirty="0"/>
              <a:t>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 (</a:t>
            </a:r>
            <a:r>
              <a:rPr lang="bg-BG" sz="3399" dirty="0"/>
              <a:t>с повторения</a:t>
            </a:r>
            <a:r>
              <a:rPr lang="en-GB" sz="3399" dirty="0"/>
              <a:t>)</a:t>
            </a:r>
            <a:endParaRPr lang="en-US" dirty="0"/>
          </a:p>
        </p:txBody>
      </p:sp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FB1CDDF-9B76-4146-98B8-84FD6D01A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399" dirty="0"/>
              <a:t>Подредете</a:t>
            </a:r>
            <a:r>
              <a:rPr lang="en-GB" sz="3399" dirty="0"/>
              <a:t> </a:t>
            </a:r>
            <a:r>
              <a:rPr lang="en-GB" sz="3399" b="1" dirty="0">
                <a:solidFill>
                  <a:schemeClr val="bg1"/>
                </a:solidFill>
              </a:rPr>
              <a:t>A</a:t>
            </a:r>
            <a:r>
              <a:rPr lang="en-GB" sz="3399" dirty="0"/>
              <a:t>, </a:t>
            </a:r>
            <a:r>
              <a:rPr lang="en-GB" sz="3399" b="1" dirty="0">
                <a:solidFill>
                  <a:schemeClr val="bg1"/>
                </a:solidFill>
              </a:rPr>
              <a:t>B</a:t>
            </a:r>
            <a:r>
              <a:rPr lang="en-GB" sz="3399" dirty="0"/>
              <a:t> </a:t>
            </a:r>
            <a:r>
              <a:rPr lang="bg-BG" sz="3399" dirty="0"/>
              <a:t>и</a:t>
            </a:r>
            <a:r>
              <a:rPr lang="en-GB" sz="3399" dirty="0"/>
              <a:t> </a:t>
            </a:r>
            <a:r>
              <a:rPr lang="en-GB" sz="3399" b="1" dirty="0">
                <a:solidFill>
                  <a:schemeClr val="bg1"/>
                </a:solidFill>
              </a:rPr>
              <a:t>C</a:t>
            </a:r>
            <a:r>
              <a:rPr lang="en-GB" sz="3399" dirty="0"/>
              <a:t> </a:t>
            </a:r>
            <a:r>
              <a:rPr lang="bg-BG" sz="3399" dirty="0"/>
              <a:t>по всички възможни начина</a:t>
            </a:r>
            <a:r>
              <a:rPr lang="en-GB" sz="3399" dirty="0"/>
              <a:t>(</a:t>
            </a:r>
            <a:r>
              <a:rPr lang="bg-BG" sz="3399" dirty="0"/>
              <a:t>без повторение</a:t>
            </a:r>
            <a:r>
              <a:rPr lang="en-GB" sz="3399" dirty="0"/>
              <a:t>)</a:t>
            </a:r>
          </a:p>
          <a:p>
            <a:pPr lvl="1"/>
            <a:r>
              <a:rPr lang="bg-BG" sz="3199" dirty="0"/>
              <a:t>Пребройте колко начина има</a:t>
            </a:r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B9C2C64-9814-4D8E-90FF-F7CD7702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Пермутация -</a:t>
            </a:r>
            <a:r>
              <a:rPr lang="en-US" dirty="0"/>
              <a:t> </a:t>
            </a:r>
            <a:r>
              <a:rPr lang="bg-BG" dirty="0"/>
              <a:t>брой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730C8ED-F907-4629-9B45-95E462AB02BE}"/>
              </a:ext>
            </a:extLst>
          </p:cNvPr>
          <p:cNvGraphicFramePr>
            <a:graphicFrameLocks noGrp="1"/>
          </p:cNvGraphicFramePr>
          <p:nvPr/>
        </p:nvGraphicFramePr>
        <p:xfrm>
          <a:off x="2467037" y="3789040"/>
          <a:ext cx="1624119" cy="518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graphicFrame>
        <p:nvGraphicFramePr>
          <p:cNvPr id="7" name="Table 36">
            <a:extLst>
              <a:ext uri="{FF2B5EF4-FFF2-40B4-BE49-F238E27FC236}">
                <a16:creationId xmlns:a16="http://schemas.microsoft.com/office/drawing/2014/main" id="{12C41184-A65B-4603-8196-7DD0F223049B}"/>
              </a:ext>
            </a:extLst>
          </p:cNvPr>
          <p:cNvGraphicFramePr>
            <a:graphicFrameLocks noGrp="1"/>
          </p:cNvGraphicFramePr>
          <p:nvPr/>
        </p:nvGraphicFramePr>
        <p:xfrm>
          <a:off x="2458281" y="4409923"/>
          <a:ext cx="1624119" cy="457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p:sp>
        <p:nvSpPr>
          <p:cNvPr id="8" name="TextBox 5">
            <a:extLst>
              <a:ext uri="{FF2B5EF4-FFF2-40B4-BE49-F238E27FC236}">
                <a16:creationId xmlns:a16="http://schemas.microsoft.com/office/drawing/2014/main" id="{F1DBC780-954C-4EDD-8246-B84317CAC665}"/>
              </a:ext>
            </a:extLst>
          </p:cNvPr>
          <p:cNvSpPr txBox="1"/>
          <p:nvPr/>
        </p:nvSpPr>
        <p:spPr>
          <a:xfrm>
            <a:off x="2538624" y="4359485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3</a:t>
            </a:r>
          </a:p>
        </p:txBody>
      </p:sp>
      <p:sp>
        <p:nvSpPr>
          <p:cNvPr id="9" name="TextBox 39">
            <a:extLst>
              <a:ext uri="{FF2B5EF4-FFF2-40B4-BE49-F238E27FC236}">
                <a16:creationId xmlns:a16="http://schemas.microsoft.com/office/drawing/2014/main" id="{A0956A96-FDA7-4E1D-9A13-A0233EC81A5C}"/>
              </a:ext>
            </a:extLst>
          </p:cNvPr>
          <p:cNvSpPr txBox="1"/>
          <p:nvPr/>
        </p:nvSpPr>
        <p:spPr>
          <a:xfrm>
            <a:off x="3067704" y="4359485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2</a:t>
            </a:r>
          </a:p>
        </p:txBody>
      </p:sp>
      <p:sp>
        <p:nvSpPr>
          <p:cNvPr id="10" name="TextBox 41">
            <a:extLst>
              <a:ext uri="{FF2B5EF4-FFF2-40B4-BE49-F238E27FC236}">
                <a16:creationId xmlns:a16="http://schemas.microsoft.com/office/drawing/2014/main" id="{6FD737B1-663A-407B-B67B-311C11B01732}"/>
              </a:ext>
            </a:extLst>
          </p:cNvPr>
          <p:cNvSpPr txBox="1"/>
          <p:nvPr/>
        </p:nvSpPr>
        <p:spPr>
          <a:xfrm>
            <a:off x="3607925" y="4359485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1" name="Rectangle 42">
            <a:extLst>
              <a:ext uri="{FF2B5EF4-FFF2-40B4-BE49-F238E27FC236}">
                <a16:creationId xmlns:a16="http://schemas.microsoft.com/office/drawing/2014/main" id="{4B91ACD5-7EED-4F78-A4FC-EB6F22CB00E3}"/>
              </a:ext>
            </a:extLst>
          </p:cNvPr>
          <p:cNvSpPr/>
          <p:nvPr/>
        </p:nvSpPr>
        <p:spPr>
          <a:xfrm>
            <a:off x="2538625" y="5119335"/>
            <a:ext cx="1952529" cy="769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399" dirty="0"/>
              <a:t>n! = 3!</a:t>
            </a:r>
            <a:endParaRPr lang="bg-BG" sz="4399" dirty="0"/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B22E4E5B-E655-4ACA-A5A7-DEDA46F57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96" y="4420765"/>
            <a:ext cx="1973368" cy="1532308"/>
          </a:xfrm>
          <a:prstGeom prst="wedgeRoundRectCallout">
            <a:avLst>
              <a:gd name="adj1" fmla="val 67844"/>
              <a:gd name="adj2" fmla="val 278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6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възможни начина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E87C3C6E-79BE-94F6-3F65-89F468499564}"/>
              </a:ext>
            </a:extLst>
          </p:cNvPr>
          <p:cNvGraphicFramePr>
            <a:graphicFrameLocks noGrp="1"/>
          </p:cNvGraphicFramePr>
          <p:nvPr/>
        </p:nvGraphicFramePr>
        <p:xfrm>
          <a:off x="7233548" y="2548450"/>
          <a:ext cx="1624119" cy="520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73">
                  <a:extLst>
                    <a:ext uri="{9D8B030D-6E8A-4147-A177-3AD203B41FA5}">
                      <a16:colId xmlns:a16="http://schemas.microsoft.com/office/drawing/2014/main" val="2512372165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274016159"/>
                    </a:ext>
                  </a:extLst>
                </a:gridCol>
                <a:gridCol w="541373">
                  <a:extLst>
                    <a:ext uri="{9D8B030D-6E8A-4147-A177-3AD203B41FA5}">
                      <a16:colId xmlns:a16="http://schemas.microsoft.com/office/drawing/2014/main" val="9736340"/>
                    </a:ext>
                  </a:extLst>
                </a:gridCol>
              </a:tblGrid>
              <a:tr h="520511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A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B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25003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5F6C3A6A-D780-E3DB-1E72-ED8B5A37E959}"/>
                  </a:ext>
                </a:extLst>
              </p:cNvPr>
              <p:cNvSpPr/>
              <p:nvPr/>
            </p:nvSpPr>
            <p:spPr>
              <a:xfrm>
                <a:off x="6905137" y="3591870"/>
                <a:ext cx="3905059" cy="1067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bg-BG" sz="4399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1!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2!..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GB" sz="4399" i="1" dirty="0">
                    <a:latin typeface="Cambria Math" panose="02040503050406030204" pitchFamily="18" charset="0"/>
                  </a:rPr>
                  <a:t> </a:t>
                </a:r>
                <a:r>
                  <a:rPr lang="en-GB" sz="4399" dirty="0">
                    <a:latin typeface="Cambria Math" panose="02040503050406030204" pitchFamily="18" charset="0"/>
                  </a:rPr>
                  <a:t>=</a:t>
                </a:r>
                <a:r>
                  <a:rPr lang="en-GB" sz="4399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4399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bg-BG" sz="4399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bg-BG" sz="4399" i="1"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GB" sz="4399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bg-BG" sz="4399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bg-BG" sz="4399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Rectangle 10">
                <a:extLst>
                  <a:ext uri="{FF2B5EF4-FFF2-40B4-BE49-F238E27FC236}">
                    <a16:creationId xmlns:a16="http://schemas.microsoft.com/office/drawing/2014/main" id="{5F6C3A6A-D780-E3DB-1E72-ED8B5A37E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137" y="3591870"/>
                <a:ext cx="3905059" cy="1067258"/>
              </a:xfrm>
              <a:prstGeom prst="rect">
                <a:avLst/>
              </a:prstGeom>
              <a:blipFill>
                <a:blip r:embed="rId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utoShape 7">
            <a:extLst>
              <a:ext uri="{FF2B5EF4-FFF2-40B4-BE49-F238E27FC236}">
                <a16:creationId xmlns:a16="http://schemas.microsoft.com/office/drawing/2014/main" id="{1A5EF346-EB79-252E-8A1A-382174D17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500" y="4737871"/>
            <a:ext cx="2069044" cy="1532166"/>
          </a:xfrm>
          <a:prstGeom prst="wedgeRoundRectCallout">
            <a:avLst>
              <a:gd name="adj1" fmla="val -53411"/>
              <a:gd name="adj2" fmla="val -838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възможни начина</a:t>
            </a:r>
            <a:endParaRPr lang="en-US" sz="27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32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399" dirty="0"/>
              <a:t>Генерирайте всички възможни </a:t>
            </a:r>
            <a:r>
              <a:rPr lang="bg-BG" sz="3399" b="1" dirty="0">
                <a:solidFill>
                  <a:schemeClr val="bg1"/>
                </a:solidFill>
              </a:rPr>
              <a:t>пермутации</a:t>
            </a:r>
            <a:r>
              <a:rPr lang="bg-BG" sz="3399" dirty="0"/>
              <a:t> на набор от елементи</a:t>
            </a:r>
            <a:endParaRPr lang="en-GB" sz="3399" dirty="0"/>
          </a:p>
          <a:p>
            <a:pPr lvl="1">
              <a:buClr>
                <a:schemeClr val="tx1"/>
              </a:buClr>
            </a:pPr>
            <a:r>
              <a:rPr lang="bg-BG" sz="3399" dirty="0"/>
              <a:t>Без</a:t>
            </a:r>
            <a:r>
              <a:rPr lang="en-GB" sz="3399" dirty="0"/>
              <a:t> </a:t>
            </a:r>
            <a:r>
              <a:rPr lang="bg-BG" sz="3399" b="1" dirty="0">
                <a:solidFill>
                  <a:schemeClr val="bg1"/>
                </a:solidFill>
              </a:rPr>
              <a:t>допълнителна</a:t>
            </a:r>
            <a:r>
              <a:rPr lang="en-GB" sz="3399" b="1" dirty="0">
                <a:solidFill>
                  <a:schemeClr val="bg1"/>
                </a:solidFill>
              </a:rPr>
              <a:t> </a:t>
            </a:r>
            <a:r>
              <a:rPr lang="bg-BG" sz="3399" b="1" dirty="0">
                <a:solidFill>
                  <a:schemeClr val="bg1"/>
                </a:solidFill>
              </a:rPr>
              <a:t>памет</a:t>
            </a:r>
            <a:endParaRPr lang="en-GB" sz="3399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пермутации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8000" y="6397197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441318" y="4113288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2668" y="4051019"/>
            <a:ext cx="118389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A B 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0575" y="2974082"/>
            <a:ext cx="1183894" cy="26769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ACB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BAC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BCA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CAB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spc="600" noProof="1">
                <a:latin typeface="Consolas" panose="020B0609020204030204" pitchFamily="49" charset="0"/>
              </a:rPr>
              <a:t>CBA</a:t>
            </a:r>
          </a:p>
        </p:txBody>
      </p:sp>
    </p:spTree>
    <p:extLst>
      <p:ext uri="{BB962C8B-B14F-4D97-AF65-F5344CB8AC3E}">
        <p14:creationId xmlns:p14="http://schemas.microsoft.com/office/powerpoint/2010/main" val="61650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8038</TotalTime>
  <Words>2112</Words>
  <Application>Microsoft Office PowerPoint</Application>
  <PresentationFormat>Широк екран</PresentationFormat>
  <Paragraphs>497</Paragraphs>
  <Slides>37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Cambria Math</vt:lpstr>
      <vt:lpstr>Consolas</vt:lpstr>
      <vt:lpstr>Wingdings</vt:lpstr>
      <vt:lpstr>Wingdings 2</vt:lpstr>
      <vt:lpstr>SoftUni</vt:lpstr>
      <vt:lpstr>Комбинаторни алгоритми</vt:lpstr>
      <vt:lpstr>Съдържание</vt:lpstr>
      <vt:lpstr>Пермутации</vt:lpstr>
      <vt:lpstr>Пермутации</vt:lpstr>
      <vt:lpstr>Пермутации – примери</vt:lpstr>
      <vt:lpstr>Пермутации – примери в живота</vt:lpstr>
      <vt:lpstr>Пермутации с повторения – примери в живота</vt:lpstr>
      <vt:lpstr>Пермутация - брой</vt:lpstr>
      <vt:lpstr>Задача: пермутации</vt:lpstr>
      <vt:lpstr>Алгоритъм: пермутации</vt:lpstr>
      <vt:lpstr>Генериране на пермутации</vt:lpstr>
      <vt:lpstr>Задача: пермутация с повторения</vt:lpstr>
      <vt:lpstr>Решение: пермутация с повторения</vt:lpstr>
      <vt:lpstr>Вариации</vt:lpstr>
      <vt:lpstr>Вариации</vt:lpstr>
      <vt:lpstr>Вариации</vt:lpstr>
      <vt:lpstr>Вариации – примери в живота</vt:lpstr>
      <vt:lpstr>Вариации с повторение – примери в живота</vt:lpstr>
      <vt:lpstr>Брой вариации</vt:lpstr>
      <vt:lpstr>Задача: Генериране на вариации</vt:lpstr>
      <vt:lpstr>Задача: Генериране на вариации с повт.</vt:lpstr>
      <vt:lpstr>Комбинации</vt:lpstr>
      <vt:lpstr>Комбинации</vt:lpstr>
      <vt:lpstr>Комбинации</vt:lpstr>
      <vt:lpstr>Комбинации – Примери в живота</vt:lpstr>
      <vt:lpstr>Комбинации с повторение – Примери в живота</vt:lpstr>
      <vt:lpstr>Брой комбинации</vt:lpstr>
      <vt:lpstr>Задача: Генериране на комбинации</vt:lpstr>
      <vt:lpstr>Задача: Генериране на комбинации с повт.</vt:lpstr>
      <vt:lpstr>N избора от K брой</vt:lpstr>
      <vt:lpstr>Какво е биномен коефициент</vt:lpstr>
      <vt:lpstr>Задача: брой комбинации</vt:lpstr>
      <vt:lpstr>Триъгълника на паскал</vt:lpstr>
      <vt:lpstr>Биномен коефициент : изчисления</vt:lpstr>
      <vt:lpstr>Какво научихме днес?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subject>Software Development</dc:subject>
  <dc:creator>Software University</dc:creator>
  <cp:keywords>data structures; algorithms; complexity; asymptotic notation; trees; lists; graphs; programming; 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Stefan Kuiumdjiev</cp:lastModifiedBy>
  <cp:revision>101</cp:revision>
  <dcterms:created xsi:type="dcterms:W3CDTF">2018-05-23T13:08:44Z</dcterms:created>
  <dcterms:modified xsi:type="dcterms:W3CDTF">2023-04-20T12:49:36Z</dcterms:modified>
  <cp:category>© SoftUni – https://softuni.org</cp:category>
</cp:coreProperties>
</file>