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86" r:id="rId11"/>
    <p:sldId id="504" r:id="rId12"/>
    <p:sldId id="5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зик за програмиране" id="{DB5D4DE6-FF1C-4EA9-915A-C119FA75E385}">
          <p14:sldIdLst>
            <p14:sldId id="587"/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90" y="4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93" y="321500"/>
            <a:ext cx="11802814" cy="229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Преминаване от език с блоково програмиране към скриптов текстов език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Основни типове данни в скриптов текстов език за програмиране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2" b="187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</a:rPr>
              <a:t>TODO</a:t>
            </a:r>
            <a:endParaRPr lang="ru-RU" sz="28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284234" cy="5207396"/>
          </a:xfrm>
        </p:spPr>
        <p:txBody>
          <a:bodyPr/>
          <a:lstStyle/>
          <a:p>
            <a:r>
              <a:rPr lang="bg-BG" dirty="0" smtClean="0"/>
              <a:t>͏Език за програмиране</a:t>
            </a:r>
          </a:p>
          <a:p>
            <a:r>
              <a:rPr lang="bg-BG" dirty="0" smtClean="0"/>
              <a:t>Интегрирана среда за програмиране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концепции и предназначение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Език за програмиране</a:t>
            </a:r>
            <a:endParaRPr lang="en-US" dirty="0"/>
          </a:p>
        </p:txBody>
      </p:sp>
      <p:pic>
        <p:nvPicPr>
          <p:cNvPr id="1026" name="Picture 2" descr="Top 5 Programming Languages to Learn in 2024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84" y="819000"/>
            <a:ext cx="8056431" cy="364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>
                <a:solidFill>
                  <a:schemeClr val="bg1"/>
                </a:solidFill>
              </a:rPr>
              <a:t>Език за програмиране </a:t>
            </a:r>
            <a:r>
              <a:rPr lang="bg-BG" dirty="0" smtClean="0"/>
              <a:t>– </a:t>
            </a:r>
            <a:r>
              <a:rPr lang="ru-RU" b="1" dirty="0"/>
              <a:t>система</a:t>
            </a:r>
            <a:r>
              <a:rPr lang="ru-RU" dirty="0"/>
              <a:t> от </a:t>
            </a:r>
            <a:r>
              <a:rPr lang="ru-RU" b="1" dirty="0"/>
              <a:t>символи</a:t>
            </a:r>
            <a:r>
              <a:rPr lang="ru-RU" dirty="0"/>
              <a:t>, </a:t>
            </a:r>
            <a:r>
              <a:rPr lang="ru-RU" b="1" dirty="0"/>
              <a:t>команди</a:t>
            </a:r>
            <a:r>
              <a:rPr lang="ru-RU" dirty="0"/>
              <a:t> и </a:t>
            </a:r>
            <a:r>
              <a:rPr lang="ru-RU" b="1" dirty="0"/>
              <a:t>правила</a:t>
            </a:r>
            <a:r>
              <a:rPr lang="ru-RU" dirty="0"/>
              <a:t>, чрез които програмистът </a:t>
            </a:r>
            <a:r>
              <a:rPr lang="ru-RU" b="1" dirty="0"/>
              <a:t>инструктира</a:t>
            </a:r>
            <a:r>
              <a:rPr lang="ru-RU" dirty="0"/>
              <a:t> </a:t>
            </a:r>
            <a:r>
              <a:rPr lang="ru-RU" b="1" dirty="0"/>
              <a:t>компютъра</a:t>
            </a:r>
            <a:r>
              <a:rPr lang="ru-RU" dirty="0"/>
              <a:t> да </a:t>
            </a:r>
            <a:r>
              <a:rPr lang="ru-RU" b="1" dirty="0"/>
              <a:t>изпълнява </a:t>
            </a:r>
            <a:r>
              <a:rPr lang="ru-RU" b="1" dirty="0" smtClean="0"/>
              <a:t>задачи</a:t>
            </a:r>
          </a:p>
          <a:p>
            <a:pPr lvl="1"/>
            <a:r>
              <a:rPr lang="ru-RU" dirty="0"/>
              <a:t>С език за програмиране </a:t>
            </a:r>
            <a:r>
              <a:rPr lang="ru-RU" b="1" dirty="0"/>
              <a:t>преобразуваме алгоритми </a:t>
            </a:r>
            <a:r>
              <a:rPr lang="ru-RU" dirty="0"/>
              <a:t>в </a:t>
            </a:r>
            <a:r>
              <a:rPr lang="ru-RU" b="1" dirty="0"/>
              <a:t>програми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изпълними от компютъра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език за програмиране?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" t="10809" r="6007" b="10668"/>
          <a:stretch/>
        </p:blipFill>
        <p:spPr>
          <a:xfrm>
            <a:off x="4635617" y="4374000"/>
            <a:ext cx="4590000" cy="21631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 smtClean="0"/>
              <a:t>Езиците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b="1" dirty="0"/>
              <a:t>програмиране</a:t>
            </a:r>
            <a:r>
              <a:rPr lang="ru-RU" dirty="0"/>
              <a:t> се </a:t>
            </a:r>
            <a:r>
              <a:rPr lang="ru-RU" b="1" dirty="0"/>
              <a:t>делят</a:t>
            </a:r>
            <a:r>
              <a:rPr lang="ru-RU" dirty="0"/>
              <a:t> на няколко </a:t>
            </a:r>
            <a:r>
              <a:rPr lang="ru-RU" b="1" dirty="0"/>
              <a:t>основни групи</a:t>
            </a:r>
            <a:r>
              <a:rPr lang="bg-BG" dirty="0" smtClean="0"/>
              <a:t>:</a:t>
            </a:r>
          </a:p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Машинни</a:t>
            </a:r>
            <a:r>
              <a:rPr lang="bg-BG" b="1" dirty="0" smtClean="0"/>
              <a:t> </a:t>
            </a:r>
            <a:r>
              <a:rPr lang="bg-BG" dirty="0" smtClean="0"/>
              <a:t>езици</a:t>
            </a:r>
          </a:p>
          <a:p>
            <a:pPr lvl="1"/>
            <a:r>
              <a:rPr lang="bg-BG" dirty="0" smtClean="0"/>
              <a:t>Езици от </a:t>
            </a:r>
            <a:r>
              <a:rPr lang="bg-BG" b="1" dirty="0" smtClean="0">
                <a:solidFill>
                  <a:schemeClr val="bg1"/>
                </a:solidFill>
              </a:rPr>
              <a:t>ниско ниво</a:t>
            </a:r>
          </a:p>
          <a:p>
            <a:pPr lvl="1"/>
            <a:r>
              <a:rPr lang="bg-BG" dirty="0" smtClean="0"/>
              <a:t>Езици от </a:t>
            </a:r>
            <a:r>
              <a:rPr lang="bg-BG" b="1" dirty="0" smtClean="0">
                <a:solidFill>
                  <a:schemeClr val="bg1"/>
                </a:solidFill>
              </a:rPr>
              <a:t>високо ниво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видове езици</a:t>
            </a:r>
            <a:endParaRPr lang="en-US" dirty="0"/>
          </a:p>
        </p:txBody>
      </p:sp>
      <p:pic>
        <p:nvPicPr>
          <p:cNvPr id="3075" name="Picture 3" descr="What is machine code? Definition and examples - Market Busines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84" y="2062139"/>
            <a:ext cx="2892198" cy="21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4413295"/>
            <a:ext cx="5040000" cy="2242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1"/>
          <a:stretch/>
        </p:blipFill>
        <p:spPr>
          <a:xfrm>
            <a:off x="8162042" y="2056028"/>
            <a:ext cx="3677030" cy="45936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10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Компютърът "</a:t>
            </a:r>
            <a:r>
              <a:rPr lang="ru-RU" b="1" dirty="0" smtClean="0"/>
              <a:t>разбира</a:t>
            </a:r>
            <a:r>
              <a:rPr lang="ru-RU" dirty="0" smtClean="0"/>
              <a:t>" само </a:t>
            </a:r>
            <a:r>
              <a:rPr lang="ru-RU" b="1" dirty="0" smtClean="0">
                <a:solidFill>
                  <a:schemeClr val="bg1"/>
                </a:solidFill>
              </a:rPr>
              <a:t>машинните езици</a:t>
            </a:r>
            <a:r>
              <a:rPr lang="ru-RU" dirty="0" smtClean="0"/>
              <a:t> </a:t>
            </a:r>
          </a:p>
          <a:p>
            <a:r>
              <a:rPr lang="bg-BG" dirty="0" smtClean="0"/>
              <a:t>Тези езици представляват</a:t>
            </a:r>
            <a:r>
              <a:rPr lang="ru-RU" dirty="0" smtClean="0"/>
              <a:t> </a:t>
            </a:r>
            <a:r>
              <a:rPr lang="ru-RU" b="1" dirty="0" smtClean="0"/>
              <a:t>поредица</a:t>
            </a:r>
            <a:r>
              <a:rPr lang="ru-RU" dirty="0" smtClean="0"/>
              <a:t> от </a:t>
            </a:r>
            <a:r>
              <a:rPr lang="ru-RU" b="1" dirty="0" smtClean="0"/>
              <a:t>числа</a:t>
            </a:r>
          </a:p>
          <a:p>
            <a:pPr lvl="1"/>
            <a:r>
              <a:rPr lang="ru-RU" dirty="0" smtClean="0"/>
              <a:t>Това </a:t>
            </a:r>
            <a:r>
              <a:rPr lang="ru-RU" dirty="0"/>
              <a:t>ги прави </a:t>
            </a:r>
            <a:r>
              <a:rPr lang="ru-RU" b="1" dirty="0"/>
              <a:t>неудобни</a:t>
            </a:r>
            <a:r>
              <a:rPr lang="ru-RU" dirty="0"/>
              <a:t> за </a:t>
            </a:r>
            <a:r>
              <a:rPr lang="ru-RU" b="1" dirty="0"/>
              <a:t>използване</a:t>
            </a:r>
            <a:endParaRPr lang="ru-RU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Машинни езици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4" y="3564000"/>
            <a:ext cx="4857750" cy="2686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80999" y="4540655"/>
            <a:ext cx="2700000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Hello World!</a:t>
            </a:r>
            <a:endParaRPr lang="en-US" sz="32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1456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Free Convert SVG, PNG Icon, Symbol. Download Image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25" y="4355348"/>
            <a:ext cx="1103353" cy="11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7711830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0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7335000" cy="5528766"/>
          </a:xfrm>
        </p:spPr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Асемблерните </a:t>
            </a:r>
            <a:r>
              <a:rPr lang="ru-RU" b="1" dirty="0">
                <a:solidFill>
                  <a:schemeClr val="bg1"/>
                </a:solidFill>
              </a:rPr>
              <a:t>езици </a:t>
            </a:r>
            <a:r>
              <a:rPr lang="ru-RU" dirty="0"/>
              <a:t>са </a:t>
            </a:r>
            <a:r>
              <a:rPr lang="ru-RU" b="1" dirty="0"/>
              <a:t>най-близки</a:t>
            </a:r>
            <a:r>
              <a:rPr lang="ru-RU" dirty="0"/>
              <a:t> до </a:t>
            </a:r>
            <a:r>
              <a:rPr lang="ru-RU" b="1" dirty="0"/>
              <a:t>машинния език</a:t>
            </a:r>
            <a:r>
              <a:rPr lang="ru-RU" dirty="0"/>
              <a:t>, като </a:t>
            </a:r>
            <a:r>
              <a:rPr lang="ru-RU" b="1" dirty="0"/>
              <a:t>всяка</a:t>
            </a:r>
            <a:r>
              <a:rPr lang="ru-RU" dirty="0"/>
              <a:t> </a:t>
            </a:r>
            <a:r>
              <a:rPr lang="ru-RU" b="1" dirty="0"/>
              <a:t>команда</a:t>
            </a:r>
            <a:r>
              <a:rPr lang="ru-RU" dirty="0"/>
              <a:t> съответства на </a:t>
            </a:r>
            <a:r>
              <a:rPr lang="ru-RU" b="1" dirty="0"/>
              <a:t>машинен</a:t>
            </a:r>
            <a:r>
              <a:rPr lang="ru-RU" dirty="0"/>
              <a:t> </a:t>
            </a:r>
            <a:r>
              <a:rPr lang="ru-RU" b="1" dirty="0"/>
              <a:t>код</a:t>
            </a:r>
          </a:p>
          <a:p>
            <a:pPr lvl="1"/>
            <a:r>
              <a:rPr lang="ru-RU" dirty="0"/>
              <a:t>Асемблерните езици също </a:t>
            </a:r>
            <a:r>
              <a:rPr lang="ru-RU" b="1" dirty="0"/>
              <a:t>не са удобни</a:t>
            </a:r>
            <a:r>
              <a:rPr lang="ru-RU" dirty="0"/>
              <a:t> за </a:t>
            </a:r>
            <a:r>
              <a:rPr lang="ru-RU" b="1" dirty="0"/>
              <a:t>писане</a:t>
            </a:r>
            <a:r>
              <a:rPr lang="ru-RU" dirty="0"/>
              <a:t> </a:t>
            </a:r>
            <a:r>
              <a:rPr lang="ru-RU" dirty="0" smtClean="0"/>
              <a:t>на програми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ниско </a:t>
            </a:r>
            <a:r>
              <a:rPr lang="bg-BG" dirty="0" smtClean="0"/>
              <a:t>ниво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75" y="1919690"/>
            <a:ext cx="4640171" cy="448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122" name="Picture 2" descr="Assemb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14531" r="9864" b="11252"/>
          <a:stretch/>
        </p:blipFill>
        <p:spPr bwMode="auto">
          <a:xfrm>
            <a:off x="2653500" y="4848706"/>
            <a:ext cx="1980000" cy="18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Езиците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от високо </a:t>
            </a:r>
            <a:r>
              <a:rPr lang="ru-RU" dirty="0"/>
              <a:t>ниво предлагат </a:t>
            </a:r>
            <a:r>
              <a:rPr lang="ru-RU" b="1" dirty="0"/>
              <a:t>команди</a:t>
            </a:r>
            <a:r>
              <a:rPr lang="ru-RU" dirty="0"/>
              <a:t>, които са </a:t>
            </a:r>
            <a:r>
              <a:rPr lang="ru-RU" dirty="0" smtClean="0"/>
              <a:t>	  </a:t>
            </a:r>
            <a:r>
              <a:rPr lang="ru-RU" b="1" dirty="0" smtClean="0"/>
              <a:t>по-близки</a:t>
            </a:r>
            <a:r>
              <a:rPr lang="ru-RU" dirty="0" smtClean="0"/>
              <a:t> </a:t>
            </a:r>
            <a:r>
              <a:rPr lang="ru-RU" dirty="0"/>
              <a:t>до </a:t>
            </a:r>
            <a:r>
              <a:rPr lang="ru-RU" b="1" dirty="0"/>
              <a:t>човешкия </a:t>
            </a:r>
            <a:r>
              <a:rPr lang="ru-RU" b="1" dirty="0" smtClean="0"/>
              <a:t>език</a:t>
            </a:r>
            <a:r>
              <a:rPr lang="ru-RU" dirty="0" smtClean="0"/>
              <a:t>, което </a:t>
            </a:r>
            <a:r>
              <a:rPr lang="ru-RU" b="1" dirty="0" smtClean="0"/>
              <a:t>улеснява писането </a:t>
            </a:r>
            <a:r>
              <a:rPr lang="ru-RU" dirty="0" smtClean="0"/>
              <a:t>на програми</a:t>
            </a:r>
          </a:p>
          <a:p>
            <a:pPr lvl="1"/>
            <a:r>
              <a:rPr lang="ru-RU" dirty="0" smtClean="0"/>
              <a:t>Те </a:t>
            </a:r>
            <a:r>
              <a:rPr lang="ru-RU" b="1" dirty="0" smtClean="0"/>
              <a:t>абстрахират детайлите </a:t>
            </a:r>
            <a:r>
              <a:rPr lang="ru-RU" dirty="0" smtClean="0"/>
              <a:t>на </a:t>
            </a:r>
            <a:r>
              <a:rPr lang="ru-RU" b="1" dirty="0" smtClean="0"/>
              <a:t>хардуера</a:t>
            </a:r>
            <a:r>
              <a:rPr lang="ru-RU" dirty="0" smtClean="0"/>
              <a:t>, позволявайки на програмистите да се </a:t>
            </a:r>
            <a:r>
              <a:rPr lang="ru-RU" b="1" dirty="0" smtClean="0"/>
              <a:t>фокусират</a:t>
            </a:r>
            <a:r>
              <a:rPr lang="ru-RU" dirty="0" smtClean="0"/>
              <a:t> върху </a:t>
            </a:r>
            <a:r>
              <a:rPr lang="ru-RU" b="1" dirty="0" smtClean="0"/>
              <a:t>логиката</a:t>
            </a:r>
            <a:r>
              <a:rPr lang="ru-RU" dirty="0" smtClean="0"/>
              <a:t> на </a:t>
            </a:r>
            <a:r>
              <a:rPr lang="ru-RU" b="1" dirty="0" smtClean="0"/>
              <a:t>програмата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високо </a:t>
            </a:r>
            <a:r>
              <a:rPr lang="bg-BG" dirty="0" smtClean="0"/>
              <a:t>ниво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50" y="4214317"/>
            <a:ext cx="5355000" cy="25105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4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911000" y="2304000"/>
            <a:ext cx="7110000" cy="30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5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Примери за езици от високо ниво</a:t>
            </a:r>
            <a:endParaRPr lang="en-US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9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5072</TotalTime>
  <Words>365</Words>
  <Application>Microsoft Office PowerPoint</Application>
  <PresentationFormat>Widescreen</PresentationFormat>
  <Paragraphs>60</Paragraphs>
  <Slides>12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Consolas</vt:lpstr>
      <vt:lpstr>Wingdings</vt:lpstr>
      <vt:lpstr>SoftUni</vt:lpstr>
      <vt:lpstr>Преминаване от език с блоково програмиране към скриптов текстов език</vt:lpstr>
      <vt:lpstr>Съдържание</vt:lpstr>
      <vt:lpstr>Език за програмиране</vt:lpstr>
      <vt:lpstr>Какво е език за програмиране?</vt:lpstr>
      <vt:lpstr>Основни видове езици</vt:lpstr>
      <vt:lpstr>Машинни езици</vt:lpstr>
      <vt:lpstr>Езици от ниско ниво</vt:lpstr>
      <vt:lpstr>Езици от високо ниво</vt:lpstr>
      <vt:lpstr>PowerPoint Presentation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Преминаване от език с блоково програмиране към скриптов текстов език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1189</cp:revision>
  <dcterms:created xsi:type="dcterms:W3CDTF">2018-05-23T13:08:44Z</dcterms:created>
  <dcterms:modified xsi:type="dcterms:W3CDTF">2024-10-07T19:58:06Z</dcterms:modified>
  <cp:category/>
</cp:coreProperties>
</file>