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503" r:id="rId2"/>
    <p:sldId id="276" r:id="rId3"/>
    <p:sldId id="649" r:id="rId4"/>
    <p:sldId id="650" r:id="rId5"/>
    <p:sldId id="657" r:id="rId6"/>
    <p:sldId id="684" r:id="rId7"/>
    <p:sldId id="667" r:id="rId8"/>
    <p:sldId id="651" r:id="rId9"/>
    <p:sldId id="652" r:id="rId10"/>
    <p:sldId id="668" r:id="rId11"/>
    <p:sldId id="674" r:id="rId12"/>
    <p:sldId id="653" r:id="rId13"/>
    <p:sldId id="671" r:id="rId14"/>
    <p:sldId id="670" r:id="rId15"/>
    <p:sldId id="654" r:id="rId16"/>
    <p:sldId id="672" r:id="rId17"/>
    <p:sldId id="658" r:id="rId18"/>
    <p:sldId id="656" r:id="rId19"/>
    <p:sldId id="669" r:id="rId20"/>
    <p:sldId id="673" r:id="rId21"/>
    <p:sldId id="659" r:id="rId22"/>
    <p:sldId id="660" r:id="rId23"/>
    <p:sldId id="664" r:id="rId24"/>
    <p:sldId id="665" r:id="rId25"/>
    <p:sldId id="666" r:id="rId26"/>
    <p:sldId id="675" r:id="rId27"/>
    <p:sldId id="677" r:id="rId28"/>
    <p:sldId id="688" r:id="rId29"/>
    <p:sldId id="689" r:id="rId30"/>
    <p:sldId id="676" r:id="rId31"/>
    <p:sldId id="686" r:id="rId32"/>
    <p:sldId id="687" r:id="rId33"/>
    <p:sldId id="679" r:id="rId34"/>
    <p:sldId id="680" r:id="rId35"/>
    <p:sldId id="681" r:id="rId36"/>
    <p:sldId id="682" r:id="rId37"/>
    <p:sldId id="683" r:id="rId38"/>
    <p:sldId id="633" r:id="rId39"/>
    <p:sldId id="504" r:id="rId40"/>
    <p:sldId id="505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мплементация на входна форма (Login Form)" id="{A764BDC4-FBCF-8642-9DA0-2A050F6690EB}">
          <p14:sldIdLst>
            <p14:sldId id="649"/>
            <p14:sldId id="650"/>
            <p14:sldId id="657"/>
            <p14:sldId id="684"/>
            <p14:sldId id="667"/>
          </p14:sldIdLst>
        </p14:section>
        <p14:section name="Имплементация на главна форма (Main Form)" id="{B1F6C564-3BAE-BB46-A203-45D68BC0EA48}">
          <p14:sldIdLst>
            <p14:sldId id="651"/>
            <p14:sldId id="652"/>
            <p14:sldId id="668"/>
            <p14:sldId id="674"/>
            <p14:sldId id="653"/>
            <p14:sldId id="671"/>
            <p14:sldId id="670"/>
            <p14:sldId id="654"/>
            <p14:sldId id="672"/>
            <p14:sldId id="658"/>
            <p14:sldId id="656"/>
            <p14:sldId id="669"/>
            <p14:sldId id="673"/>
          </p14:sldIdLst>
        </p14:section>
        <p14:section name="Имплементация на отделни функционалности" id="{DB31F246-6EDB-214E-B04E-17F950DBDBA8}">
          <p14:sldIdLst>
            <p14:sldId id="659"/>
            <p14:sldId id="660"/>
            <p14:sldId id="664"/>
            <p14:sldId id="665"/>
            <p14:sldId id="666"/>
            <p14:sldId id="675"/>
            <p14:sldId id="677"/>
            <p14:sldId id="688"/>
            <p14:sldId id="689"/>
            <p14:sldId id="676"/>
            <p14:sldId id="686"/>
            <p14:sldId id="687"/>
            <p14:sldId id="679"/>
            <p14:sldId id="680"/>
            <p14:sldId id="681"/>
            <p14:sldId id="682"/>
            <p14:sldId id="68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2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4" autoAdjust="0"/>
    <p:restoredTop sz="95188" autoAdjust="0"/>
  </p:normalViewPr>
  <p:slideViewPr>
    <p:cSldViewPr showGuides="1">
      <p:cViewPr>
        <p:scale>
          <a:sx n="75" d="100"/>
          <a:sy n="75" d="100"/>
        </p:scale>
        <p:origin x="240" y="8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0-12T16:05:32.300" idx="2">
    <p:pos x="10" y="10"/>
    <p:text>Направи подобни иконки за всеки метод. Самите иконки, които съм ти показал са две отделни, които съм групирал. По същия начин може да направиш и за всички останали методи.
Можеш да намериш отделните иконки от https://www.flaticon.com/ или други подобни сайтове.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12.10.2024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6936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3817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73100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55880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8669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5836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534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08203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24903" y="2002719"/>
            <a:ext cx="3960000" cy="36709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DTO</a:t>
            </a:r>
            <a:r>
              <a:rPr lang="en-US" sz="3000" dirty="0"/>
              <a:t> (</a:t>
            </a:r>
            <a:r>
              <a:rPr lang="en-US" sz="3000" b="1" dirty="0"/>
              <a:t>Data Transfer Object</a:t>
            </a:r>
            <a:r>
              <a:rPr lang="en-US" sz="3000" dirty="0"/>
              <a:t>) </a:t>
            </a:r>
            <a:r>
              <a:rPr lang="bg-BG" sz="3000" dirty="0"/>
              <a:t>е обект за </a:t>
            </a:r>
            <a:r>
              <a:rPr lang="bg-BG" sz="3000" b="1" dirty="0">
                <a:solidFill>
                  <a:schemeClr val="bg1"/>
                </a:solidFill>
              </a:rPr>
              <a:t>прехвърляне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3000" dirty="0"/>
              <a:t> </a:t>
            </a:r>
            <a:r>
              <a:rPr lang="bg-BG" sz="3000" dirty="0"/>
              <a:t>съдържа</a:t>
            </a:r>
            <a:r>
              <a:rPr lang="en-US" sz="3000" dirty="0"/>
              <a:t> </a:t>
            </a:r>
            <a:r>
              <a:rPr lang="bg-BG" sz="3000" dirty="0"/>
              <a:t>нужните </a:t>
            </a:r>
            <a:r>
              <a:rPr lang="bg-BG" sz="3000" b="1" dirty="0">
                <a:solidFill>
                  <a:schemeClr val="bg1"/>
                </a:solidFill>
              </a:rPr>
              <a:t>полета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  <a:r>
              <a:rPr lang="bg-BG" sz="3000" dirty="0"/>
              <a:t> на </a:t>
            </a:r>
            <a:r>
              <a:rPr lang="bg-BG" sz="30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764978"/>
            <a:ext cx="11340000" cy="267765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Description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48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9690" y="1213243"/>
            <a:ext cx="11155528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LoadExaminationsFromDb()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examinations = db.Examinations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(e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ExaminationDate = e.ExaminationDate,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e.Doctor.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  Description = e.Description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 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bg-BG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4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 Source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r>
              <a:rPr lang="bg-BG" sz="3000" dirty="0"/>
              <a:t>, </a:t>
            </a:r>
            <a:r>
              <a:rPr lang="bg-BG" sz="3000" b="1" dirty="0"/>
              <a:t>пациенти</a:t>
            </a:r>
            <a:r>
              <a:rPr lang="bg-BG" sz="3000" dirty="0"/>
              <a:t> и </a:t>
            </a:r>
            <a:r>
              <a:rPr lang="bg-BG" sz="3000" b="1" dirty="0"/>
              <a:t>прегледи</a:t>
            </a:r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12EF76-F272-DD2E-EFE6-C56A47343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32836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375D66-0B34-6DBB-AF52-A016EAF86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46695" y="2518494"/>
            <a:ext cx="4314437" cy="3976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45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CF81E5F-E5E3-3759-3C7D-FB571214E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C15F0-B313-D4A8-9E18-656EF16E536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данните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F455584-1159-4511-898D-9F3B082D1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54C56-B0ED-D1BF-0EA2-D29021AE415F}"/>
              </a:ext>
            </a:extLst>
          </p:cNvPr>
          <p:cNvSpPr txBox="1">
            <a:spLocks/>
          </p:cNvSpPr>
          <p:nvPr/>
        </p:nvSpPr>
        <p:spPr>
          <a:xfrm>
            <a:off x="291000" y="1708133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FormMain_Load(object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LoadRolesFromDb();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LoadUsersFromDb();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Role[]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LoadRolesFromDb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LoadUsersFromDb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ExaminationDto[]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LoadExaminationsFromDb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examinations = LoadExaminationsFromDb();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920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2AC57B-99C8-F5D6-695F-C2364771E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6C8354-2ACB-8721-7608-CEA7334541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Имплементираме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dirty="0"/>
              <a:t>за </a:t>
            </a:r>
            <a:r>
              <a:rPr lang="bg-BG" b="1" dirty="0"/>
              <a:t>пациенти</a:t>
            </a:r>
            <a:r>
              <a:rPr lang="bg-BG" dirty="0"/>
              <a:t> и </a:t>
            </a:r>
            <a:r>
              <a:rPr lang="bg-BG" b="1" dirty="0"/>
              <a:t>прегледи</a:t>
            </a:r>
            <a:endParaRPr lang="en-US" b="1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C80FA6-D9F6-B652-7E21-FB4FAE24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Master-Detail </a:t>
            </a:r>
            <a:r>
              <a:rPr lang="bg-BG" dirty="0"/>
              <a:t>навигация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F05608-C944-E27A-0A2A-124D892D53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400" y="1969020"/>
            <a:ext cx="7261200" cy="45257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utoShape 7">
            <a:extLst>
              <a:ext uri="{FF2B5EF4-FFF2-40B4-BE49-F238E27FC236}">
                <a16:creationId xmlns:a16="http://schemas.microsoft.com/office/drawing/2014/main" id="{7A807F95-F01B-836E-3C0D-BA3DAAB70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04902" y="2664000"/>
            <a:ext cx="3120928" cy="408596"/>
          </a:xfrm>
          <a:prstGeom prst="wedgeRoundRectCallout">
            <a:avLst>
              <a:gd name="adj1" fmla="val -71483"/>
              <a:gd name="adj2" fmla="val 2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избрания 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48B7A5BA-20B5-29F8-2439-1FE5A1DCD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8200" y="4581108"/>
            <a:ext cx="3894830" cy="408596"/>
          </a:xfrm>
          <a:prstGeom prst="wedgeRoundRectCallout">
            <a:avLst>
              <a:gd name="adj1" fmla="val -71502"/>
              <a:gd name="adj2" fmla="val 353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Избираме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ED3A4E2-07E9-ADE7-1563-35836230A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6227063"/>
            <a:ext cx="4217544" cy="408596"/>
          </a:xfrm>
          <a:prstGeom prst="wedgeRoundRectCallout">
            <a:avLst>
              <a:gd name="adj1" fmla="val 34807"/>
              <a:gd name="adj2" fmla="val -1467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Задаваме прегледите като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Data Source</a:t>
            </a:r>
          </a:p>
        </p:txBody>
      </p:sp>
    </p:spTree>
    <p:extLst>
      <p:ext uri="{BB962C8B-B14F-4D97-AF65-F5344CB8AC3E}">
        <p14:creationId xmlns:p14="http://schemas.microsoft.com/office/powerpoint/2010/main" val="5626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ЕГН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пациенти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ЕГН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пациенти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44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816" y="4689000"/>
            <a:ext cx="7294366" cy="16329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0066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филтриране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специалност</a:t>
            </a:r>
            <a:endParaRPr lang="en-US" sz="2600" b="1" dirty="0"/>
          </a:p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bg-BG" b="1" dirty="0"/>
          </a:p>
          <a:p>
            <a:endParaRPr lang="en-US" sz="100" dirty="0"/>
          </a:p>
          <a:p>
            <a:r>
              <a:rPr lang="bg-BG" sz="2600" dirty="0"/>
              <a:t>Имплементираме </a:t>
            </a:r>
            <a:r>
              <a:rPr lang="bg-BG" sz="2600" b="1" dirty="0">
                <a:solidFill>
                  <a:schemeClr val="bg1"/>
                </a:solidFill>
              </a:rPr>
              <a:t>сортиране</a:t>
            </a:r>
            <a:r>
              <a:rPr lang="bg-BG" sz="2600" dirty="0"/>
              <a:t> на </a:t>
            </a:r>
            <a:r>
              <a:rPr lang="bg-BG" sz="2600" b="1" dirty="0"/>
              <a:t>лекари</a:t>
            </a:r>
            <a:r>
              <a:rPr lang="bg-BG" sz="2600" dirty="0"/>
              <a:t> по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специалност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и сортиране на лекари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E06C05-B844-3BD2-D3BA-0B092A0BC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0" b="1060"/>
          <a:stretch/>
        </p:blipFill>
        <p:spPr>
          <a:xfrm>
            <a:off x="2933938" y="1716652"/>
            <a:ext cx="6324122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AF9E2-92F0-7589-2B46-31AC2FCEBC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48816" y="4702204"/>
            <a:ext cx="7294366" cy="16064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951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методи-обработчици</a:t>
            </a:r>
            <a:r>
              <a:rPr lang="bg-BG" dirty="0"/>
              <a:t> към </a:t>
            </a:r>
            <a:r>
              <a:rPr lang="bg-BG" b="1" dirty="0"/>
              <a:t>бутоните</a:t>
            </a:r>
          </a:p>
          <a:p>
            <a:pPr lvl="1"/>
            <a:r>
              <a:rPr lang="bg-BG" b="1" dirty="0"/>
              <a:t>Добавяне на пациент</a:t>
            </a:r>
          </a:p>
          <a:p>
            <a:pPr lvl="1"/>
            <a:r>
              <a:rPr lang="bg-BG" b="1" dirty="0"/>
              <a:t>Редактиране на пациент</a:t>
            </a:r>
          </a:p>
          <a:p>
            <a:pPr lvl="1"/>
            <a:r>
              <a:rPr lang="bg-BG" b="1" dirty="0"/>
              <a:t>Изтриване на пациент</a:t>
            </a:r>
          </a:p>
          <a:p>
            <a:pPr lvl="1"/>
            <a:r>
              <a:rPr lang="bg-BG" b="1" dirty="0"/>
              <a:t>Добавяне на преглед</a:t>
            </a:r>
          </a:p>
          <a:p>
            <a:pPr lvl="1"/>
            <a:r>
              <a:rPr lang="bg-BG" b="1" dirty="0"/>
              <a:t>Редактиране на преглед</a:t>
            </a:r>
          </a:p>
          <a:p>
            <a:pPr lvl="1"/>
            <a:r>
              <a:rPr lang="bg-BG" b="1" dirty="0"/>
              <a:t>Изтриване на преглед</a:t>
            </a:r>
          </a:p>
          <a:p>
            <a:pPr lvl="1"/>
            <a:r>
              <a:rPr lang="bg-BG" b="1" dirty="0"/>
              <a:t>Добавяне на лекар</a:t>
            </a:r>
          </a:p>
          <a:p>
            <a:pPr lvl="1"/>
            <a:r>
              <a:rPr lang="bg-BG" b="1" dirty="0"/>
              <a:t>Редактиране на лекар</a:t>
            </a:r>
          </a:p>
          <a:p>
            <a:pPr lvl="1"/>
            <a:r>
              <a:rPr lang="bg-BG" b="1" dirty="0"/>
              <a:t>Изтриване на </a:t>
            </a:r>
            <a:r>
              <a:rPr lang="bg-BG" b="1" dirty="0" smtClean="0"/>
              <a:t>лекар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Методи-обработчици за бутони</a:t>
            </a:r>
            <a:endParaRPr lang="en-BG" dirty="0"/>
          </a:p>
        </p:txBody>
      </p:sp>
      <p:grpSp>
        <p:nvGrpSpPr>
          <p:cNvPr id="5" name="Group 4"/>
          <p:cNvGrpSpPr/>
          <p:nvPr/>
        </p:nvGrpSpPr>
        <p:grpSpPr>
          <a:xfrm>
            <a:off x="6276000" y="2079000"/>
            <a:ext cx="1009169" cy="1033093"/>
            <a:chOff x="6099450" y="2079000"/>
            <a:chExt cx="1668538" cy="1708093"/>
          </a:xfrm>
        </p:grpSpPr>
        <p:pic>
          <p:nvPicPr>
            <p:cNvPr id="1026" name="Picture 2" descr="Patient Generic Outline Color icon | Freepik"/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9450" y="2079000"/>
              <a:ext cx="1668538" cy="16685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Add - Free ui icons"/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2214" y="3157093"/>
              <a:ext cx="630000" cy="63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7676482" y="2079000"/>
            <a:ext cx="1073886" cy="1122185"/>
            <a:chOff x="6972799" y="2929968"/>
            <a:chExt cx="2374174" cy="2480955"/>
          </a:xfrm>
        </p:grpSpPr>
        <p:pic>
          <p:nvPicPr>
            <p:cNvPr id="9" name="Picture 2" descr="Patient Generic Outline Color icon | Freepik"/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2799" y="2929968"/>
              <a:ext cx="2318201" cy="2318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Edit - Free edit tools icons"/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4896" y="4278846"/>
              <a:ext cx="1132077" cy="11320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636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Показваме </a:t>
            </a:r>
            <a:r>
              <a:rPr lang="bg-BG" sz="2600" b="1" dirty="0"/>
              <a:t>функционалности</a:t>
            </a:r>
            <a:r>
              <a:rPr lang="bg-BG" sz="2600" dirty="0"/>
              <a:t> спрямо </a:t>
            </a:r>
            <a:r>
              <a:rPr lang="bg-BG" sz="2600" b="1" dirty="0">
                <a:solidFill>
                  <a:schemeClr val="bg1"/>
                </a:solidFill>
              </a:rPr>
              <a:t>ролята</a:t>
            </a:r>
            <a:r>
              <a:rPr lang="bg-BG" sz="2600" dirty="0"/>
              <a:t> на </a:t>
            </a:r>
            <a:r>
              <a:rPr lang="bg-BG" sz="2600" b="1" dirty="0"/>
              <a:t>потребителя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Проверка на роли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E5C19AE8-FF7F-D660-0E44-6D357EDFD751}"/>
              </a:ext>
            </a:extLst>
          </p:cNvPr>
          <p:cNvSpPr txBox="1">
            <a:spLocks/>
          </p:cNvSpPr>
          <p:nvPr/>
        </p:nvSpPr>
        <p:spPr>
          <a:xfrm>
            <a:off x="291000" y="1644586"/>
            <a:ext cx="11155528" cy="5078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public FormMain(User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LoadDataForUser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LoadDataForUser()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if (this.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loggedInUser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RoleId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//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Потребителят е лекар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tabControlMain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TabPages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tabDoctors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   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227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FEB87A-7DB2-2AF7-59A7-032A4CB35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1559" y="1597520"/>
            <a:ext cx="4939441" cy="4578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567512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68708031-2B06-B6E9-A78B-18AC310FC1DA}"/>
              </a:ext>
            </a:extLst>
          </p:cNvPr>
          <p:cNvSpPr/>
          <p:nvPr/>
        </p:nvSpPr>
        <p:spPr>
          <a:xfrm>
            <a:off x="4799575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969031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7500" lnSpcReduction="20000"/>
          </a:bodyPr>
          <a:lstStyle/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входна форма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400" b="1" dirty="0"/>
              <a:t>Login Form</a:t>
            </a:r>
            <a:r>
              <a:rPr lang="en-US" sz="3400" dirty="0"/>
              <a:t>)</a:t>
            </a:r>
          </a:p>
          <a:p>
            <a:pPr lvl="1"/>
            <a:r>
              <a:rPr lang="bg-BG" sz="3100" b="1" dirty="0"/>
              <a:t>Скриване</a:t>
            </a:r>
            <a:r>
              <a:rPr lang="bg-BG" sz="3100" dirty="0"/>
              <a:t> на </a:t>
            </a:r>
            <a:r>
              <a:rPr lang="bg-BG" sz="3100" b="1" dirty="0"/>
              <a:t>парола</a:t>
            </a:r>
            <a:r>
              <a:rPr lang="bg-BG" sz="3100" dirty="0"/>
              <a:t> при въвеждане</a:t>
            </a:r>
          </a:p>
          <a:p>
            <a:r>
              <a:rPr lang="bg-BG" sz="3400" dirty="0"/>
              <a:t>Имплементация на </a:t>
            </a:r>
            <a:r>
              <a:rPr lang="bg-BG" sz="3400" b="1" dirty="0">
                <a:solidFill>
                  <a:schemeClr val="bg1"/>
                </a:solidFill>
              </a:rPr>
              <a:t>главна форма </a:t>
            </a:r>
            <a:r>
              <a:rPr lang="bg-BG" sz="3400" dirty="0"/>
              <a:t>(</a:t>
            </a:r>
            <a:r>
              <a:rPr lang="en-US" sz="3400" b="1" dirty="0"/>
              <a:t>Main Form</a:t>
            </a:r>
            <a:r>
              <a:rPr lang="en-US" sz="3400" dirty="0"/>
              <a:t>)</a:t>
            </a:r>
          </a:p>
          <a:p>
            <a:pPr lvl="1"/>
            <a:r>
              <a:rPr lang="bg-BG" sz="3100" dirty="0"/>
              <a:t>Работа с </a:t>
            </a:r>
            <a:r>
              <a:rPr lang="en-US" sz="3100" b="1" dirty="0">
                <a:solidFill>
                  <a:schemeClr val="bg1"/>
                </a:solidFill>
              </a:rPr>
              <a:t>DTO</a:t>
            </a:r>
            <a:r>
              <a:rPr lang="en-US" sz="3100" dirty="0"/>
              <a:t> (</a:t>
            </a:r>
            <a:r>
              <a:rPr lang="en-US" sz="3100" b="1" dirty="0"/>
              <a:t>Data Transfer Object</a:t>
            </a:r>
            <a:r>
              <a:rPr lang="en-US" sz="3100" dirty="0"/>
              <a:t>)</a:t>
            </a:r>
          </a:p>
          <a:p>
            <a:pPr lvl="1"/>
            <a:r>
              <a:rPr lang="bg-BG" sz="3100" dirty="0"/>
              <a:t>Имплементация на </a:t>
            </a:r>
            <a:r>
              <a:rPr lang="en-US" sz="3100" b="1" dirty="0">
                <a:solidFill>
                  <a:schemeClr val="bg1"/>
                </a:solidFill>
              </a:rPr>
              <a:t>Master-Detail</a:t>
            </a:r>
            <a:r>
              <a:rPr lang="en-US" sz="3100" dirty="0"/>
              <a:t> </a:t>
            </a:r>
            <a:r>
              <a:rPr lang="bg-BG" sz="3100" b="1" dirty="0"/>
              <a:t>навигация</a:t>
            </a:r>
            <a:endParaRPr lang="en-US" sz="3100" b="1" dirty="0"/>
          </a:p>
          <a:p>
            <a:pPr lvl="1"/>
            <a:r>
              <a:rPr lang="bg-BG" sz="3100" dirty="0"/>
              <a:t>Проверка на </a:t>
            </a:r>
            <a:r>
              <a:rPr lang="bg-BG" sz="3100" b="1" dirty="0"/>
              <a:t>роли</a:t>
            </a:r>
            <a:endParaRPr lang="en-US" sz="3100" b="1" dirty="0"/>
          </a:p>
          <a:p>
            <a:r>
              <a:rPr lang="bg-BG" sz="3400" dirty="0"/>
              <a:t>Имплементация на отделни </a:t>
            </a:r>
            <a:r>
              <a:rPr lang="bg-BG" sz="3400" b="1" dirty="0">
                <a:solidFill>
                  <a:schemeClr val="bg1"/>
                </a:solidFill>
              </a:rPr>
              <a:t>функционалности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sz="3100" b="1" dirty="0"/>
              <a:t>Добавяне</a:t>
            </a:r>
            <a:r>
              <a:rPr lang="bg-BG" sz="3100" dirty="0"/>
              <a:t>, </a:t>
            </a:r>
            <a:r>
              <a:rPr lang="bg-BG" sz="3100" b="1" dirty="0"/>
              <a:t>редактиране</a:t>
            </a:r>
            <a:r>
              <a:rPr lang="bg-BG" sz="3100" dirty="0"/>
              <a:t> и </a:t>
            </a:r>
            <a:r>
              <a:rPr lang="bg-BG" sz="3100" b="1" dirty="0"/>
              <a:t>изтриване</a:t>
            </a:r>
            <a:r>
              <a:rPr lang="bg-BG" sz="3100" dirty="0"/>
              <a:t> на </a:t>
            </a:r>
            <a:r>
              <a:rPr lang="bg-BG" sz="3100" b="1" dirty="0">
                <a:solidFill>
                  <a:schemeClr val="bg1"/>
                </a:solidFill>
              </a:rPr>
              <a:t>лекар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3100" dirty="0"/>
              <a:t>Допълнителни </a:t>
            </a:r>
            <a:r>
              <a:rPr lang="bg-BG" sz="3100" b="1" dirty="0"/>
              <a:t>проверки</a:t>
            </a:r>
            <a:endParaRPr lang="en-US" sz="31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1506616"/>
            <a:ext cx="5294223" cy="49077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B3104D2-4F98-FBD5-0F44-9F48F6A9B885}"/>
              </a:ext>
            </a:extLst>
          </p:cNvPr>
          <p:cNvSpPr/>
          <p:nvPr/>
        </p:nvSpPr>
        <p:spPr>
          <a:xfrm>
            <a:off x="4572284" y="3429000"/>
            <a:ext cx="1289528" cy="88265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1CDC7-D53B-90D9-DDBB-F0011D2AE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2118" y="2550870"/>
            <a:ext cx="3667987" cy="26555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</a:t>
            </a:r>
            <a:r>
              <a:rPr lang="bg-BG" dirty="0"/>
              <a:t> операции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Имплементация на отделни функционалности</a:t>
            </a:r>
            <a:endParaRPr lang="en-US" sz="4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06971" y="864000"/>
            <a:ext cx="6178057" cy="36023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255263" y="152688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25981" y="2414703"/>
            <a:ext cx="4543705" cy="26711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206098" y="1391978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selectedPatient.FirstName, 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2197" y="3435144"/>
            <a:ext cx="4543705" cy="2649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91000" y="138601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selectedPatient.FirstName +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" "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+ selectedPatient.LastName;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3232" y="4059000"/>
            <a:ext cx="4361870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име</a:t>
            </a:r>
            <a:r>
              <a:rPr lang="bg-BG" sz="2600" dirty="0"/>
              <a:t> и </a:t>
            </a:r>
            <a:r>
              <a:rPr lang="bg-BG" sz="2600" b="1" dirty="0"/>
              <a:t>фамилия</a:t>
            </a:r>
            <a:r>
              <a:rPr lang="bg-BG" sz="2600" dirty="0"/>
              <a:t> на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дата </a:t>
            </a:r>
            <a:r>
              <a:rPr lang="bg-BG" sz="2600" dirty="0"/>
              <a:t>и</a:t>
            </a:r>
            <a:r>
              <a:rPr lang="bg-BG" sz="2600" b="1" dirty="0"/>
              <a:t> описание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описание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2664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18236" y="1797784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18236" y="3789000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0917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518236" y="1719000"/>
            <a:ext cx="11155528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LoadDoctorsToComboBox()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286710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comboBoxAddExaminationDoctors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030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Login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входна форма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E7B091-B772-9EBE-B5E0-4EF7F49613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5" b="805"/>
          <a:stretch/>
        </p:blipFill>
        <p:spPr>
          <a:xfrm>
            <a:off x="3388649" y="520190"/>
            <a:ext cx="5654711" cy="40716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90402" y="1314000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patient = new PatientDto { PatientId = selectedPatient.PatientId, PatientFullName = ... };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doctors = LoadDoctorsToComboBox();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doctors.FirstOrDefault(d =&gt; d.DoctorFullName == formAddExamination.DoctorName).DoctorId,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        };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97379" y="4524959"/>
            <a:ext cx="4543705" cy="21305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48050"/>
            <a:ext cx="111555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(selectedPatient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{...};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LoadDoctorsToComboBox();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(ExaminationDto examinationDto)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93032" y="3491011"/>
            <a:ext cx="4543705" cy="2118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9852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04130" y="1475359"/>
            <a:ext cx="11155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return;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examination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(selectedExamination);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4867" y="4239000"/>
            <a:ext cx="4361870" cy="18957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527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FirstName = formAddDoctor.FirstName,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RoleId = 2,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newDoctor.DoctorId,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       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8802" y="1404000"/>
            <a:ext cx="4464228" cy="29929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99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392521"/>
            <a:ext cx="11155528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selectedDoctor = (Doctor)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(selectedDoctor == null)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user.Username = formEditDoctor.Username;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4488" y="1269000"/>
            <a:ext cx="4248542" cy="282838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517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47079" y="1485487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 return;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(doctorName);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(User user)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278" y="4006682"/>
            <a:ext cx="4245336" cy="1955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25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b="1" dirty="0"/>
              <a:t>Потребителското име </a:t>
            </a:r>
            <a:r>
              <a:rPr lang="bg-BG" dirty="0"/>
              <a:t>винаги е </a:t>
            </a:r>
            <a:r>
              <a:rPr lang="bg-BG" b="1" dirty="0"/>
              <a:t>уникално</a:t>
            </a:r>
          </a:p>
          <a:p>
            <a:r>
              <a:rPr lang="bg-BG" b="1" dirty="0"/>
              <a:t>Телефонът</a:t>
            </a:r>
            <a:r>
              <a:rPr lang="bg-BG" dirty="0"/>
              <a:t> винаги е с </a:t>
            </a:r>
            <a:r>
              <a:rPr lang="bg-BG" b="1" dirty="0"/>
              <a:t>10 цифри</a:t>
            </a:r>
          </a:p>
          <a:p>
            <a:r>
              <a:rPr lang="bg-BG" b="1" dirty="0"/>
              <a:t>ЕГН</a:t>
            </a:r>
            <a:r>
              <a:rPr lang="bg-BG" dirty="0"/>
              <a:t> винаги е </a:t>
            </a:r>
            <a:r>
              <a:rPr lang="bg-BG" b="1" dirty="0"/>
              <a:t>уникално</a:t>
            </a:r>
          </a:p>
          <a:p>
            <a:r>
              <a:rPr lang="bg-BG" dirty="0"/>
              <a:t>Винаги има </a:t>
            </a:r>
            <a:r>
              <a:rPr lang="bg-BG" b="1" dirty="0"/>
              <a:t>избран пол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85067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Предоставя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приложението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3000" dirty="0"/>
              <a:t> - </a:t>
            </a:r>
            <a:r>
              <a:rPr lang="bg-BG" sz="3000" b="1" dirty="0"/>
              <a:t>потребителско име </a:t>
            </a:r>
            <a:r>
              <a:rPr lang="bg-BG" sz="3000" dirty="0"/>
              <a:t>и </a:t>
            </a:r>
            <a:r>
              <a:rPr lang="bg-BG" sz="3000" b="1" dirty="0"/>
              <a:t>парола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</a:t>
            </a:r>
            <a:r>
              <a:rPr lang="bg-BG" sz="3000" dirty="0"/>
              <a:t> </a:t>
            </a:r>
            <a:r>
              <a:rPr lang="bg-BG" sz="3000" b="1" dirty="0"/>
              <a:t>вход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27BC38-8217-FC39-F3C3-017B59EA3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3"/>
          <a:stretch/>
        </p:blipFill>
        <p:spPr>
          <a:xfrm>
            <a:off x="7922040" y="1359000"/>
            <a:ext cx="4014697" cy="29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4668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метод</a:t>
            </a:r>
            <a:r>
              <a:rPr lang="en-US" sz="2400" b="1" dirty="0">
                <a:solidFill>
                  <a:schemeClr val="bg1"/>
                </a:solidFill>
              </a:rPr>
              <a:t>-</a:t>
            </a:r>
            <a:r>
              <a:rPr lang="bg-BG" sz="2400" b="1" dirty="0">
                <a:solidFill>
                  <a:schemeClr val="bg1"/>
                </a:solidFill>
              </a:rPr>
              <a:t>обработчик </a:t>
            </a:r>
            <a:r>
              <a:rPr lang="bg-BG" sz="2400" dirty="0"/>
              <a:t>на бутона за </a:t>
            </a:r>
            <a:r>
              <a:rPr lang="bg-BG" sz="2400" b="1" dirty="0"/>
              <a:t>вход</a:t>
            </a:r>
          </a:p>
          <a:p>
            <a:r>
              <a:rPr lang="bg-BG" sz="2400" dirty="0"/>
              <a:t>Проверяваме дали </a:t>
            </a:r>
            <a:r>
              <a:rPr lang="bg-BG" sz="2400" b="1" dirty="0">
                <a:solidFill>
                  <a:schemeClr val="bg1"/>
                </a:solidFill>
              </a:rPr>
              <a:t>въведените данни </a:t>
            </a:r>
            <a:r>
              <a:rPr lang="bg-BG" sz="2400" dirty="0"/>
              <a:t>съответстват на </a:t>
            </a:r>
            <a:r>
              <a:rPr lang="bg-BG" sz="2400" b="1" dirty="0"/>
              <a:t>запис</a:t>
            </a:r>
            <a:r>
              <a:rPr lang="bg-BG" sz="2400" dirty="0"/>
              <a:t> в </a:t>
            </a:r>
            <a:r>
              <a:rPr lang="bg-BG" sz="2400" b="1" dirty="0"/>
              <a:t>БД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валидни данни </a:t>
            </a:r>
            <a:r>
              <a:rPr lang="bg-BG" sz="2400" dirty="0"/>
              <a:t>показваме </a:t>
            </a:r>
            <a:r>
              <a:rPr lang="bg-BG" sz="2400" b="1" dirty="0"/>
              <a:t>главната форма</a:t>
            </a:r>
          </a:p>
          <a:p>
            <a:r>
              <a:rPr lang="bg-BG" sz="2400" dirty="0"/>
              <a:t>При </a:t>
            </a:r>
            <a:r>
              <a:rPr lang="bg-BG" sz="2400" b="1" dirty="0">
                <a:solidFill>
                  <a:schemeClr val="bg1"/>
                </a:solidFill>
              </a:rPr>
              <a:t>невалидни данни </a:t>
            </a:r>
            <a:r>
              <a:rPr lang="bg-BG" sz="2400" dirty="0"/>
              <a:t>показваме съобщение за </a:t>
            </a:r>
            <a:r>
              <a:rPr lang="bg-BG" sz="2400" b="1" dirty="0"/>
              <a:t>грешка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Стъпки за имплементация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DA29BE-7B55-74AC-0FE3-97F5EFEF3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500" y="3436488"/>
            <a:ext cx="4995000" cy="319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utoShape 7">
            <a:extLst>
              <a:ext uri="{FF2B5EF4-FFF2-40B4-BE49-F238E27FC236}">
                <a16:creationId xmlns:a16="http://schemas.microsoft.com/office/drawing/2014/main" id="{1D1B6099-0074-BACF-8972-33F981BEF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654000"/>
            <a:ext cx="3120928" cy="408596"/>
          </a:xfrm>
          <a:prstGeom prst="wedgeRoundRectCallout">
            <a:avLst>
              <a:gd name="adj1" fmla="val -101563"/>
              <a:gd name="adj2" fmla="val 144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Взимаме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въведените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A9F6CCB-4F96-CCA8-D48D-5554C4094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35" y="3705064"/>
            <a:ext cx="3120928" cy="715063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Проверяваме има ли такъв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r>
              <a:rPr lang="bg-BG" b="1" noProof="1">
                <a:solidFill>
                  <a:schemeClr val="bg2"/>
                </a:solidFill>
              </a:rPr>
              <a:t> в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БД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43C1F84D-FBAA-6E4C-E039-74D3FD649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4726075"/>
            <a:ext cx="3120928" cy="408596"/>
          </a:xfrm>
          <a:prstGeom prst="wedgeRoundRectCallout">
            <a:avLst>
              <a:gd name="adj1" fmla="val -101563"/>
              <a:gd name="adj2" fmla="val 877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главната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362CE2B6-1BA4-9E19-32BC-872A61C1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00" y="5769000"/>
            <a:ext cx="2340000" cy="408596"/>
          </a:xfrm>
          <a:prstGeom prst="wedgeRoundRectCallout">
            <a:avLst>
              <a:gd name="adj1" fmla="val 87513"/>
              <a:gd name="adj2" fmla="val 28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Показваме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грешка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60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Скриване на парола при въвеждане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B98A3-F003-EF92-BFE0-3F871829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239" y="2799607"/>
            <a:ext cx="51181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9186A5-1195-2ECE-3210-9C5D56DAE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16000" y="243900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D119E749-E951-6F23-C44C-E63EB4BC2EA7}"/>
              </a:ext>
            </a:extLst>
          </p:cNvPr>
          <p:cNvSpPr/>
          <p:nvPr/>
        </p:nvSpPr>
        <p:spPr>
          <a:xfrm>
            <a:off x="6226009" y="34089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69017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FB2761-0E3A-ACBF-1E20-6C077E24B9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444AF-5ABC-B93C-461C-AB01C8FC9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4846B-E875-9BD8-643A-93E9B2D1B3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000" y="2244850"/>
            <a:ext cx="3645000" cy="26389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E53DA60-0235-3B73-2DB1-37EA414E59DD}"/>
              </a:ext>
            </a:extLst>
          </p:cNvPr>
          <p:cNvSpPr/>
          <p:nvPr/>
        </p:nvSpPr>
        <p:spPr>
          <a:xfrm>
            <a:off x="5071559" y="336806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165F7B-04EF-AA7A-EF5D-465CAA43B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000" y="1404000"/>
            <a:ext cx="4971150" cy="46270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47793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Main Form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6504" y="273921"/>
            <a:ext cx="4638992" cy="4317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8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2800" dirty="0"/>
              <a:t>Управлява </a:t>
            </a:r>
            <a:r>
              <a:rPr lang="bg-BG" sz="2800" b="1" dirty="0">
                <a:solidFill>
                  <a:schemeClr val="bg1"/>
                </a:solidFill>
              </a:rPr>
              <a:t>данни</a:t>
            </a:r>
            <a:r>
              <a:rPr lang="bg-BG" sz="2800" dirty="0"/>
              <a:t> за </a:t>
            </a:r>
            <a:r>
              <a:rPr lang="bg-BG" sz="2800" b="1" dirty="0"/>
              <a:t>лекари</a:t>
            </a:r>
            <a:r>
              <a:rPr lang="bg-BG" sz="2800" dirty="0"/>
              <a:t>, </a:t>
            </a:r>
            <a:r>
              <a:rPr lang="bg-BG" sz="2800" b="1" dirty="0"/>
              <a:t>пациенти</a:t>
            </a:r>
            <a:r>
              <a:rPr lang="bg-BG" sz="2800" dirty="0"/>
              <a:t> и </a:t>
            </a:r>
            <a:r>
              <a:rPr lang="bg-BG" sz="2800" b="1" dirty="0"/>
              <a:t>прегледи</a:t>
            </a:r>
          </a:p>
          <a:p>
            <a:r>
              <a:rPr lang="bg-BG" sz="2800" dirty="0"/>
              <a:t>Включва </a:t>
            </a:r>
            <a:r>
              <a:rPr lang="en-US" sz="2800" b="1" dirty="0">
                <a:solidFill>
                  <a:schemeClr val="bg1"/>
                </a:solidFill>
              </a:rPr>
              <a:t>CRUD</a:t>
            </a:r>
            <a:r>
              <a:rPr lang="en-US" sz="2800" dirty="0"/>
              <a:t> </a:t>
            </a:r>
            <a:r>
              <a:rPr lang="bg-BG" sz="2800" b="1" dirty="0"/>
              <a:t>операции</a:t>
            </a:r>
          </a:p>
          <a:p>
            <a:r>
              <a:rPr lang="bg-BG" sz="2800" dirty="0"/>
              <a:t>Компоненти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TabControl</a:t>
            </a:r>
            <a:r>
              <a:rPr lang="en-US" sz="2400" dirty="0"/>
              <a:t> - </a:t>
            </a:r>
            <a:r>
              <a:rPr lang="bg-BG" sz="2400" b="1" dirty="0"/>
              <a:t>интерфейс</a:t>
            </a:r>
            <a:r>
              <a:rPr lang="bg-BG" sz="2400" dirty="0"/>
              <a:t> за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400" dirty="0"/>
              <a:t> -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400" dirty="0"/>
              <a:t> - </a:t>
            </a:r>
            <a:r>
              <a:rPr lang="bg-BG" sz="2400" b="1" dirty="0"/>
              <a:t>добавяне</a:t>
            </a:r>
            <a:r>
              <a:rPr lang="bg-BG" sz="2400" dirty="0"/>
              <a:t>, </a:t>
            </a:r>
            <a:r>
              <a:rPr lang="bg-BG" sz="2400" b="1" dirty="0"/>
              <a:t>редактиране</a:t>
            </a:r>
            <a:r>
              <a:rPr lang="bg-BG" sz="2400" dirty="0"/>
              <a:t>, </a:t>
            </a:r>
            <a:r>
              <a:rPr lang="bg-BG" sz="2400" b="1" dirty="0"/>
              <a:t>изтриване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,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</a:rPr>
              <a:t>Label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и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400" dirty="0"/>
              <a:t> - </a:t>
            </a:r>
            <a:r>
              <a:rPr lang="bg-BG" sz="2400" b="1" dirty="0"/>
              <a:t>филтриране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pPr lvl="1"/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-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лекари</a:t>
            </a:r>
            <a:r>
              <a:rPr lang="bg-BG" sz="2400" dirty="0"/>
              <a:t> и </a:t>
            </a:r>
            <a:r>
              <a:rPr lang="bg-BG" sz="2400" b="1" dirty="0"/>
              <a:t>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формата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B84CE-1E0F-23D1-1660-FEE3E300B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846" y="1704224"/>
            <a:ext cx="4926000" cy="45125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54195</TotalTime>
  <Words>1745</Words>
  <Application>Microsoft Office PowerPoint</Application>
  <PresentationFormat>Widescreen</PresentationFormat>
  <Paragraphs>527</Paragraphs>
  <Slides>40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맑은 고딕</vt:lpstr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Имплементация на входна форма</vt:lpstr>
      <vt:lpstr>Съдържание на формата</vt:lpstr>
      <vt:lpstr>Стъпки за имплементация</vt:lpstr>
      <vt:lpstr>Скриване на парола при въвеждане</vt:lpstr>
      <vt:lpstr>Резултат</vt:lpstr>
      <vt:lpstr>Имплементация на главна форма</vt:lpstr>
      <vt:lpstr>Съдържание на формата</vt:lpstr>
      <vt:lpstr>Работа с DTO (Data Transfer Object)</vt:lpstr>
      <vt:lpstr>Използване на Examination DTO</vt:lpstr>
      <vt:lpstr>Добавяне на Data Source</vt:lpstr>
      <vt:lpstr>Зареждане на данни</vt:lpstr>
      <vt:lpstr>Имплементация на Master-Detail навигация</vt:lpstr>
      <vt:lpstr>Филтриране и сортиране на пациенти</vt:lpstr>
      <vt:lpstr>Филтриране и сортиране на лекари</vt:lpstr>
      <vt:lpstr>Методи-обработчици за бутони</vt:lpstr>
      <vt:lpstr>Проверка на роли</vt:lpstr>
      <vt:lpstr>Резултат - Администратор</vt:lpstr>
      <vt:lpstr>Резултат - Лекар</vt:lpstr>
      <vt:lpstr>Имплементация на отделни функционалности</vt:lpstr>
      <vt:lpstr>Съдържание на форми за Пациенти</vt:lpstr>
      <vt:lpstr>Добавяне на Пациент</vt:lpstr>
      <vt:lpstr>Редактиране на Пациент</vt:lpstr>
      <vt:lpstr>Изтриване на Пациент</vt:lpstr>
      <vt:lpstr>Съдържание на форми за Прегледи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</vt:lpstr>
      <vt:lpstr>Редактиране на Преглед</vt:lpstr>
      <vt:lpstr>Изтриване на Преглед</vt:lpstr>
      <vt:lpstr>Съдържание на форми за Лекари</vt:lpstr>
      <vt:lpstr>Добавяне на Лекар</vt:lpstr>
      <vt:lpstr>Редактиране на Лекар</vt:lpstr>
      <vt:lpstr>Изтриване на Лекар</vt:lpstr>
      <vt:lpstr>Допълнителни проверки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454</cp:revision>
  <dcterms:created xsi:type="dcterms:W3CDTF">2018-05-23T13:08:44Z</dcterms:created>
  <dcterms:modified xsi:type="dcterms:W3CDTF">2024-10-12T13:10:35Z</dcterms:modified>
  <cp:category/>
</cp:coreProperties>
</file>